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notesSlides/notesSlide27.xml" ContentType="application/vnd.openxmlformats-officedocument.presentationml.notesSlide+xml"/>
  <Override PartName="/ppt/notesSlides/notesSlide29.xml" ContentType="application/vnd.openxmlformats-officedocument.presentationml.notesSlide+xml"/>
  <Override PartName="/ppt/notesSlides/_rels/notesSlide27.xml.rels" ContentType="application/vnd.openxmlformats-package.relationships+xml"/>
  <Override PartName="/ppt/notesSlides/_rels/notesSlide29.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_rels/slide1.xml.rels" ContentType="application/vnd.openxmlformats-package.relationships+xml"/>
  <Override PartName="/ppt/slides/_rels/slide22.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media/image1.png" ContentType="image/png"/>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it-IT" sz="4400" spc="-1" strike="noStrike">
                <a:latin typeface="Arial"/>
              </a:rPr>
              <a:t>Fai clic per spostare la diapositiva</a:t>
            </a:r>
            <a:endParaRPr b="0" lang="it-IT" sz="4400" spc="-1" strike="noStrike">
              <a:latin typeface="Arial"/>
            </a:endParaRPr>
          </a:p>
        </p:txBody>
      </p:sp>
      <p:sp>
        <p:nvSpPr>
          <p:cNvPr id="45" name="PlaceHolder 2"/>
          <p:cNvSpPr>
            <a:spLocks noGrp="1"/>
          </p:cNvSpPr>
          <p:nvPr>
            <p:ph type="body"/>
          </p:nvPr>
        </p:nvSpPr>
        <p:spPr>
          <a:xfrm>
            <a:off x="756000" y="5078520"/>
            <a:ext cx="6047640" cy="4811040"/>
          </a:xfrm>
          <a:prstGeom prst="rect">
            <a:avLst/>
          </a:prstGeom>
        </p:spPr>
        <p:txBody>
          <a:bodyPr lIns="0" rIns="0" tIns="0" bIns="0">
            <a:noAutofit/>
          </a:bodyPr>
          <a:p>
            <a:r>
              <a:rPr b="0" lang="it-IT" sz="2000" spc="-1" strike="noStrike">
                <a:latin typeface="Arial"/>
              </a:rPr>
              <a:t>Fai clic per modificare il formato delle note</a:t>
            </a:r>
            <a:endParaRPr b="0" lang="it-IT" sz="2000" spc="-1" strike="noStrike">
              <a:latin typeface="Arial"/>
            </a:endParaRPr>
          </a:p>
        </p:txBody>
      </p:sp>
      <p:sp>
        <p:nvSpPr>
          <p:cNvPr id="46" name="PlaceHolder 3"/>
          <p:cNvSpPr>
            <a:spLocks noGrp="1"/>
          </p:cNvSpPr>
          <p:nvPr>
            <p:ph type="hdr"/>
          </p:nvPr>
        </p:nvSpPr>
        <p:spPr>
          <a:xfrm>
            <a:off x="0" y="0"/>
            <a:ext cx="3280680" cy="534240"/>
          </a:xfrm>
          <a:prstGeom prst="rect">
            <a:avLst/>
          </a:prstGeom>
        </p:spPr>
        <p:txBody>
          <a:bodyPr lIns="0" rIns="0" tIns="0" bIns="0">
            <a:noAutofit/>
          </a:bodyPr>
          <a:p>
            <a:r>
              <a:rPr b="0" lang="it-IT" sz="1400" spc="-1" strike="noStrike">
                <a:latin typeface="Times New Roman"/>
              </a:rPr>
              <a:t>&lt;intestazione&gt;</a:t>
            </a:r>
            <a:endParaRPr b="0" lang="it-IT" sz="1400" spc="-1" strike="noStrike">
              <a:latin typeface="Times New Roman"/>
            </a:endParaRPr>
          </a:p>
        </p:txBody>
      </p:sp>
      <p:sp>
        <p:nvSpPr>
          <p:cNvPr id="47" name="PlaceHolder 4"/>
          <p:cNvSpPr>
            <a:spLocks noGrp="1"/>
          </p:cNvSpPr>
          <p:nvPr>
            <p:ph type="dt"/>
          </p:nvPr>
        </p:nvSpPr>
        <p:spPr>
          <a:xfrm>
            <a:off x="4278960" y="0"/>
            <a:ext cx="3280680" cy="534240"/>
          </a:xfrm>
          <a:prstGeom prst="rect">
            <a:avLst/>
          </a:prstGeom>
        </p:spPr>
        <p:txBody>
          <a:bodyPr lIns="0" rIns="0" tIns="0" bIns="0">
            <a:noAutofit/>
          </a:bodyPr>
          <a:p>
            <a:pPr algn="r"/>
            <a:r>
              <a:rPr b="0" lang="it-IT" sz="1400" spc="-1" strike="noStrike">
                <a:latin typeface="Times New Roman"/>
              </a:rPr>
              <a:t>&lt;data/ora&gt;</a:t>
            </a:r>
            <a:endParaRPr b="0" lang="it-IT" sz="1400" spc="-1" strike="noStrike">
              <a:latin typeface="Times New Roman"/>
            </a:endParaRPr>
          </a:p>
        </p:txBody>
      </p:sp>
      <p:sp>
        <p:nvSpPr>
          <p:cNvPr id="48" name="PlaceHolder 5"/>
          <p:cNvSpPr>
            <a:spLocks noGrp="1"/>
          </p:cNvSpPr>
          <p:nvPr>
            <p:ph type="ftr"/>
          </p:nvPr>
        </p:nvSpPr>
        <p:spPr>
          <a:xfrm>
            <a:off x="0" y="10157400"/>
            <a:ext cx="3280680" cy="534240"/>
          </a:xfrm>
          <a:prstGeom prst="rect">
            <a:avLst/>
          </a:prstGeom>
        </p:spPr>
        <p:txBody>
          <a:bodyPr lIns="0" rIns="0" tIns="0" bIns="0" anchor="b">
            <a:noAutofit/>
          </a:bodyPr>
          <a:p>
            <a:r>
              <a:rPr b="0" lang="it-IT" sz="1400" spc="-1" strike="noStrike">
                <a:latin typeface="Times New Roman"/>
              </a:rPr>
              <a:t>&lt;piè di pagina&gt;</a:t>
            </a:r>
            <a:endParaRPr b="0" lang="it-IT" sz="1400" spc="-1" strike="noStrike">
              <a:latin typeface="Times New Roman"/>
            </a:endParaRPr>
          </a:p>
        </p:txBody>
      </p:sp>
      <p:sp>
        <p:nvSpPr>
          <p:cNvPr id="49"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B0F47B29-C4DA-4BCE-8151-51B0A2CFC5E7}" type="slidenum">
              <a:rPr b="0" lang="it-IT" sz="1400" spc="-1" strike="noStrike">
                <a:latin typeface="Times New Roman"/>
              </a:rPr>
              <a:t>&lt;numero&gt;</a:t>
            </a:fld>
            <a:endParaRPr b="0" lang="it-IT"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7.xml.rels><?xml version="1.0" encoding="UTF-8"?>
<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
</Relationships>
</file>

<file path=ppt/notesSlides/_rels/notesSlide29.xml.rels><?xml version="1.0" encoding="UTF-8"?>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
</Relationships>
</file>

<file path=ppt/notesSlides/notesSlide2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PlaceHolder 1"/>
          <p:cNvSpPr>
            <a:spLocks noGrp="1"/>
          </p:cNvSpPr>
          <p:nvPr>
            <p:ph type="sldImg"/>
          </p:nvPr>
        </p:nvSpPr>
        <p:spPr>
          <a:xfrm>
            <a:off x="1143000" y="685800"/>
            <a:ext cx="4569480" cy="3426480"/>
          </a:xfrm>
          <a:prstGeom prst="rect">
            <a:avLst/>
          </a:prstGeom>
        </p:spPr>
      </p:sp>
      <p:sp>
        <p:nvSpPr>
          <p:cNvPr id="221" name="PlaceHolder 2"/>
          <p:cNvSpPr>
            <a:spLocks noGrp="1"/>
          </p:cNvSpPr>
          <p:nvPr>
            <p:ph type="body"/>
          </p:nvPr>
        </p:nvSpPr>
        <p:spPr>
          <a:xfrm>
            <a:off x="685800" y="4343400"/>
            <a:ext cx="5483520" cy="4111920"/>
          </a:xfrm>
          <a:prstGeom prst="rect">
            <a:avLst/>
          </a:prstGeom>
        </p:spPr>
        <p:txBody>
          <a:bodyPr lIns="0" rIns="0" tIns="0" bIns="0">
            <a:normAutofit/>
          </a:bodyPr>
          <a:p>
            <a:endParaRPr b="0" lang="it-IT" sz="2000" spc="-1" strike="noStrike">
              <a:latin typeface="Arial"/>
            </a:endParaRPr>
          </a:p>
        </p:txBody>
      </p:sp>
      <p:sp>
        <p:nvSpPr>
          <p:cNvPr id="222" name="CustomShape 3"/>
          <p:cNvSpPr/>
          <p:nvPr/>
        </p:nvSpPr>
        <p:spPr>
          <a:xfrm>
            <a:off x="3884760" y="8685360"/>
            <a:ext cx="2968920" cy="4543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EFA32D26-FBE1-4521-A5ED-1C2FBD48577C}" type="slidenum">
              <a:rPr b="0" lang="it-IT" sz="1200" spc="-1" strike="noStrike">
                <a:solidFill>
                  <a:srgbClr val="000000"/>
                </a:solidFill>
                <a:latin typeface="+mn-lt"/>
                <a:ea typeface="+mn-ea"/>
              </a:rPr>
              <a:t>27</a:t>
            </a:fld>
            <a:endParaRPr b="0" lang="it-IT" sz="1200" spc="-1" strike="noStrike">
              <a:latin typeface="Arial"/>
            </a:endParaRPr>
          </a:p>
        </p:txBody>
      </p:sp>
    </p:spTree>
  </p:cSld>
</p:notes>
</file>

<file path=ppt/notesSlides/notesSlide2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3" name="PlaceHolder 1"/>
          <p:cNvSpPr>
            <a:spLocks noGrp="1"/>
          </p:cNvSpPr>
          <p:nvPr>
            <p:ph type="sldImg"/>
          </p:nvPr>
        </p:nvSpPr>
        <p:spPr>
          <a:xfrm>
            <a:off x="1108080" y="812880"/>
            <a:ext cx="5342400" cy="4007520"/>
          </a:xfrm>
          <a:prstGeom prst="rect">
            <a:avLst/>
          </a:prstGeom>
        </p:spPr>
      </p:sp>
      <p:sp>
        <p:nvSpPr>
          <p:cNvPr id="224" name="PlaceHolder 2"/>
          <p:cNvSpPr>
            <a:spLocks noGrp="1"/>
          </p:cNvSpPr>
          <p:nvPr>
            <p:ph type="body"/>
          </p:nvPr>
        </p:nvSpPr>
        <p:spPr>
          <a:xfrm>
            <a:off x="756000" y="5078520"/>
            <a:ext cx="6046560" cy="4809960"/>
          </a:xfrm>
          <a:prstGeom prst="rect">
            <a:avLst/>
          </a:prstGeom>
        </p:spPr>
        <p:txBody>
          <a:bodyPr lIns="0" rIns="0" tIns="0" bIns="0">
            <a:normAutofit/>
          </a:bodyPr>
          <a:p>
            <a:endParaRPr b="0" lang="it-IT" sz="2000" spc="-1" strike="noStrike">
              <a:latin typeface="Arial"/>
            </a:endParaRPr>
          </a:p>
        </p:txBody>
      </p:sp>
      <p:sp>
        <p:nvSpPr>
          <p:cNvPr id="225" name="CustomShape 3"/>
          <p:cNvSpPr/>
          <p:nvPr/>
        </p:nvSpPr>
        <p:spPr>
          <a:xfrm>
            <a:off x="4278960" y="10157400"/>
            <a:ext cx="3279600" cy="533160"/>
          </a:xfrm>
          <a:prstGeom prst="rect">
            <a:avLst/>
          </a:prstGeom>
          <a:noFill/>
          <a:ln w="0">
            <a:noFill/>
          </a:ln>
        </p:spPr>
        <p:style>
          <a:lnRef idx="0"/>
          <a:fillRef idx="0"/>
          <a:effectRef idx="0"/>
          <a:fontRef idx="minor"/>
        </p:style>
        <p:txBody>
          <a:bodyPr lIns="0" rIns="0" tIns="0" bIns="0" anchor="b">
            <a:noAutofit/>
          </a:bodyPr>
          <a:p>
            <a:pPr algn="r">
              <a:lnSpc>
                <a:spcPct val="100000"/>
              </a:lnSpc>
            </a:pPr>
            <a:fld id="{ABFCE48E-99B4-40C5-B47C-227B0A5CA937}" type="slidenum">
              <a:rPr b="0" lang="it-IT" sz="1400" spc="-1" strike="noStrike">
                <a:solidFill>
                  <a:srgbClr val="000000"/>
                </a:solidFill>
                <a:latin typeface="Times New Roman"/>
                <a:ea typeface="+mn-ea"/>
              </a:rPr>
              <a:t>29</a:t>
            </a:fld>
            <a:endParaRPr b="0" lang="it-IT" sz="14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30" name="PlaceHolder 2"/>
          <p:cNvSpPr>
            <a:spLocks noGrp="1"/>
          </p:cNvSpPr>
          <p:nvPr>
            <p:ph type="body"/>
          </p:nvPr>
        </p:nvSpPr>
        <p:spPr>
          <a:xfrm>
            <a:off x="457200" y="1604520"/>
            <a:ext cx="8229240" cy="1896840"/>
          </a:xfrm>
          <a:prstGeom prst="rect">
            <a:avLst/>
          </a:prstGeom>
        </p:spPr>
        <p:txBody>
          <a:bodyPr lIns="0" rIns="0" tIns="0" bIns="0">
            <a:normAutofit/>
          </a:bodyPr>
          <a:p>
            <a:endParaRPr b="0" lang="it-IT" sz="3200" spc="-1" strike="noStrike">
              <a:latin typeface="Arial"/>
            </a:endParaRPr>
          </a:p>
        </p:txBody>
      </p:sp>
      <p:sp>
        <p:nvSpPr>
          <p:cNvPr id="31" name="PlaceHolder 3"/>
          <p:cNvSpPr>
            <a:spLocks noGrp="1"/>
          </p:cNvSpPr>
          <p:nvPr>
            <p:ph type="body"/>
          </p:nvPr>
        </p:nvSpPr>
        <p:spPr>
          <a:xfrm>
            <a:off x="457200" y="3682080"/>
            <a:ext cx="82292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33"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34"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35" name="PlaceHolder 4"/>
          <p:cNvSpPr>
            <a:spLocks noGrp="1"/>
          </p:cNvSpPr>
          <p:nvPr>
            <p:ph type="body"/>
          </p:nvPr>
        </p:nvSpPr>
        <p:spPr>
          <a:xfrm>
            <a:off x="457200" y="3682080"/>
            <a:ext cx="4015800" cy="1896840"/>
          </a:xfrm>
          <a:prstGeom prst="rect">
            <a:avLst/>
          </a:prstGeom>
        </p:spPr>
        <p:txBody>
          <a:bodyPr lIns="0" rIns="0" tIns="0" bIns="0">
            <a:normAutofit/>
          </a:bodyPr>
          <a:p>
            <a:endParaRPr b="0" lang="it-IT" sz="3200" spc="-1" strike="noStrike">
              <a:latin typeface="Arial"/>
            </a:endParaRPr>
          </a:p>
        </p:txBody>
      </p:sp>
      <p:sp>
        <p:nvSpPr>
          <p:cNvPr id="36" name="PlaceHolder 5"/>
          <p:cNvSpPr>
            <a:spLocks noGrp="1"/>
          </p:cNvSpPr>
          <p:nvPr>
            <p:ph type="body"/>
          </p:nvPr>
        </p:nvSpPr>
        <p:spPr>
          <a:xfrm>
            <a:off x="467424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38" name="PlaceHolder 2"/>
          <p:cNvSpPr>
            <a:spLocks noGrp="1"/>
          </p:cNvSpPr>
          <p:nvPr>
            <p:ph type="body"/>
          </p:nvPr>
        </p:nvSpPr>
        <p:spPr>
          <a:xfrm>
            <a:off x="457200" y="1604520"/>
            <a:ext cx="2649600" cy="1896840"/>
          </a:xfrm>
          <a:prstGeom prst="rect">
            <a:avLst/>
          </a:prstGeom>
        </p:spPr>
        <p:txBody>
          <a:bodyPr lIns="0" rIns="0" tIns="0" bIns="0">
            <a:normAutofit/>
          </a:bodyPr>
          <a:p>
            <a:endParaRPr b="0" lang="it-IT" sz="3200" spc="-1" strike="noStrike">
              <a:latin typeface="Arial"/>
            </a:endParaRPr>
          </a:p>
        </p:txBody>
      </p:sp>
      <p:sp>
        <p:nvSpPr>
          <p:cNvPr id="39" name="PlaceHolder 3"/>
          <p:cNvSpPr>
            <a:spLocks noGrp="1"/>
          </p:cNvSpPr>
          <p:nvPr>
            <p:ph type="body"/>
          </p:nvPr>
        </p:nvSpPr>
        <p:spPr>
          <a:xfrm>
            <a:off x="3239640" y="1604520"/>
            <a:ext cx="2649600" cy="1896840"/>
          </a:xfrm>
          <a:prstGeom prst="rect">
            <a:avLst/>
          </a:prstGeom>
        </p:spPr>
        <p:txBody>
          <a:bodyPr lIns="0" rIns="0" tIns="0" bIns="0">
            <a:normAutofit/>
          </a:bodyPr>
          <a:p>
            <a:endParaRPr b="0" lang="it-IT" sz="3200" spc="-1" strike="noStrike">
              <a:latin typeface="Arial"/>
            </a:endParaRPr>
          </a:p>
        </p:txBody>
      </p:sp>
      <p:sp>
        <p:nvSpPr>
          <p:cNvPr id="40" name="PlaceHolder 4"/>
          <p:cNvSpPr>
            <a:spLocks noGrp="1"/>
          </p:cNvSpPr>
          <p:nvPr>
            <p:ph type="body"/>
          </p:nvPr>
        </p:nvSpPr>
        <p:spPr>
          <a:xfrm>
            <a:off x="6022080" y="1604520"/>
            <a:ext cx="2649600" cy="1896840"/>
          </a:xfrm>
          <a:prstGeom prst="rect">
            <a:avLst/>
          </a:prstGeom>
        </p:spPr>
        <p:txBody>
          <a:bodyPr lIns="0" rIns="0" tIns="0" bIns="0">
            <a:normAutofit/>
          </a:bodyPr>
          <a:p>
            <a:endParaRPr b="0" lang="it-IT" sz="3200" spc="-1" strike="noStrike">
              <a:latin typeface="Arial"/>
            </a:endParaRPr>
          </a:p>
        </p:txBody>
      </p:sp>
      <p:sp>
        <p:nvSpPr>
          <p:cNvPr id="41" name="PlaceHolder 5"/>
          <p:cNvSpPr>
            <a:spLocks noGrp="1"/>
          </p:cNvSpPr>
          <p:nvPr>
            <p:ph type="body"/>
          </p:nvPr>
        </p:nvSpPr>
        <p:spPr>
          <a:xfrm>
            <a:off x="457200" y="3682080"/>
            <a:ext cx="2649600" cy="1896840"/>
          </a:xfrm>
          <a:prstGeom prst="rect">
            <a:avLst/>
          </a:prstGeom>
        </p:spPr>
        <p:txBody>
          <a:bodyPr lIns="0" rIns="0" tIns="0" bIns="0">
            <a:normAutofit/>
          </a:bodyPr>
          <a:p>
            <a:endParaRPr b="0" lang="it-IT" sz="3200" spc="-1" strike="noStrike">
              <a:latin typeface="Arial"/>
            </a:endParaRPr>
          </a:p>
        </p:txBody>
      </p:sp>
      <p:sp>
        <p:nvSpPr>
          <p:cNvPr id="42" name="PlaceHolder 6"/>
          <p:cNvSpPr>
            <a:spLocks noGrp="1"/>
          </p:cNvSpPr>
          <p:nvPr>
            <p:ph type="body"/>
          </p:nvPr>
        </p:nvSpPr>
        <p:spPr>
          <a:xfrm>
            <a:off x="3239640" y="3682080"/>
            <a:ext cx="2649600" cy="1896840"/>
          </a:xfrm>
          <a:prstGeom prst="rect">
            <a:avLst/>
          </a:prstGeom>
        </p:spPr>
        <p:txBody>
          <a:bodyPr lIns="0" rIns="0" tIns="0" bIns="0">
            <a:normAutofit/>
          </a:bodyPr>
          <a:p>
            <a:endParaRPr b="0" lang="it-IT" sz="3200" spc="-1" strike="noStrike">
              <a:latin typeface="Arial"/>
            </a:endParaRPr>
          </a:p>
        </p:txBody>
      </p:sp>
      <p:sp>
        <p:nvSpPr>
          <p:cNvPr id="43" name="PlaceHolder 7"/>
          <p:cNvSpPr>
            <a:spLocks noGrp="1"/>
          </p:cNvSpPr>
          <p:nvPr>
            <p:ph type="body"/>
          </p:nvPr>
        </p:nvSpPr>
        <p:spPr>
          <a:xfrm>
            <a:off x="6022080" y="3682080"/>
            <a:ext cx="26496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9"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1" name="PlaceHolder 2"/>
          <p:cNvSpPr>
            <a:spLocks noGrp="1"/>
          </p:cNvSpPr>
          <p:nvPr>
            <p:ph type="body"/>
          </p:nvPr>
        </p:nvSpPr>
        <p:spPr>
          <a:xfrm>
            <a:off x="457200" y="1604520"/>
            <a:ext cx="822924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3" name="PlaceHolder 2"/>
          <p:cNvSpPr>
            <a:spLocks noGrp="1"/>
          </p:cNvSpPr>
          <p:nvPr>
            <p:ph type="body"/>
          </p:nvPr>
        </p:nvSpPr>
        <p:spPr>
          <a:xfrm>
            <a:off x="457200" y="1604520"/>
            <a:ext cx="4015800" cy="3977280"/>
          </a:xfrm>
          <a:prstGeom prst="rect">
            <a:avLst/>
          </a:prstGeom>
        </p:spPr>
        <p:txBody>
          <a:bodyPr lIns="0" rIns="0" tIns="0" bIns="0">
            <a:normAutofit/>
          </a:bodyPr>
          <a:p>
            <a:endParaRPr b="0" lang="it-IT" sz="3200" spc="-1" strike="noStrike">
              <a:latin typeface="Arial"/>
            </a:endParaRPr>
          </a:p>
        </p:txBody>
      </p:sp>
      <p:sp>
        <p:nvSpPr>
          <p:cNvPr id="14" name="PlaceHolder 3"/>
          <p:cNvSpPr>
            <a:spLocks noGrp="1"/>
          </p:cNvSpPr>
          <p:nvPr>
            <p:ph type="body"/>
          </p:nvPr>
        </p:nvSpPr>
        <p:spPr>
          <a:xfrm>
            <a:off x="4674240" y="1604520"/>
            <a:ext cx="401580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18"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19" name="PlaceHolder 3"/>
          <p:cNvSpPr>
            <a:spLocks noGrp="1"/>
          </p:cNvSpPr>
          <p:nvPr>
            <p:ph type="body"/>
          </p:nvPr>
        </p:nvSpPr>
        <p:spPr>
          <a:xfrm>
            <a:off x="4674240" y="1604520"/>
            <a:ext cx="4015800" cy="3977280"/>
          </a:xfrm>
          <a:prstGeom prst="rect">
            <a:avLst/>
          </a:prstGeom>
        </p:spPr>
        <p:txBody>
          <a:bodyPr lIns="0" rIns="0" tIns="0" bIns="0">
            <a:normAutofit/>
          </a:bodyPr>
          <a:p>
            <a:endParaRPr b="0" lang="it-IT" sz="3200" spc="-1" strike="noStrike">
              <a:latin typeface="Arial"/>
            </a:endParaRPr>
          </a:p>
        </p:txBody>
      </p:sp>
      <p:sp>
        <p:nvSpPr>
          <p:cNvPr id="20" name="PlaceHolder 4"/>
          <p:cNvSpPr>
            <a:spLocks noGrp="1"/>
          </p:cNvSpPr>
          <p:nvPr>
            <p:ph type="body"/>
          </p:nvPr>
        </p:nvSpPr>
        <p:spPr>
          <a:xfrm>
            <a:off x="45720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22" name="PlaceHolder 2"/>
          <p:cNvSpPr>
            <a:spLocks noGrp="1"/>
          </p:cNvSpPr>
          <p:nvPr>
            <p:ph type="body"/>
          </p:nvPr>
        </p:nvSpPr>
        <p:spPr>
          <a:xfrm>
            <a:off x="457200" y="1604520"/>
            <a:ext cx="4015800" cy="3977280"/>
          </a:xfrm>
          <a:prstGeom prst="rect">
            <a:avLst/>
          </a:prstGeom>
        </p:spPr>
        <p:txBody>
          <a:bodyPr lIns="0" rIns="0" tIns="0" bIns="0">
            <a:normAutofit/>
          </a:bodyPr>
          <a:p>
            <a:endParaRPr b="0" lang="it-IT" sz="3200" spc="-1" strike="noStrike">
              <a:latin typeface="Arial"/>
            </a:endParaRPr>
          </a:p>
        </p:txBody>
      </p:sp>
      <p:sp>
        <p:nvSpPr>
          <p:cNvPr id="23"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24" name="PlaceHolder 4"/>
          <p:cNvSpPr>
            <a:spLocks noGrp="1"/>
          </p:cNvSpPr>
          <p:nvPr>
            <p:ph type="body"/>
          </p:nvPr>
        </p:nvSpPr>
        <p:spPr>
          <a:xfrm>
            <a:off x="4674240" y="3682080"/>
            <a:ext cx="401580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it-IT" sz="4400" spc="-1" strike="noStrike">
              <a:latin typeface="Arial"/>
            </a:endParaRPr>
          </a:p>
        </p:txBody>
      </p:sp>
      <p:sp>
        <p:nvSpPr>
          <p:cNvPr id="26" name="PlaceHolder 2"/>
          <p:cNvSpPr>
            <a:spLocks noGrp="1"/>
          </p:cNvSpPr>
          <p:nvPr>
            <p:ph type="body"/>
          </p:nvPr>
        </p:nvSpPr>
        <p:spPr>
          <a:xfrm>
            <a:off x="457200" y="1604520"/>
            <a:ext cx="4015800" cy="1896840"/>
          </a:xfrm>
          <a:prstGeom prst="rect">
            <a:avLst/>
          </a:prstGeom>
        </p:spPr>
        <p:txBody>
          <a:bodyPr lIns="0" rIns="0" tIns="0" bIns="0">
            <a:normAutofit/>
          </a:bodyPr>
          <a:p>
            <a:endParaRPr b="0" lang="it-IT" sz="3200" spc="-1" strike="noStrike">
              <a:latin typeface="Arial"/>
            </a:endParaRPr>
          </a:p>
        </p:txBody>
      </p:sp>
      <p:sp>
        <p:nvSpPr>
          <p:cNvPr id="27" name="PlaceHolder 3"/>
          <p:cNvSpPr>
            <a:spLocks noGrp="1"/>
          </p:cNvSpPr>
          <p:nvPr>
            <p:ph type="body"/>
          </p:nvPr>
        </p:nvSpPr>
        <p:spPr>
          <a:xfrm>
            <a:off x="4674240" y="1604520"/>
            <a:ext cx="4015800" cy="1896840"/>
          </a:xfrm>
          <a:prstGeom prst="rect">
            <a:avLst/>
          </a:prstGeom>
        </p:spPr>
        <p:txBody>
          <a:bodyPr lIns="0" rIns="0" tIns="0" bIns="0">
            <a:normAutofit/>
          </a:bodyPr>
          <a:p>
            <a:endParaRPr b="0" lang="it-IT" sz="3200" spc="-1" strike="noStrike">
              <a:latin typeface="Arial"/>
            </a:endParaRPr>
          </a:p>
        </p:txBody>
      </p:sp>
      <p:sp>
        <p:nvSpPr>
          <p:cNvPr id="28" name="PlaceHolder 4"/>
          <p:cNvSpPr>
            <a:spLocks noGrp="1"/>
          </p:cNvSpPr>
          <p:nvPr>
            <p:ph type="body"/>
          </p:nvPr>
        </p:nvSpPr>
        <p:spPr>
          <a:xfrm>
            <a:off x="457200" y="3682080"/>
            <a:ext cx="8229240" cy="1896840"/>
          </a:xfrm>
          <a:prstGeom prst="rect">
            <a:avLst/>
          </a:prstGeom>
        </p:spPr>
        <p:txBody>
          <a:bodyPr lIns="0" rIns="0" tIns="0" bIns="0">
            <a:normAutofit/>
          </a:bodyPr>
          <a:p>
            <a:endParaRPr b="0" lang="it-IT"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8762760" y="0"/>
            <a:ext cx="360" cy="6858000"/>
          </a:xfrm>
          <a:prstGeom prst="line">
            <a:avLst/>
          </a:prstGeom>
          <a:ln w="38160">
            <a:solidFill>
              <a:schemeClr val="accent1">
                <a:tint val="60000"/>
                <a:alpha val="93000"/>
              </a:schemeClr>
            </a:solidFill>
            <a:round/>
          </a:ln>
        </p:spPr>
        <p:style>
          <a:lnRef idx="0"/>
          <a:fillRef idx="0"/>
          <a:effectRef idx="0"/>
          <a:fontRef idx="minor"/>
        </p:style>
      </p:sp>
      <p:sp>
        <p:nvSpPr>
          <p:cNvPr id="1" name="Line 2"/>
          <p:cNvSpPr/>
          <p:nvPr/>
        </p:nvSpPr>
        <p:spPr>
          <a:xfrm>
            <a:off x="75960" y="0"/>
            <a:ext cx="360" cy="6858000"/>
          </a:xfrm>
          <a:prstGeom prst="line">
            <a:avLst/>
          </a:prstGeom>
          <a:ln w="57240">
            <a:solidFill>
              <a:schemeClr val="accent1">
                <a:tint val="60000"/>
              </a:schemeClr>
            </a:solidFill>
            <a:round/>
          </a:ln>
        </p:spPr>
        <p:style>
          <a:lnRef idx="0"/>
          <a:fillRef idx="0"/>
          <a:effectRef idx="0"/>
          <a:fontRef idx="minor"/>
        </p:style>
      </p:sp>
      <p:sp>
        <p:nvSpPr>
          <p:cNvPr id="2" name="Line 3"/>
          <p:cNvSpPr/>
          <p:nvPr/>
        </p:nvSpPr>
        <p:spPr>
          <a:xfrm>
            <a:off x="8991360" y="0"/>
            <a:ext cx="360" cy="6858000"/>
          </a:xfrm>
          <a:prstGeom prst="line">
            <a:avLst/>
          </a:prstGeom>
          <a:ln w="19080">
            <a:solidFill>
              <a:schemeClr val="accent1"/>
            </a:solidFill>
            <a:round/>
          </a:ln>
        </p:spPr>
        <p:style>
          <a:lnRef idx="0"/>
          <a:fillRef idx="0"/>
          <a:effectRef idx="0"/>
          <a:fontRef idx="minor"/>
        </p:style>
      </p:sp>
      <p:sp>
        <p:nvSpPr>
          <p:cNvPr id="3" name="CustomShape 4"/>
          <p:cNvSpPr/>
          <p:nvPr/>
        </p:nvSpPr>
        <p:spPr>
          <a:xfrm>
            <a:off x="8839080" y="0"/>
            <a:ext cx="302040" cy="6855120"/>
          </a:xfrm>
          <a:prstGeom prst="rect">
            <a:avLst/>
          </a:prstGeom>
          <a:solidFill>
            <a:schemeClr val="accent1">
              <a:tint val="60000"/>
              <a:alpha val="87000"/>
            </a:schemeClr>
          </a:solidFill>
          <a:ln>
            <a:noFill/>
          </a:ln>
          <a:effectLst>
            <a:outerShdw blurRad="50800" dir="5400000" dist="24840" rotWithShape="0">
              <a:srgbClr val="000000">
                <a:alpha val="40000"/>
              </a:srgbClr>
            </a:outerShdw>
          </a:effectLst>
        </p:spPr>
        <p:style>
          <a:lnRef idx="3">
            <a:schemeClr val="lt1"/>
          </a:lnRef>
          <a:fillRef idx="1">
            <a:schemeClr val="accent1"/>
          </a:fillRef>
          <a:effectRef idx="1">
            <a:schemeClr val="accent1"/>
          </a:effectRef>
          <a:fontRef idx="minor"/>
        </p:style>
      </p:sp>
      <p:sp>
        <p:nvSpPr>
          <p:cNvPr id="4" name="Line 5"/>
          <p:cNvSpPr/>
          <p:nvPr/>
        </p:nvSpPr>
        <p:spPr>
          <a:xfrm>
            <a:off x="8915400" y="0"/>
            <a:ext cx="360" cy="6858000"/>
          </a:xfrm>
          <a:prstGeom prst="line">
            <a:avLst/>
          </a:prstGeom>
          <a:ln w="9360">
            <a:solidFill>
              <a:schemeClr val="accent1"/>
            </a:solidFill>
            <a:round/>
          </a:ln>
        </p:spPr>
        <p:style>
          <a:lnRef idx="0"/>
          <a:fillRef idx="0"/>
          <a:effectRef idx="0"/>
          <a:fontRef idx="minor"/>
        </p:style>
      </p:sp>
      <p:sp>
        <p:nvSpPr>
          <p:cNvPr id="5" name="CustomShape 6"/>
          <p:cNvSpPr/>
          <p:nvPr/>
        </p:nvSpPr>
        <p:spPr>
          <a:xfrm>
            <a:off x="8156520" y="5715000"/>
            <a:ext cx="545760" cy="545760"/>
          </a:xfrm>
          <a:prstGeom prst="ellipse">
            <a:avLst/>
          </a:prstGeom>
          <a:ln>
            <a:noFill/>
          </a:ln>
          <a:effectLst>
            <a:outerShdw blurRad="50800" dir="5400000" dist="24840" rotWithShape="0">
              <a:srgbClr val="000000">
                <a:alpha val="40000"/>
              </a:srgbClr>
            </a:outerShdw>
          </a:effectLst>
        </p:spPr>
        <p:style>
          <a:lnRef idx="3">
            <a:schemeClr val="lt1"/>
          </a:lnRef>
          <a:fillRef idx="1">
            <a:schemeClr val="accent1"/>
          </a:fillRef>
          <a:effectRef idx="1">
            <a:schemeClr val="accent1"/>
          </a:effectRef>
          <a:fontRef idx="minor"/>
        </p:style>
      </p:sp>
      <p:sp>
        <p:nvSpPr>
          <p:cNvPr id="6" name="PlaceHolder 7"/>
          <p:cNvSpPr>
            <a:spLocks noGrp="1"/>
          </p:cNvSpPr>
          <p:nvPr>
            <p:ph type="title"/>
          </p:nvPr>
        </p:nvSpPr>
        <p:spPr>
          <a:xfrm>
            <a:off x="457200" y="273600"/>
            <a:ext cx="8229240" cy="1144800"/>
          </a:xfrm>
          <a:prstGeom prst="rect">
            <a:avLst/>
          </a:prstGeom>
        </p:spPr>
        <p:txBody>
          <a:bodyPr lIns="0" rIns="0" tIns="0" bIns="0" anchor="ctr">
            <a:noAutofit/>
          </a:bodyPr>
          <a:p>
            <a:pPr algn="ctr"/>
            <a:r>
              <a:rPr b="0" lang="it-IT" sz="4400" spc="-1" strike="noStrike">
                <a:latin typeface="Arial"/>
              </a:rPr>
              <a:t>Fai clic per modificare il formato del testo del titolo</a:t>
            </a:r>
            <a:endParaRPr b="0" lang="it-IT" sz="4400" spc="-1" strike="noStrike">
              <a:latin typeface="Arial"/>
            </a:endParaRPr>
          </a:p>
        </p:txBody>
      </p:sp>
      <p:sp>
        <p:nvSpPr>
          <p:cNvPr id="7" name="PlaceHolder 8"/>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CustomShape 1"/>
          <p:cNvSpPr/>
          <p:nvPr/>
        </p:nvSpPr>
        <p:spPr>
          <a:xfrm>
            <a:off x="285840" y="214200"/>
            <a:ext cx="7642800" cy="5928120"/>
          </a:xfrm>
          <a:prstGeom prst="flowChartProcess">
            <a:avLst/>
          </a:prstGeom>
          <a:solidFill>
            <a:srgbClr val="ff0000"/>
          </a:solidFill>
          <a:ln>
            <a:round/>
          </a:ln>
        </p:spPr>
        <p:style>
          <a:lnRef idx="2">
            <a:schemeClr val="accent1">
              <a:shade val="50000"/>
            </a:schemeClr>
          </a:lnRef>
          <a:fillRef idx="1">
            <a:schemeClr val="accent1"/>
          </a:fillRef>
          <a:effectRef idx="0">
            <a:schemeClr val="accent1"/>
          </a:effectRef>
          <a:fontRef idx="minor"/>
        </p:style>
      </p:sp>
      <p:sp>
        <p:nvSpPr>
          <p:cNvPr id="51" name="CustomShape 2"/>
          <p:cNvSpPr/>
          <p:nvPr/>
        </p:nvSpPr>
        <p:spPr>
          <a:xfrm>
            <a:off x="571320" y="428760"/>
            <a:ext cx="7499880" cy="5856840"/>
          </a:xfrm>
          <a:prstGeom prst="flowChartProcess">
            <a:avLst/>
          </a:prstGeom>
          <a:solidFill>
            <a:srgbClr val="00b050"/>
          </a:solidFill>
          <a:ln>
            <a:round/>
          </a:ln>
        </p:spPr>
        <p:style>
          <a:lnRef idx="2">
            <a:schemeClr val="accent1">
              <a:shade val="50000"/>
            </a:schemeClr>
          </a:lnRef>
          <a:fillRef idx="1">
            <a:schemeClr val="accent1"/>
          </a:fillRef>
          <a:effectRef idx="0">
            <a:schemeClr val="accent1"/>
          </a:effectRef>
          <a:fontRef idx="minor"/>
        </p:style>
      </p:sp>
      <p:sp>
        <p:nvSpPr>
          <p:cNvPr id="52" name="CustomShape 3"/>
          <p:cNvSpPr/>
          <p:nvPr/>
        </p:nvSpPr>
        <p:spPr>
          <a:xfrm>
            <a:off x="785880" y="714240"/>
            <a:ext cx="7356960" cy="5856840"/>
          </a:xfrm>
          <a:prstGeom prst="flowChartProcess">
            <a:avLst/>
          </a:prstGeom>
          <a:solidFill>
            <a:schemeClr val="accent6">
              <a:lumMod val="20000"/>
              <a:lumOff val="80000"/>
            </a:schemeClr>
          </a:solidFill>
          <a:ln>
            <a:round/>
          </a:ln>
        </p:spPr>
        <p:style>
          <a:lnRef idx="2">
            <a:schemeClr val="accent1">
              <a:shade val="50000"/>
            </a:schemeClr>
          </a:lnRef>
          <a:fillRef idx="1">
            <a:schemeClr val="accent1"/>
          </a:fillRef>
          <a:effectRef idx="0">
            <a:schemeClr val="accent1"/>
          </a:effectRef>
          <a:fontRef idx="minor"/>
        </p:style>
      </p:sp>
      <p:pic>
        <p:nvPicPr>
          <p:cNvPr id="53" name="Picture 3" descr=""/>
          <p:cNvPicPr/>
          <p:nvPr/>
        </p:nvPicPr>
        <p:blipFill>
          <a:blip r:embed="rId1"/>
          <a:stretch/>
        </p:blipFill>
        <p:spPr>
          <a:xfrm>
            <a:off x="3929040" y="928800"/>
            <a:ext cx="1233720" cy="1068840"/>
          </a:xfrm>
          <a:prstGeom prst="rect">
            <a:avLst/>
          </a:prstGeom>
          <a:ln w="9360">
            <a:noFill/>
          </a:ln>
        </p:spPr>
      </p:pic>
      <p:sp>
        <p:nvSpPr>
          <p:cNvPr id="54" name="CustomShape 4"/>
          <p:cNvSpPr/>
          <p:nvPr/>
        </p:nvSpPr>
        <p:spPr>
          <a:xfrm>
            <a:off x="1571760" y="2428920"/>
            <a:ext cx="6169320" cy="1891440"/>
          </a:xfrm>
          <a:prstGeom prst="rect">
            <a:avLst/>
          </a:prstGeom>
          <a:noFill/>
          <a:ln w="0">
            <a:noFill/>
          </a:ln>
        </p:spPr>
        <p:style>
          <a:lnRef idx="0"/>
          <a:fillRef idx="0"/>
          <a:effectRef idx="0"/>
          <a:fontRef idx="minor"/>
        </p:style>
        <p:txBody>
          <a:bodyPr lIns="90000" rIns="90000" tIns="45000" bIns="45000" anchor="b">
            <a:normAutofit/>
          </a:bodyPr>
          <a:p>
            <a:pPr>
              <a:lnSpc>
                <a:spcPct val="100000"/>
              </a:lnSpc>
            </a:pPr>
            <a:r>
              <a:rPr b="1" lang="it-IT" sz="3000" spc="-1" strike="noStrike" cap="small">
                <a:solidFill>
                  <a:srgbClr val="575f6d"/>
                </a:solidFill>
                <a:latin typeface="Century Gothic"/>
                <a:ea typeface="Verdana"/>
              </a:rPr>
              <a:t>VADEMECUM ALUNNI CON BISOGNI EDUCATIVI SPECIALI</a:t>
            </a:r>
            <a:br/>
            <a:endParaRPr b="0" lang="it-IT" sz="3000" spc="-1" strike="noStrike">
              <a:latin typeface="Arial"/>
            </a:endParaRPr>
          </a:p>
        </p:txBody>
      </p:sp>
      <p:sp>
        <p:nvSpPr>
          <p:cNvPr id="55" name="CustomShape 5"/>
          <p:cNvSpPr/>
          <p:nvPr/>
        </p:nvSpPr>
        <p:spPr>
          <a:xfrm>
            <a:off x="1143000" y="5286240"/>
            <a:ext cx="6169320" cy="713160"/>
          </a:xfrm>
          <a:prstGeom prst="rect">
            <a:avLst/>
          </a:prstGeom>
          <a:noFill/>
          <a:ln w="0">
            <a:noFill/>
          </a:ln>
        </p:spPr>
        <p:style>
          <a:lnRef idx="0"/>
          <a:fillRef idx="0"/>
          <a:effectRef idx="0"/>
          <a:fontRef idx="minor"/>
        </p:style>
        <p:txBody>
          <a:bodyPr lIns="90000" rIns="90000" tIns="45000" bIns="45000">
            <a:noAutofit/>
          </a:bodyPr>
          <a:p>
            <a:pPr>
              <a:lnSpc>
                <a:spcPct val="100000"/>
              </a:lnSpc>
              <a:spcBef>
                <a:spcPts val="601"/>
              </a:spcBef>
            </a:pPr>
            <a:r>
              <a:rPr b="1" lang="it-IT" sz="2000" spc="-1" strike="noStrike">
                <a:solidFill>
                  <a:srgbClr val="575f6d"/>
                </a:solidFill>
                <a:latin typeface="Century Schoolbook"/>
                <a:ea typeface="DejaVu Sans"/>
              </a:rPr>
              <a:t>Liceo Machiavelli </a:t>
            </a:r>
            <a:r>
              <a:rPr b="0" lang="it-IT" sz="2000" spc="-1" strike="noStrike">
                <a:solidFill>
                  <a:srgbClr val="575f6d"/>
                </a:solidFill>
                <a:latin typeface="Arial"/>
                <a:ea typeface="DejaVu Sans"/>
              </a:rPr>
              <a:t>-  F</a:t>
            </a:r>
            <a:r>
              <a:rPr b="1" lang="it-IT" sz="2000" spc="-1" strike="noStrike">
                <a:solidFill>
                  <a:srgbClr val="575f6d"/>
                </a:solidFill>
                <a:latin typeface="Century Schoolbook"/>
                <a:ea typeface="DejaVu Sans"/>
              </a:rPr>
              <a:t>irenze</a:t>
            </a:r>
            <a:endParaRPr b="0" lang="it-IT" sz="2000" spc="-1" strike="noStrike">
              <a:latin typeface="Arial"/>
            </a:endParaRPr>
          </a:p>
        </p:txBody>
      </p:sp>
      <p:sp>
        <p:nvSpPr>
          <p:cNvPr id="56" name="CustomShape 6"/>
          <p:cNvSpPr/>
          <p:nvPr/>
        </p:nvSpPr>
        <p:spPr>
          <a:xfrm>
            <a:off x="8129160" y="5734080"/>
            <a:ext cx="606600" cy="518400"/>
          </a:xfrm>
          <a:prstGeom prst="rect">
            <a:avLst/>
          </a:prstGeom>
          <a:noFill/>
          <a:ln w="0">
            <a:noFill/>
          </a:ln>
        </p:spPr>
        <p:style>
          <a:lnRef idx="0"/>
          <a:fillRef idx="0"/>
          <a:effectRef idx="0"/>
          <a:fontRef idx="minor"/>
        </p:style>
      </p:sp>
      <p:sp>
        <p:nvSpPr>
          <p:cNvPr id="57" name="CustomShape 7"/>
          <p:cNvSpPr/>
          <p:nvPr/>
        </p:nvSpPr>
        <p:spPr>
          <a:xfrm>
            <a:off x="8143920" y="571500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62C27DB4-19AB-43F3-A6B6-D0AE3DFB4F3A}" type="slidenum">
              <a:rPr b="1" lang="it-IT" sz="1400" spc="-1" strike="noStrike">
                <a:solidFill>
                  <a:srgbClr val="ffffff"/>
                </a:solidFill>
                <a:latin typeface="Century Schoolbook"/>
                <a:ea typeface="DejaVu Sans"/>
              </a:rPr>
              <a:t>1</a:t>
            </a:fld>
            <a:endParaRPr b="0" lang="it-IT" sz="14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CustomShape 1"/>
          <p:cNvSpPr/>
          <p:nvPr/>
        </p:nvSpPr>
        <p:spPr>
          <a:xfrm>
            <a:off x="642960" y="1285920"/>
            <a:ext cx="5713920" cy="641880"/>
          </a:xfrm>
          <a:prstGeom prst="rect">
            <a:avLst/>
          </a:prstGeom>
          <a:solidFill>
            <a:schemeClr val="accent2">
              <a:lumMod val="40000"/>
              <a:lumOff val="60000"/>
            </a:schemeClr>
          </a:solidFill>
          <a:ln>
            <a:round/>
          </a:ln>
        </p:spPr>
        <p:style>
          <a:lnRef idx="2">
            <a:schemeClr val="accent1">
              <a:shade val="50000"/>
            </a:schemeClr>
          </a:lnRef>
          <a:fillRef idx="1">
            <a:schemeClr val="accent1"/>
          </a:fillRef>
          <a:effectRef idx="0">
            <a:schemeClr val="accent1"/>
          </a:effectRef>
          <a:fontRef idx="minor"/>
        </p:style>
      </p:sp>
      <p:sp>
        <p:nvSpPr>
          <p:cNvPr id="112" name="CustomShape 2"/>
          <p:cNvSpPr/>
          <p:nvPr/>
        </p:nvSpPr>
        <p:spPr>
          <a:xfrm>
            <a:off x="500040" y="1000080"/>
            <a:ext cx="7785720" cy="4713840"/>
          </a:xfrm>
          <a:prstGeom prst="rect">
            <a:avLst/>
          </a:prstGeom>
          <a:noFill/>
          <a:ln w="38100">
            <a:solidFill>
              <a:schemeClr val="accent6">
                <a:lumMod val="50000"/>
              </a:schemeClr>
            </a:solidFill>
            <a:round/>
          </a:ln>
        </p:spPr>
        <p:style>
          <a:lnRef idx="0"/>
          <a:fillRef idx="0"/>
          <a:effectRef idx="0"/>
          <a:fontRef idx="minor"/>
        </p:style>
        <p:txBody>
          <a:bodyPr lIns="90000" rIns="90000" tIns="45000" bIns="45000">
            <a:noAutofit/>
          </a:bodyPr>
          <a:p>
            <a:pPr algn="just">
              <a:lnSpc>
                <a:spcPct val="100000"/>
              </a:lnSpc>
            </a:pPr>
            <a:endParaRPr b="0" lang="it-IT" sz="1800" spc="-1" strike="noStrike">
              <a:latin typeface="Arial"/>
            </a:endParaRPr>
          </a:p>
          <a:p>
            <a:pPr algn="just">
              <a:lnSpc>
                <a:spcPct val="100000"/>
              </a:lnSpc>
            </a:pPr>
            <a:r>
              <a:rPr b="1" lang="it-IT" sz="2400" spc="-1" strike="noStrike">
                <a:solidFill>
                  <a:srgbClr val="000000"/>
                </a:solidFill>
                <a:latin typeface="Verdana"/>
                <a:ea typeface="Verdana"/>
              </a:rPr>
              <a:t>  </a:t>
            </a:r>
            <a:r>
              <a:rPr b="1" lang="it-IT" sz="2400" spc="-1" strike="noStrike">
                <a:solidFill>
                  <a:srgbClr val="000000"/>
                </a:solidFill>
                <a:latin typeface="Verdana"/>
                <a:ea typeface="Verdana"/>
              </a:rPr>
              <a:t>INTERVENTI DA ADOTTARE</a:t>
            </a:r>
            <a:endParaRPr b="0" lang="it-IT" sz="2400" spc="-1" strike="noStrike">
              <a:latin typeface="Arial"/>
            </a:endParaRPr>
          </a:p>
          <a:p>
            <a:pPr algn="just">
              <a:lnSpc>
                <a:spcPct val="100000"/>
              </a:lnSpc>
            </a:pPr>
            <a:endParaRPr b="0" lang="it-IT" sz="2400" spc="-1" strike="noStrike">
              <a:latin typeface="Arial"/>
            </a:endParaRPr>
          </a:p>
          <a:p>
            <a:pPr algn="just">
              <a:lnSpc>
                <a:spcPct val="100000"/>
              </a:lnSpc>
            </a:pPr>
            <a:endParaRPr b="0" lang="it-IT" sz="2400" spc="-1" strike="noStrike">
              <a:latin typeface="Arial"/>
            </a:endParaRPr>
          </a:p>
          <a:p>
            <a:pPr algn="just">
              <a:lnSpc>
                <a:spcPct val="100000"/>
              </a:lnSpc>
            </a:pPr>
            <a:r>
              <a:rPr b="1" lang="it-IT" sz="1800" spc="-1" strike="noStrike">
                <a:solidFill>
                  <a:srgbClr val="000000"/>
                </a:solidFill>
                <a:latin typeface="Verdana"/>
                <a:ea typeface="Times New Roman"/>
              </a:rPr>
              <a:t>Per alunni con disabilità certificati in base alla legge 104/1992, </a:t>
            </a:r>
            <a:r>
              <a:rPr b="0" lang="it-IT" sz="1800" spc="-1" strike="noStrike">
                <a:solidFill>
                  <a:srgbClr val="000000"/>
                </a:solidFill>
                <a:latin typeface="Verdana"/>
                <a:ea typeface="Times New Roman"/>
              </a:rPr>
              <a:t>verrà predisposto il Profilo di funzionamento ICF orientato a cura della ASL in collaborazione tra scuola e famiglia, il PEI (Piano Educativo Individualizzato) a cura del CdC utilizzando il modulo predisposto dall’Istituto ed in accordo con il CdC, gli assistenti/educatori – ove esistenti - e la famiglia (Per il PEI si fa riferimento ai cambiamenti introdotti dal D.Lgs 96/2019 entrato in vigore il 12/9/19, al </a:t>
            </a:r>
            <a:r>
              <a:rPr b="0" lang="it-IT" sz="1800" spc="-1" strike="noStrike">
                <a:solidFill>
                  <a:srgbClr val="000000"/>
                </a:solidFill>
                <a:latin typeface="Verdana"/>
                <a:ea typeface="Verdana"/>
              </a:rPr>
              <a:t>Decreto del Ministro dell’istruzione 29 dicembre 2020, n. 182 e alla Nota 240/2021.</a:t>
            </a:r>
            <a:r>
              <a:rPr b="0" lang="it-IT" sz="1800" spc="-1" strike="noStrike">
                <a:solidFill>
                  <a:srgbClr val="000000"/>
                </a:solidFill>
                <a:latin typeface="Verdana"/>
                <a:ea typeface="Times New Roman"/>
              </a:rPr>
              <a:t>).</a:t>
            </a: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Una volta concordato, il PEI dovrà essere sottoscritto dagli insegnanti della classe e dagli eventuali educatori che si occupano dell’alunno.</a:t>
            </a:r>
            <a:endParaRPr b="0" lang="it-IT" sz="1800" spc="-1" strike="noStrike">
              <a:latin typeface="Arial"/>
            </a:endParaRPr>
          </a:p>
        </p:txBody>
      </p:sp>
      <p:sp>
        <p:nvSpPr>
          <p:cNvPr id="113" name="CustomShape 3"/>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FACC11C7-1FFA-40B8-B684-CC8AAB773B4B}"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114" name="CustomShape 4"/>
          <p:cNvSpPr/>
          <p:nvPr/>
        </p:nvSpPr>
        <p:spPr>
          <a:xfrm>
            <a:off x="5918040" y="5832000"/>
            <a:ext cx="1568880" cy="783000"/>
          </a:xfrm>
          <a:prstGeom prst="rect">
            <a:avLst/>
          </a:prstGeom>
          <a:solidFill>
            <a:srgbClr val="ffff00"/>
          </a:solidFill>
          <a:ln>
            <a:round/>
          </a:ln>
        </p:spPr>
        <p:style>
          <a:lnRef idx="2">
            <a:schemeClr val="accent1">
              <a:shade val="50000"/>
            </a:schemeClr>
          </a:lnRef>
          <a:fillRef idx="1">
            <a:schemeClr val="accent1"/>
          </a:fillRef>
          <a:effectRef idx="0">
            <a:schemeClr val="accent1"/>
          </a:effectRef>
          <a:fontRef idx="minor"/>
        </p:style>
      </p:sp>
      <p:sp>
        <p:nvSpPr>
          <p:cNvPr id="115" name="CustomShape 5"/>
          <p:cNvSpPr/>
          <p:nvPr/>
        </p:nvSpPr>
        <p:spPr>
          <a:xfrm>
            <a:off x="6708960" y="5688000"/>
            <a:ext cx="1425960" cy="711360"/>
          </a:xfrm>
          <a:prstGeom prst="rect">
            <a:avLst/>
          </a:prstGeom>
          <a:solidFill>
            <a:schemeClr val="accent6">
              <a:lumMod val="75000"/>
            </a:schemeClr>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CustomShape 1"/>
          <p:cNvSpPr/>
          <p:nvPr/>
        </p:nvSpPr>
        <p:spPr>
          <a:xfrm>
            <a:off x="642960" y="928800"/>
            <a:ext cx="5785560" cy="856080"/>
          </a:xfrm>
          <a:prstGeom prst="rect">
            <a:avLst/>
          </a:prstGeom>
          <a:solidFill>
            <a:schemeClr val="accent5">
              <a:lumMod val="40000"/>
              <a:lumOff val="60000"/>
            </a:schemeClr>
          </a:solidFill>
          <a:ln>
            <a:round/>
          </a:ln>
        </p:spPr>
        <p:style>
          <a:lnRef idx="2">
            <a:schemeClr val="accent1">
              <a:shade val="50000"/>
            </a:schemeClr>
          </a:lnRef>
          <a:fillRef idx="1">
            <a:schemeClr val="accent1"/>
          </a:fillRef>
          <a:effectRef idx="0">
            <a:schemeClr val="accent1"/>
          </a:effectRef>
          <a:fontRef idx="minor"/>
        </p:style>
      </p:sp>
      <p:sp>
        <p:nvSpPr>
          <p:cNvPr id="117" name="CustomShape 2"/>
          <p:cNvSpPr/>
          <p:nvPr/>
        </p:nvSpPr>
        <p:spPr>
          <a:xfrm>
            <a:off x="928800" y="1214280"/>
            <a:ext cx="5726520" cy="453600"/>
          </a:xfrm>
          <a:prstGeom prst="rect">
            <a:avLst/>
          </a:prstGeom>
          <a:noFill/>
          <a:ln w="0">
            <a:noFill/>
          </a:ln>
        </p:spPr>
        <p:style>
          <a:lnRef idx="0"/>
          <a:fillRef idx="0"/>
          <a:effectRef idx="0"/>
          <a:fontRef idx="minor"/>
        </p:style>
        <p:txBody>
          <a:bodyPr lIns="90000" rIns="90000" tIns="45000" bIns="45000">
            <a:noAutofit/>
          </a:bodyPr>
          <a:p>
            <a:pPr algn="just">
              <a:lnSpc>
                <a:spcPct val="100000"/>
              </a:lnSpc>
            </a:pPr>
            <a:r>
              <a:rPr b="1" lang="it-IT" sz="2400" spc="-1" strike="noStrike">
                <a:solidFill>
                  <a:srgbClr val="000000"/>
                </a:solidFill>
                <a:latin typeface="Verdana"/>
                <a:ea typeface="Verdana"/>
              </a:rPr>
              <a:t>INTERVENTI DA ADOTTARE</a:t>
            </a:r>
            <a:endParaRPr b="0" lang="it-IT" sz="2400" spc="-1" strike="noStrike">
              <a:latin typeface="Arial"/>
            </a:endParaRPr>
          </a:p>
        </p:txBody>
      </p:sp>
      <p:sp>
        <p:nvSpPr>
          <p:cNvPr id="118" name="CustomShape 3"/>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4CF78C6E-93B9-489B-9779-A4DE9766BF49}"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119" name="CustomShape 4"/>
          <p:cNvSpPr/>
          <p:nvPr/>
        </p:nvSpPr>
        <p:spPr>
          <a:xfrm>
            <a:off x="500040" y="2286000"/>
            <a:ext cx="7569720" cy="2570760"/>
          </a:xfrm>
          <a:prstGeom prst="rect">
            <a:avLst/>
          </a:prstGeom>
          <a:noFill/>
          <a:ln w="38100">
            <a:solidFill>
              <a:srgbClr val="0070c0"/>
            </a:solidFill>
            <a:round/>
          </a:ln>
        </p:spPr>
        <p:style>
          <a:lnRef idx="0"/>
          <a:fillRef idx="0"/>
          <a:effectRef idx="0"/>
          <a:fontRef idx="minor"/>
        </p:style>
        <p:txBody>
          <a:bodyPr lIns="90000" rIns="90000" tIns="45000" bIns="45000">
            <a:noAutofit/>
          </a:bodyPr>
          <a:p>
            <a:pPr algn="just">
              <a:lnSpc>
                <a:spcPct val="100000"/>
              </a:lnSpc>
            </a:pP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Per gli alunni con DSA certificati in base alla legge 170/2010</a:t>
            </a:r>
            <a:r>
              <a:rPr b="0" lang="it-IT" sz="1800" spc="-1" strike="noStrike">
                <a:solidFill>
                  <a:srgbClr val="000000"/>
                </a:solidFill>
                <a:latin typeface="Verdana"/>
                <a:ea typeface="Times New Roman"/>
              </a:rPr>
              <a:t>, il coordinatore della classe dovrà predisporre una copia del PDP, secondo il modello utilizzato dall’Istituzione Scolastica.</a:t>
            </a: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Il PDP dovrà poi essere compilato dai docenti del Cdc congiuntamente e poi sottoscritto dalla famiglia.</a:t>
            </a:r>
            <a:endParaRPr b="0" lang="it-IT" sz="1800" spc="-1" strike="noStrike">
              <a:latin typeface="Arial"/>
            </a:endParaRPr>
          </a:p>
        </p:txBody>
      </p:sp>
      <p:sp>
        <p:nvSpPr>
          <p:cNvPr id="120" name="CustomShape 5"/>
          <p:cNvSpPr/>
          <p:nvPr/>
        </p:nvSpPr>
        <p:spPr>
          <a:xfrm rot="1019400">
            <a:off x="6143400" y="5000400"/>
            <a:ext cx="1640160" cy="568800"/>
          </a:xfrm>
          <a:prstGeom prst="rect">
            <a:avLst/>
          </a:prstGeom>
          <a:solidFill>
            <a:schemeClr val="accent6">
              <a:lumMod val="75000"/>
            </a:schemeClr>
          </a:solidFill>
          <a:ln>
            <a:round/>
          </a:ln>
        </p:spPr>
        <p:style>
          <a:lnRef idx="2">
            <a:schemeClr val="accent1">
              <a:shade val="50000"/>
            </a:schemeClr>
          </a:lnRef>
          <a:fillRef idx="1">
            <a:schemeClr val="accent1"/>
          </a:fillRef>
          <a:effectRef idx="0">
            <a:schemeClr val="accent1"/>
          </a:effectRef>
          <a:fontRef idx="minor"/>
        </p:style>
      </p:sp>
      <p:sp>
        <p:nvSpPr>
          <p:cNvPr id="121" name="CustomShape 6"/>
          <p:cNvSpPr/>
          <p:nvPr/>
        </p:nvSpPr>
        <p:spPr>
          <a:xfrm rot="20890800">
            <a:off x="7285680" y="4714560"/>
            <a:ext cx="1211400" cy="497160"/>
          </a:xfrm>
          <a:prstGeom prst="rect">
            <a:avLst/>
          </a:prstGeom>
          <a:solidFill>
            <a:schemeClr val="accent3"/>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CustomShape 1"/>
          <p:cNvSpPr/>
          <p:nvPr/>
        </p:nvSpPr>
        <p:spPr>
          <a:xfrm>
            <a:off x="2214720" y="1000080"/>
            <a:ext cx="5142240" cy="713160"/>
          </a:xfrm>
          <a:prstGeom prst="rect">
            <a:avLst/>
          </a:prstGeom>
          <a:solidFill>
            <a:srgbClr val="ffff00"/>
          </a:solidFill>
          <a:ln>
            <a:round/>
          </a:ln>
        </p:spPr>
        <p:style>
          <a:lnRef idx="2">
            <a:schemeClr val="accent1">
              <a:shade val="50000"/>
            </a:schemeClr>
          </a:lnRef>
          <a:fillRef idx="1">
            <a:schemeClr val="accent1"/>
          </a:fillRef>
          <a:effectRef idx="0">
            <a:schemeClr val="accent1"/>
          </a:effectRef>
          <a:fontRef idx="minor"/>
        </p:style>
      </p:sp>
      <p:sp>
        <p:nvSpPr>
          <p:cNvPr id="123" name="CustomShape 2"/>
          <p:cNvSpPr/>
          <p:nvPr/>
        </p:nvSpPr>
        <p:spPr>
          <a:xfrm>
            <a:off x="2242440" y="1143000"/>
            <a:ext cx="5043240" cy="641880"/>
          </a:xfrm>
          <a:prstGeom prst="rect">
            <a:avLst/>
          </a:prstGeom>
          <a:noFill/>
          <a:ln w="0">
            <a:noFill/>
          </a:ln>
        </p:spPr>
        <p:style>
          <a:lnRef idx="0"/>
          <a:fillRef idx="0"/>
          <a:effectRef idx="0"/>
          <a:fontRef idx="minor"/>
        </p:style>
        <p:txBody>
          <a:bodyPr wrap="none" lIns="90000" rIns="90000" tIns="45000" bIns="45000">
            <a:noAutofit/>
          </a:bodyPr>
          <a:p>
            <a:pPr algn="just">
              <a:lnSpc>
                <a:spcPct val="100000"/>
              </a:lnSpc>
            </a:pPr>
            <a:r>
              <a:rPr b="1" lang="it-IT" sz="2400" spc="-1" strike="noStrike">
                <a:solidFill>
                  <a:srgbClr val="000000"/>
                </a:solidFill>
                <a:latin typeface="Verdana"/>
                <a:ea typeface="Verdana"/>
              </a:rPr>
              <a:t>INTERVENTI DA ADOTTARE</a:t>
            </a:r>
            <a:endParaRPr b="0" lang="it-IT" sz="2400" spc="-1" strike="noStrike">
              <a:latin typeface="Arial"/>
            </a:endParaRPr>
          </a:p>
        </p:txBody>
      </p:sp>
      <p:sp>
        <p:nvSpPr>
          <p:cNvPr id="124" name="CustomShape 3"/>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BB9C01AC-F0D2-4AE0-AD53-2829E6BD05A9}"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125" name="CustomShape 4"/>
          <p:cNvSpPr/>
          <p:nvPr/>
        </p:nvSpPr>
        <p:spPr>
          <a:xfrm>
            <a:off x="857160" y="1928880"/>
            <a:ext cx="7569720" cy="3654000"/>
          </a:xfrm>
          <a:prstGeom prst="rect">
            <a:avLst/>
          </a:prstGeom>
          <a:noFill/>
          <a:ln w="0">
            <a:solidFill>
              <a:schemeClr val="accent5">
                <a:lumMod val="75000"/>
              </a:schemeClr>
            </a:solidFill>
          </a:ln>
        </p:spPr>
        <p:style>
          <a:lnRef idx="0"/>
          <a:fillRef idx="0"/>
          <a:effectRef idx="0"/>
          <a:fontRef idx="minor"/>
        </p:style>
        <p:txBody>
          <a:bodyPr lIns="90000" rIns="90000" tIns="45000" bIns="45000">
            <a:noAutofit/>
          </a:bodyPr>
          <a:p>
            <a:pPr algn="just">
              <a:lnSpc>
                <a:spcPct val="100000"/>
              </a:lnSpc>
            </a:pPr>
            <a:r>
              <a:rPr b="1" lang="it-IT" sz="1800" spc="-1" strike="noStrike">
                <a:solidFill>
                  <a:srgbClr val="000000"/>
                </a:solidFill>
                <a:latin typeface="Verdana"/>
                <a:ea typeface="Times New Roman"/>
              </a:rPr>
              <a:t>Per gli alunni in situazione di svantaggio socio-economico e culturale </a:t>
            </a:r>
            <a:r>
              <a:rPr b="0" lang="it-IT" sz="1800" spc="-1" strike="noStrike">
                <a:solidFill>
                  <a:srgbClr val="000000"/>
                </a:solidFill>
                <a:latin typeface="Verdana"/>
                <a:ea typeface="Times New Roman"/>
              </a:rPr>
              <a:t>(alunni seguiti dai Servizi Sociali o segnalati dal Team docenti) ed altri disturbi evolutivi specifici ed in assenza di disturbi clinici diagnosticati, è facoltà del CdC individuare e concordare all’unanimità un PDP con relative misure compensative e dispensative. </a:t>
            </a: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In caso di segnalazioni da parte della famiglia, dei servizi sociali territoriali di competenza e/o da parte di specialisti (psicologo, psicopedagogista, ecc) nel PDP devono essere attuate e condivise con la famiglia le misure di sostegno e supporto (C.M. 8 del 6/03/2013). In caso contrario, il CdC potrà comunque adottare interventi facilitanti l’inclusione e la personalizzazione del percorso scolastico (L. 53/2003).</a:t>
            </a:r>
            <a:endParaRPr b="0" lang="it-IT" sz="1800" spc="-1" strike="noStrike">
              <a:latin typeface="Arial"/>
            </a:endParaRPr>
          </a:p>
        </p:txBody>
      </p:sp>
      <p:sp>
        <p:nvSpPr>
          <p:cNvPr id="126" name="CustomShape 5"/>
          <p:cNvSpPr/>
          <p:nvPr/>
        </p:nvSpPr>
        <p:spPr>
          <a:xfrm>
            <a:off x="6286680" y="5572080"/>
            <a:ext cx="925920" cy="854280"/>
          </a:xfrm>
          <a:prstGeom prst="ellipse">
            <a:avLst/>
          </a:prstGeom>
          <a:solidFill>
            <a:schemeClr val="accent3">
              <a:lumMod val="60000"/>
              <a:lumOff val="40000"/>
            </a:schemeClr>
          </a:solidFill>
          <a:ln>
            <a:round/>
          </a:ln>
        </p:spPr>
        <p:style>
          <a:lnRef idx="2">
            <a:schemeClr val="accent1">
              <a:shade val="50000"/>
            </a:schemeClr>
          </a:lnRef>
          <a:fillRef idx="1">
            <a:schemeClr val="accent1"/>
          </a:fillRef>
          <a:effectRef idx="0">
            <a:schemeClr val="accent1"/>
          </a:effectRef>
          <a:fontRef idx="minor"/>
        </p:style>
      </p:sp>
      <p:sp>
        <p:nvSpPr>
          <p:cNvPr id="127" name="CustomShape 6"/>
          <p:cNvSpPr/>
          <p:nvPr/>
        </p:nvSpPr>
        <p:spPr>
          <a:xfrm>
            <a:off x="5643720" y="5643720"/>
            <a:ext cx="911520" cy="911520"/>
          </a:xfrm>
          <a:prstGeom prst="ellipse">
            <a:avLst/>
          </a:prstGeom>
          <a:solidFill>
            <a:srgbClr val="00b0f0"/>
          </a:solidFill>
          <a:ln>
            <a:round/>
          </a:ln>
        </p:spPr>
        <p:style>
          <a:lnRef idx="2">
            <a:schemeClr val="accent1">
              <a:shade val="50000"/>
            </a:schemeClr>
          </a:lnRef>
          <a:fillRef idx="1">
            <a:schemeClr val="accent1"/>
          </a:fillRef>
          <a:effectRef idx="0">
            <a:schemeClr val="accent1"/>
          </a:effectRef>
          <a:fontRef idx="minor"/>
        </p:style>
      </p:sp>
      <p:sp>
        <p:nvSpPr>
          <p:cNvPr id="128" name="CustomShape 7"/>
          <p:cNvSpPr/>
          <p:nvPr/>
        </p:nvSpPr>
        <p:spPr>
          <a:xfrm rot="20202000">
            <a:off x="6207480" y="6006600"/>
            <a:ext cx="856080" cy="498960"/>
          </a:xfrm>
          <a:prstGeom prst="trapezoid">
            <a:avLst>
              <a:gd name="adj" fmla="val 25000"/>
            </a:avLst>
          </a:prstGeom>
          <a:solidFill>
            <a:srgbClr val="c00000"/>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CustomShape 1"/>
          <p:cNvSpPr/>
          <p:nvPr/>
        </p:nvSpPr>
        <p:spPr>
          <a:xfrm>
            <a:off x="2143080" y="1143000"/>
            <a:ext cx="4712040" cy="354240"/>
          </a:xfrm>
          <a:prstGeom prst="rect">
            <a:avLst/>
          </a:prstGeom>
          <a:ln>
            <a:round/>
          </a:ln>
        </p:spPr>
        <p:style>
          <a:lnRef idx="2">
            <a:schemeClr val="accent1">
              <a:shade val="50000"/>
            </a:schemeClr>
          </a:lnRef>
          <a:fillRef idx="1">
            <a:schemeClr val="accent1"/>
          </a:fillRef>
          <a:effectRef idx="0">
            <a:schemeClr val="accent1"/>
          </a:effectRef>
          <a:fontRef idx="minor"/>
        </p:style>
      </p:sp>
      <p:sp>
        <p:nvSpPr>
          <p:cNvPr id="130" name="CustomShape 2"/>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9A8BD089-7250-44AB-86AD-068B08A525CD}"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131" name="CustomShape 3"/>
          <p:cNvSpPr/>
          <p:nvPr/>
        </p:nvSpPr>
        <p:spPr>
          <a:xfrm>
            <a:off x="1000080" y="2214720"/>
            <a:ext cx="7283880" cy="2570760"/>
          </a:xfrm>
          <a:prstGeom prst="rect">
            <a:avLst/>
          </a:prstGeom>
          <a:noFill/>
          <a:ln w="38100">
            <a:solidFill>
              <a:schemeClr val="accent2">
                <a:lumMod val="75000"/>
              </a:schemeClr>
            </a:solidFill>
            <a:round/>
          </a:ln>
        </p:spPr>
        <p:style>
          <a:lnRef idx="0"/>
          <a:fillRef idx="0"/>
          <a:effectRef idx="0"/>
          <a:fontRef idx="minor"/>
        </p:style>
        <p:txBody>
          <a:bodyPr lIns="90000" rIns="90000" tIns="45000" bIns="45000">
            <a:noAutofit/>
          </a:bodyPr>
          <a:p>
            <a:pPr algn="just">
              <a:lnSpc>
                <a:spcPct val="100000"/>
              </a:lnSpc>
            </a:pPr>
            <a:endParaRPr b="0" lang="it-IT" sz="1800" spc="-1" strike="noStrike">
              <a:latin typeface="Arial"/>
            </a:endParaRPr>
          </a:p>
          <a:p>
            <a:pPr marL="216000" indent="-213480" algn="just">
              <a:lnSpc>
                <a:spcPct val="100000"/>
              </a:lnSpc>
              <a:buClr>
                <a:srgbClr val="000000"/>
              </a:buClr>
              <a:buFont typeface="Symbol"/>
              <a:buChar char=""/>
            </a:pPr>
            <a:r>
              <a:rPr b="1" lang="it-IT" sz="1800" spc="-1" strike="noStrike">
                <a:solidFill>
                  <a:srgbClr val="000000"/>
                </a:solidFill>
                <a:latin typeface="Verdana"/>
                <a:ea typeface="Times New Roman"/>
              </a:rPr>
              <a:t>Per gli alunni in situazione di svantaggio linguistico</a:t>
            </a:r>
            <a:r>
              <a:rPr b="0" lang="it-IT" sz="1800" spc="-1" strike="noStrike">
                <a:solidFill>
                  <a:srgbClr val="000000"/>
                </a:solidFill>
                <a:latin typeface="Verdana"/>
                <a:ea typeface="Times New Roman"/>
              </a:rPr>
              <a:t>, con cittadinanza non italiana, è necessario attivare interventi didattici finalizzati all’apprendimento della lingua italiana e solo in via eccezionale e transitoria può essere necessario predisporre un PDP (soprattutto per gli alunni ultratredicenni, provenienti da Paesi di lingua non latina).</a:t>
            </a:r>
            <a:endParaRPr b="0" lang="it-IT" sz="1800" spc="-1" strike="noStrike">
              <a:latin typeface="Arial"/>
            </a:endParaRPr>
          </a:p>
          <a:p>
            <a:pPr algn="just">
              <a:lnSpc>
                <a:spcPct val="100000"/>
              </a:lnSpc>
            </a:pPr>
            <a:endParaRPr b="0" lang="it-IT" sz="1800" spc="-1" strike="noStrike">
              <a:latin typeface="Arial"/>
            </a:endParaRPr>
          </a:p>
        </p:txBody>
      </p:sp>
      <p:sp>
        <p:nvSpPr>
          <p:cNvPr id="132" name="CustomShape 4"/>
          <p:cNvSpPr/>
          <p:nvPr/>
        </p:nvSpPr>
        <p:spPr>
          <a:xfrm>
            <a:off x="2099520" y="1071720"/>
            <a:ext cx="4870800" cy="453600"/>
          </a:xfrm>
          <a:prstGeom prst="rect">
            <a:avLst/>
          </a:prstGeom>
          <a:solidFill>
            <a:schemeClr val="accent6">
              <a:lumMod val="60000"/>
              <a:lumOff val="40000"/>
            </a:schemeClr>
          </a:solidFill>
          <a:ln w="0">
            <a:noFill/>
          </a:ln>
        </p:spPr>
        <p:style>
          <a:lnRef idx="0"/>
          <a:fillRef idx="0"/>
          <a:effectRef idx="0"/>
          <a:fontRef idx="minor"/>
        </p:style>
        <p:txBody>
          <a:bodyPr wrap="none" lIns="90000" rIns="90000" tIns="45000" bIns="45000">
            <a:noAutofit/>
          </a:bodyPr>
          <a:p>
            <a:pPr algn="just">
              <a:lnSpc>
                <a:spcPct val="100000"/>
              </a:lnSpc>
            </a:pPr>
            <a:r>
              <a:rPr b="1" lang="it-IT" sz="2400" spc="-1" strike="noStrike">
                <a:solidFill>
                  <a:srgbClr val="000000"/>
                </a:solidFill>
                <a:latin typeface="Verdana"/>
                <a:ea typeface="Verdana"/>
              </a:rPr>
              <a:t>INTERVENTI DA ADOTTARE</a:t>
            </a:r>
            <a:endParaRPr b="0" lang="it-IT" sz="2400" spc="-1" strike="noStrike">
              <a:latin typeface="Arial"/>
            </a:endParaRPr>
          </a:p>
        </p:txBody>
      </p:sp>
      <p:sp>
        <p:nvSpPr>
          <p:cNvPr id="133" name="CustomShape 5"/>
          <p:cNvSpPr/>
          <p:nvPr/>
        </p:nvSpPr>
        <p:spPr>
          <a:xfrm rot="18652200">
            <a:off x="5808960" y="4703760"/>
            <a:ext cx="1211400" cy="1068840"/>
          </a:xfrm>
          <a:prstGeom prst="triangle">
            <a:avLst>
              <a:gd name="adj" fmla="val 50000"/>
            </a:avLst>
          </a:prstGeom>
          <a:solidFill>
            <a:srgbClr val="92d050"/>
          </a:solidFill>
          <a:ln>
            <a:round/>
          </a:ln>
        </p:spPr>
        <p:style>
          <a:lnRef idx="2">
            <a:schemeClr val="accent1">
              <a:shade val="50000"/>
            </a:schemeClr>
          </a:lnRef>
          <a:fillRef idx="1">
            <a:schemeClr val="accent1"/>
          </a:fillRef>
          <a:effectRef idx="0">
            <a:schemeClr val="accent1"/>
          </a:effectRef>
          <a:fontRef idx="minor"/>
        </p:style>
      </p:sp>
      <p:sp>
        <p:nvSpPr>
          <p:cNvPr id="134" name="CustomShape 6"/>
          <p:cNvSpPr/>
          <p:nvPr/>
        </p:nvSpPr>
        <p:spPr>
          <a:xfrm rot="2470200">
            <a:off x="6741720" y="4950360"/>
            <a:ext cx="1057680" cy="911520"/>
          </a:xfrm>
          <a:prstGeom prst="triangle">
            <a:avLst>
              <a:gd name="adj" fmla="val 50000"/>
            </a:avLst>
          </a:prstGeom>
          <a:solidFill>
            <a:srgbClr val="ff0000"/>
          </a:solidFill>
          <a:ln>
            <a:round/>
          </a:ln>
        </p:spPr>
        <p:style>
          <a:lnRef idx="2">
            <a:schemeClr val="accent1">
              <a:shade val="50000"/>
            </a:schemeClr>
          </a:lnRef>
          <a:fillRef idx="1">
            <a:schemeClr val="accent1"/>
          </a:fillRef>
          <a:effectRef idx="0">
            <a:schemeClr val="accent1"/>
          </a:effectRef>
          <a:fontRef idx="minor"/>
        </p:style>
      </p:sp>
      <p:sp>
        <p:nvSpPr>
          <p:cNvPr id="135" name="CustomShape 7"/>
          <p:cNvSpPr/>
          <p:nvPr/>
        </p:nvSpPr>
        <p:spPr>
          <a:xfrm rot="7792800">
            <a:off x="6287760" y="4643280"/>
            <a:ext cx="1057680" cy="911520"/>
          </a:xfrm>
          <a:prstGeom prst="triangle">
            <a:avLst>
              <a:gd name="adj" fmla="val 50000"/>
            </a:avLst>
          </a:prstGeom>
          <a:solidFill>
            <a:srgbClr val="ffff00"/>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CustomShape 1"/>
          <p:cNvSpPr/>
          <p:nvPr/>
        </p:nvSpPr>
        <p:spPr>
          <a:xfrm rot="7792800">
            <a:off x="6405480" y="5800680"/>
            <a:ext cx="834120" cy="511200"/>
          </a:xfrm>
          <a:prstGeom prst="triangle">
            <a:avLst>
              <a:gd name="adj" fmla="val 50000"/>
            </a:avLst>
          </a:prstGeom>
          <a:solidFill>
            <a:srgbClr val="00b0f0"/>
          </a:solidFill>
          <a:ln>
            <a:round/>
          </a:ln>
        </p:spPr>
        <p:style>
          <a:lnRef idx="2">
            <a:schemeClr val="accent1">
              <a:shade val="50000"/>
            </a:schemeClr>
          </a:lnRef>
          <a:fillRef idx="1">
            <a:schemeClr val="accent1"/>
          </a:fillRef>
          <a:effectRef idx="0">
            <a:schemeClr val="accent1"/>
          </a:effectRef>
          <a:fontRef idx="minor"/>
        </p:style>
      </p:sp>
      <p:sp>
        <p:nvSpPr>
          <p:cNvPr id="137" name="CustomShape 2"/>
          <p:cNvSpPr/>
          <p:nvPr/>
        </p:nvSpPr>
        <p:spPr>
          <a:xfrm>
            <a:off x="500040" y="1143000"/>
            <a:ext cx="7785720" cy="425880"/>
          </a:xfrm>
          <a:prstGeom prst="roundRect">
            <a:avLst>
              <a:gd name="adj" fmla="val 16667"/>
            </a:avLst>
          </a:prstGeom>
          <a:solidFill>
            <a:schemeClr val="accent1">
              <a:lumMod val="20000"/>
              <a:lumOff val="80000"/>
            </a:schemeClr>
          </a:solidFill>
          <a:ln>
            <a:round/>
          </a:ln>
        </p:spPr>
        <p:style>
          <a:lnRef idx="2">
            <a:schemeClr val="accent1">
              <a:shade val="50000"/>
            </a:schemeClr>
          </a:lnRef>
          <a:fillRef idx="1">
            <a:schemeClr val="accent1"/>
          </a:fillRef>
          <a:effectRef idx="0">
            <a:schemeClr val="accent1"/>
          </a:effectRef>
          <a:fontRef idx="minor"/>
        </p:style>
      </p:sp>
      <p:sp>
        <p:nvSpPr>
          <p:cNvPr id="138" name="CustomShape 3"/>
          <p:cNvSpPr/>
          <p:nvPr/>
        </p:nvSpPr>
        <p:spPr>
          <a:xfrm>
            <a:off x="500040" y="1143000"/>
            <a:ext cx="8069760" cy="4704840"/>
          </a:xfrm>
          <a:prstGeom prst="rect">
            <a:avLst/>
          </a:prstGeom>
          <a:noFill/>
          <a:ln w="38100">
            <a:solidFill>
              <a:srgbClr val="0070c0"/>
            </a:solidFill>
            <a:round/>
          </a:ln>
        </p:spPr>
        <p:style>
          <a:lnRef idx="0"/>
          <a:fillRef idx="0"/>
          <a:effectRef idx="0"/>
          <a:fontRef idx="minor"/>
        </p:style>
        <p:txBody>
          <a:bodyPr lIns="90000" rIns="90000" tIns="45000" bIns="45000">
            <a:noAutofit/>
          </a:bodyPr>
          <a:p>
            <a:pPr algn="just">
              <a:lnSpc>
                <a:spcPct val="100000"/>
              </a:lnSpc>
            </a:pPr>
            <a:r>
              <a:rPr b="1" lang="it-IT" sz="1800" spc="-1" strike="noStrike">
                <a:solidFill>
                  <a:srgbClr val="000000"/>
                </a:solidFill>
                <a:latin typeface="Verdana"/>
                <a:ea typeface="Times New Roman"/>
              </a:rPr>
              <a:t>    </a:t>
            </a:r>
            <a:r>
              <a:rPr b="1" lang="it-IT" sz="1800" spc="-1" strike="noStrike">
                <a:solidFill>
                  <a:srgbClr val="000000"/>
                </a:solidFill>
                <a:latin typeface="Verdana"/>
                <a:ea typeface="Times New Roman"/>
              </a:rPr>
              <a:t>REDAZIONE DEL PDP E STRATEGIE DI INTERVENTO</a:t>
            </a: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Il Piano Didattico Personalizzato ha la precipua finalità di delineare, documentare e monitorare – in modo collegiale, condiviso e corresponsabile - le strategie di intervento più idonee ed i criteri di valutazione degli apprendimenti e NON quella di contenere una mera elencazione di misure compensative e dispensative. </a:t>
            </a: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Sarà necessario effettuare una </a:t>
            </a:r>
            <a:r>
              <a:rPr b="1" lang="it-IT" sz="1800" spc="-1" strike="noStrike">
                <a:solidFill>
                  <a:srgbClr val="000000"/>
                </a:solidFill>
                <a:latin typeface="Verdana"/>
                <a:ea typeface="Times New Roman"/>
              </a:rPr>
              <a:t>analisi ed identificazione del disagio </a:t>
            </a:r>
            <a:r>
              <a:rPr b="0" lang="it-IT" sz="1800" spc="-1" strike="noStrike">
                <a:solidFill>
                  <a:srgbClr val="000000"/>
                </a:solidFill>
                <a:latin typeface="Verdana"/>
                <a:ea typeface="Times New Roman"/>
              </a:rPr>
              <a:t>(con esplicito richiamo della diagnosi certificata, delle informazioni raccolte e dell’osservazione diretta / indiretta da parte dell’intero corpo docenti)</a:t>
            </a: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Dovranno, quindi, essere incluse eventuali progettazioni didattico-educative in linea con gli obiettivi previsti per le varie discipline e le modalità di verifica in itinere e monitoraggio del PDP e del piano di miglioramento dell’alunno. </a:t>
            </a:r>
            <a:endParaRPr b="0" lang="it-IT" sz="1800" spc="-1" strike="noStrike">
              <a:latin typeface="Arial"/>
            </a:endParaRPr>
          </a:p>
        </p:txBody>
      </p:sp>
      <p:sp>
        <p:nvSpPr>
          <p:cNvPr id="139" name="CustomShape 4"/>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E728D418-327C-499E-B16A-8931AD967714}"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140" name="CustomShape 5"/>
          <p:cNvSpPr/>
          <p:nvPr/>
        </p:nvSpPr>
        <p:spPr>
          <a:xfrm rot="7792800">
            <a:off x="6804360" y="5877360"/>
            <a:ext cx="678600" cy="547920"/>
          </a:xfrm>
          <a:prstGeom prst="triangle">
            <a:avLst>
              <a:gd name="adj" fmla="val 50000"/>
            </a:avLst>
          </a:prstGeom>
          <a:solidFill>
            <a:srgbClr val="ffff00"/>
          </a:solidFill>
          <a:ln>
            <a:round/>
          </a:ln>
        </p:spPr>
        <p:style>
          <a:lnRef idx="2">
            <a:schemeClr val="accent1">
              <a:shade val="50000"/>
            </a:schemeClr>
          </a:lnRef>
          <a:fillRef idx="1">
            <a:schemeClr val="accent1"/>
          </a:fillRef>
          <a:effectRef idx="0">
            <a:schemeClr val="accent1"/>
          </a:effectRef>
          <a:fontRef idx="minor"/>
        </p:style>
      </p:sp>
      <p:sp>
        <p:nvSpPr>
          <p:cNvPr id="141" name="CustomShape 6"/>
          <p:cNvSpPr/>
          <p:nvPr/>
        </p:nvSpPr>
        <p:spPr>
          <a:xfrm rot="5400000">
            <a:off x="7141680" y="5717880"/>
            <a:ext cx="521640" cy="515520"/>
          </a:xfrm>
          <a:prstGeom prst="triangle">
            <a:avLst>
              <a:gd name="adj" fmla="val 50000"/>
            </a:avLst>
          </a:prstGeom>
          <a:solidFill>
            <a:srgbClr val="ff0000"/>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CustomShape 1"/>
          <p:cNvSpPr/>
          <p:nvPr/>
        </p:nvSpPr>
        <p:spPr>
          <a:xfrm rot="838800">
            <a:off x="633240" y="2321280"/>
            <a:ext cx="458640" cy="376200"/>
          </a:xfrm>
          <a:prstGeom prst="rightArrow">
            <a:avLst>
              <a:gd name="adj1" fmla="val 53022"/>
              <a:gd name="adj2" fmla="val 50000"/>
            </a:avLst>
          </a:prstGeom>
          <a:solidFill>
            <a:schemeClr val="accent2"/>
          </a:solidFill>
          <a:ln>
            <a:round/>
          </a:ln>
        </p:spPr>
        <p:style>
          <a:lnRef idx="2">
            <a:schemeClr val="accent1">
              <a:shade val="50000"/>
            </a:schemeClr>
          </a:lnRef>
          <a:fillRef idx="1">
            <a:schemeClr val="accent1"/>
          </a:fillRef>
          <a:effectRef idx="0">
            <a:schemeClr val="accent1"/>
          </a:effectRef>
          <a:fontRef idx="minor"/>
        </p:style>
      </p:sp>
      <p:sp>
        <p:nvSpPr>
          <p:cNvPr id="143" name="CustomShape 2"/>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060F4EA9-0EF0-4F19-9277-4DB91D534AEB}"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144" name="CustomShape 3"/>
          <p:cNvSpPr/>
          <p:nvPr/>
        </p:nvSpPr>
        <p:spPr>
          <a:xfrm>
            <a:off x="1143000" y="500040"/>
            <a:ext cx="7426800" cy="6071040"/>
          </a:xfrm>
          <a:prstGeom prst="rect">
            <a:avLst/>
          </a:prstGeom>
          <a:noFill/>
          <a:ln w="0">
            <a:solidFill>
              <a:schemeClr val="accent1">
                <a:lumMod val="75000"/>
              </a:schemeClr>
            </a:solidFill>
          </a:ln>
        </p:spPr>
        <p:style>
          <a:lnRef idx="0"/>
          <a:fillRef idx="0"/>
          <a:effectRef idx="0"/>
          <a:fontRef idx="minor"/>
        </p:style>
        <p:txBody>
          <a:bodyPr lIns="90000" rIns="90000" tIns="45000" bIns="45000">
            <a:noAutofit/>
          </a:bodyPr>
          <a:p>
            <a:pPr algn="just">
              <a:lnSpc>
                <a:spcPct val="100000"/>
              </a:lnSpc>
            </a:pPr>
            <a:r>
              <a:rPr b="0" lang="it-IT" sz="1800" spc="-1" strike="noStrike">
                <a:solidFill>
                  <a:srgbClr val="000000"/>
                </a:solidFill>
                <a:latin typeface="Verdana"/>
                <a:ea typeface="Times New Roman"/>
              </a:rPr>
              <a:t>Oltre alle strategie mirate, potrà essere necessario:</a:t>
            </a:r>
            <a:endParaRPr b="0" lang="it-IT" sz="1800" spc="-1" strike="noStrike">
              <a:latin typeface="Arial"/>
            </a:endParaRPr>
          </a:p>
          <a:p>
            <a:pPr marL="216000" indent="-213480" algn="just">
              <a:lnSpc>
                <a:spcPct val="100000"/>
              </a:lnSpc>
              <a:buClr>
                <a:srgbClr val="000000"/>
              </a:buClr>
              <a:buFont typeface="Symbol"/>
              <a:buChar char=""/>
            </a:pPr>
            <a:r>
              <a:rPr b="0" lang="it-IT" sz="1800" spc="-1" strike="noStrike">
                <a:solidFill>
                  <a:srgbClr val="000000"/>
                </a:solidFill>
                <a:latin typeface="Verdana"/>
                <a:ea typeface="Times New Roman"/>
              </a:rPr>
              <a:t> </a:t>
            </a:r>
            <a:r>
              <a:rPr b="0" lang="it-IT" sz="1800" spc="-1" strike="noStrike">
                <a:solidFill>
                  <a:srgbClr val="000000"/>
                </a:solidFill>
                <a:latin typeface="Verdana"/>
                <a:ea typeface="Times New Roman"/>
              </a:rPr>
              <a:t>consentire l’utilizzo di mappe mentali, mappe concettuali e schemi alla lavagna ai fini della preparazione e durante i compiti in classe e/o le interrogazioni;</a:t>
            </a:r>
            <a:endParaRPr b="0" lang="it-IT" sz="1800" spc="-1" strike="noStrike">
              <a:latin typeface="Arial"/>
            </a:endParaRPr>
          </a:p>
          <a:p>
            <a:pPr marL="216000" indent="-213480" algn="just">
              <a:lnSpc>
                <a:spcPct val="100000"/>
              </a:lnSpc>
              <a:buClr>
                <a:srgbClr val="000000"/>
              </a:buClr>
              <a:buFont typeface="Symbol"/>
              <a:buChar char=""/>
            </a:pPr>
            <a:r>
              <a:rPr b="0" lang="it-IT" sz="1800" spc="-1" strike="noStrike">
                <a:solidFill>
                  <a:srgbClr val="000000"/>
                </a:solidFill>
                <a:latin typeface="Verdana"/>
                <a:ea typeface="Times New Roman"/>
              </a:rPr>
              <a:t> </a:t>
            </a:r>
            <a:r>
              <a:rPr b="0" lang="it-IT" sz="1800" spc="-1" strike="noStrike">
                <a:solidFill>
                  <a:srgbClr val="000000"/>
                </a:solidFill>
                <a:latin typeface="Verdana"/>
                <a:ea typeface="Times New Roman"/>
              </a:rPr>
              <a:t>ridurre la quantità di esercizi e/o materiale di studio a casa;</a:t>
            </a:r>
            <a:endParaRPr b="0" lang="it-IT" sz="1800" spc="-1" strike="noStrike">
              <a:latin typeface="Arial"/>
            </a:endParaRPr>
          </a:p>
          <a:p>
            <a:pPr marL="216000" indent="-213480" algn="just">
              <a:lnSpc>
                <a:spcPct val="100000"/>
              </a:lnSpc>
              <a:buClr>
                <a:srgbClr val="000000"/>
              </a:buClr>
              <a:buFont typeface="Symbol"/>
              <a:buChar char=""/>
            </a:pPr>
            <a:r>
              <a:rPr b="0" lang="it-IT" sz="1800" spc="-1" strike="noStrike">
                <a:solidFill>
                  <a:srgbClr val="000000"/>
                </a:solidFill>
                <a:latin typeface="Verdana"/>
                <a:ea typeface="Times New Roman"/>
              </a:rPr>
              <a:t> </a:t>
            </a:r>
            <a:r>
              <a:rPr b="0" lang="it-IT" sz="1800" spc="-1" strike="noStrike">
                <a:solidFill>
                  <a:srgbClr val="000000"/>
                </a:solidFill>
                <a:latin typeface="Verdana"/>
                <a:ea typeface="Times New Roman"/>
              </a:rPr>
              <a:t>far utilizzare strumenti multimediali</a:t>
            </a: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Il PDP deve essere compilato e sottoscritto entro il 30 novembre di ciascun anno scolastico (se la diagnosi è presente sin dall’inizio della scuola).</a:t>
            </a:r>
            <a:endParaRPr b="0" lang="it-IT" sz="1800" spc="-1" strike="noStrike">
              <a:latin typeface="Arial"/>
            </a:endParaRPr>
          </a:p>
          <a:p>
            <a:pPr algn="just">
              <a:lnSpc>
                <a:spcPct val="100000"/>
              </a:lnSpc>
            </a:pPr>
            <a:r>
              <a:rPr b="0" lang="it-IT" sz="1800" spc="-1" strike="noStrike">
                <a:solidFill>
                  <a:srgbClr val="000000"/>
                </a:solidFill>
                <a:latin typeface="Verdana"/>
                <a:ea typeface="Verdana"/>
              </a:rPr>
              <a:t>La data del </a:t>
            </a:r>
            <a:r>
              <a:rPr b="1" lang="it-IT" sz="1800" spc="-1" strike="noStrike">
                <a:solidFill>
                  <a:srgbClr val="000000"/>
                </a:solidFill>
                <a:latin typeface="Verdana"/>
                <a:ea typeface="Verdana"/>
              </a:rPr>
              <a:t>31 marzo </a:t>
            </a:r>
            <a:r>
              <a:rPr b="0" lang="it-IT" sz="1800" spc="-1" strike="noStrike">
                <a:solidFill>
                  <a:srgbClr val="000000"/>
                </a:solidFill>
                <a:latin typeface="Verdana"/>
                <a:ea typeface="Verdana"/>
              </a:rPr>
              <a:t>è il termine ultimo per la presentazione delle diagnosi /certificazioni per gli alunni che frequentano l'ultimo anno di un corso di studi e che devono affrontare un esame.</a:t>
            </a:r>
            <a:endParaRPr b="0" lang="it-IT" sz="1800" spc="-1" strike="noStrike">
              <a:latin typeface="Arial"/>
            </a:endParaRPr>
          </a:p>
        </p:txBody>
      </p:sp>
      <p:sp>
        <p:nvSpPr>
          <p:cNvPr id="145" name="CustomShape 4"/>
          <p:cNvSpPr/>
          <p:nvPr/>
        </p:nvSpPr>
        <p:spPr>
          <a:xfrm>
            <a:off x="1143000" y="4429080"/>
            <a:ext cx="6998040" cy="2070720"/>
          </a:xfrm>
          <a:prstGeom prst="rect">
            <a:avLst/>
          </a:prstGeom>
          <a:noFill/>
          <a:ln w="0">
            <a:noFill/>
          </a:ln>
        </p:spPr>
        <p:style>
          <a:lnRef idx="0"/>
          <a:fillRef idx="0"/>
          <a:effectRef idx="0"/>
          <a:fontRef idx="minor"/>
        </p:style>
        <p:txBody>
          <a:bodyPr lIns="90000" rIns="90000" tIns="45000" bIns="45000">
            <a:noAutofit/>
          </a:bodyPr>
          <a:p>
            <a:pPr algn="just">
              <a:lnSpc>
                <a:spcPct val="100000"/>
              </a:lnSpc>
            </a:pPr>
            <a:r>
              <a:rPr b="1" lang="it-IT" sz="1800" spc="-1" strike="noStrike">
                <a:solidFill>
                  <a:srgbClr val="000000"/>
                </a:solidFill>
                <a:latin typeface="Verdana"/>
                <a:ea typeface="Times New Roman"/>
              </a:rPr>
              <a:t>Il PDP originale dovrà poi essere consegnato in segreteria entro una settimana dalla sua compilazione.</a:t>
            </a: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La famiglia può richiedere una copia del PDP alla scuola.</a:t>
            </a: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E’ necessario far sottoscrivere il PDP ad entrambi i genitori.</a:t>
            </a:r>
            <a:endParaRPr b="0" lang="it-IT" sz="1800" spc="-1" strike="noStrike">
              <a:latin typeface="Arial"/>
            </a:endParaRPr>
          </a:p>
        </p:txBody>
      </p:sp>
      <p:sp>
        <p:nvSpPr>
          <p:cNvPr id="146" name="CustomShape 5"/>
          <p:cNvSpPr/>
          <p:nvPr/>
        </p:nvSpPr>
        <p:spPr>
          <a:xfrm rot="1401000">
            <a:off x="631080" y="4398840"/>
            <a:ext cx="473400" cy="376200"/>
          </a:xfrm>
          <a:prstGeom prst="rightArrow">
            <a:avLst>
              <a:gd name="adj1" fmla="val 50000"/>
              <a:gd name="adj2" fmla="val 50000"/>
            </a:avLst>
          </a:prstGeom>
          <a:solidFill>
            <a:schemeClr val="accent1">
              <a:lumMod val="75000"/>
            </a:schemeClr>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
          <p:cNvSpPr/>
          <p:nvPr/>
        </p:nvSpPr>
        <p:spPr>
          <a:xfrm>
            <a:off x="928800" y="1285920"/>
            <a:ext cx="7071120" cy="927720"/>
          </a:xfrm>
          <a:prstGeom prst="roundRect">
            <a:avLst>
              <a:gd name="adj" fmla="val 16667"/>
            </a:avLst>
          </a:prstGeom>
          <a:solidFill>
            <a:schemeClr val="accent2">
              <a:lumMod val="40000"/>
              <a:lumOff val="60000"/>
            </a:schemeClr>
          </a:solidFill>
          <a:ln>
            <a:round/>
          </a:ln>
        </p:spPr>
        <p:style>
          <a:lnRef idx="2">
            <a:schemeClr val="accent1">
              <a:shade val="50000"/>
            </a:schemeClr>
          </a:lnRef>
          <a:fillRef idx="1">
            <a:schemeClr val="accent1"/>
          </a:fillRef>
          <a:effectRef idx="0">
            <a:schemeClr val="accent1"/>
          </a:effectRef>
          <a:fontRef idx="minor"/>
        </p:style>
      </p:sp>
      <p:sp>
        <p:nvSpPr>
          <p:cNvPr id="148" name="CustomShape 2"/>
          <p:cNvSpPr/>
          <p:nvPr/>
        </p:nvSpPr>
        <p:spPr>
          <a:xfrm>
            <a:off x="642960" y="1214280"/>
            <a:ext cx="7569720" cy="4766760"/>
          </a:xfrm>
          <a:prstGeom prst="rect">
            <a:avLst/>
          </a:prstGeom>
          <a:noFill/>
          <a:ln w="38100">
            <a:solidFill>
              <a:srgbClr val="c00000"/>
            </a:solidFill>
            <a:round/>
          </a:ln>
        </p:spPr>
        <p:style>
          <a:lnRef idx="0"/>
          <a:fillRef idx="0"/>
          <a:effectRef idx="0"/>
          <a:fontRef idx="minor"/>
        </p:style>
        <p:txBody>
          <a:bodyPr lIns="90000" rIns="90000" tIns="45000" bIns="45000">
            <a:noAutofit/>
          </a:bodyPr>
          <a:p>
            <a:pPr algn="just">
              <a:lnSpc>
                <a:spcPct val="100000"/>
              </a:lnSpc>
            </a:pPr>
            <a:r>
              <a:rPr b="1" lang="it-IT" sz="1800" spc="-1" strike="noStrike">
                <a:solidFill>
                  <a:srgbClr val="000000"/>
                </a:solidFill>
                <a:latin typeface="Verdana"/>
                <a:ea typeface="Times New Roman"/>
              </a:rPr>
              <a:t>                       </a:t>
            </a: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                     </a:t>
            </a:r>
            <a:r>
              <a:rPr b="1" lang="it-IT" sz="1800" spc="-1" strike="noStrike">
                <a:solidFill>
                  <a:srgbClr val="000000"/>
                </a:solidFill>
                <a:latin typeface="Verdana"/>
                <a:ea typeface="Times New Roman"/>
              </a:rPr>
              <a:t>STRUMENTI COMPENSATIVI</a:t>
            </a: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r>
              <a:rPr b="0" lang="it-IT" sz="2000" spc="-1" strike="noStrike">
                <a:solidFill>
                  <a:srgbClr val="000000"/>
                </a:solidFill>
                <a:latin typeface="Verdana"/>
                <a:ea typeface="Verdana"/>
              </a:rPr>
              <a:t>Si intendono compresi tutti  quegli strumenti tecnologici (computer, sintesi vocale, ecc)  e non tecnologici (tabelle, formule, schemi, mappe, ecc) che possano avere come effetto – in relazione al singolo alunno- di ridurre i tempi e facilitare l’esecuzione del compito assegnato oltre che incrementare l’autonomia dell’alunno.</a:t>
            </a:r>
            <a:endParaRPr b="0" lang="it-IT" sz="2000" spc="-1" strike="noStrike">
              <a:latin typeface="Arial"/>
            </a:endParaRPr>
          </a:p>
          <a:p>
            <a:pPr algn="just">
              <a:lnSpc>
                <a:spcPct val="100000"/>
              </a:lnSpc>
            </a:pPr>
            <a:r>
              <a:rPr b="0" lang="it-IT" sz="2000" spc="-1" strike="noStrike">
                <a:solidFill>
                  <a:srgbClr val="000000"/>
                </a:solidFill>
                <a:latin typeface="Verdana"/>
                <a:ea typeface="Verdana"/>
              </a:rPr>
              <a:t>La finalità delle misure compensative deve essere, infatti, quella di ridurre il più possibile le ripercussioni del disturbo sofferto e raggiungere competenze ed abilità adeguate all’ordine e grado di scuola frequentato.</a:t>
            </a:r>
            <a:endParaRPr b="0" lang="it-IT" sz="2000" spc="-1" strike="noStrike">
              <a:latin typeface="Arial"/>
            </a:endParaRPr>
          </a:p>
          <a:p>
            <a:pPr algn="just">
              <a:lnSpc>
                <a:spcPct val="100000"/>
              </a:lnSpc>
            </a:pPr>
            <a:endParaRPr b="0" lang="it-IT" sz="2000" spc="-1" strike="noStrike">
              <a:latin typeface="Arial"/>
            </a:endParaRPr>
          </a:p>
          <a:p>
            <a:pPr algn="just">
              <a:lnSpc>
                <a:spcPct val="100000"/>
              </a:lnSpc>
            </a:pPr>
            <a:endParaRPr b="0" lang="it-IT" sz="2000" spc="-1" strike="noStrike">
              <a:latin typeface="Arial"/>
            </a:endParaRPr>
          </a:p>
        </p:txBody>
      </p:sp>
      <p:sp>
        <p:nvSpPr>
          <p:cNvPr id="149" name="CustomShape 3"/>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0179A4C3-FE40-4476-B460-CF674383B651}"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150" name="CustomShape 4"/>
          <p:cNvSpPr/>
          <p:nvPr/>
        </p:nvSpPr>
        <p:spPr>
          <a:xfrm rot="7792800">
            <a:off x="5876640" y="5880600"/>
            <a:ext cx="748440" cy="582840"/>
          </a:xfrm>
          <a:prstGeom prst="triangle">
            <a:avLst>
              <a:gd name="adj" fmla="val 50000"/>
            </a:avLst>
          </a:prstGeom>
          <a:solidFill>
            <a:srgbClr val="ffff00"/>
          </a:solidFill>
          <a:ln>
            <a:round/>
          </a:ln>
        </p:spPr>
        <p:style>
          <a:lnRef idx="2">
            <a:schemeClr val="accent1">
              <a:shade val="50000"/>
            </a:schemeClr>
          </a:lnRef>
          <a:fillRef idx="1">
            <a:schemeClr val="accent1"/>
          </a:fillRef>
          <a:effectRef idx="0">
            <a:schemeClr val="accent1"/>
          </a:effectRef>
          <a:fontRef idx="minor"/>
        </p:style>
      </p:sp>
      <p:sp>
        <p:nvSpPr>
          <p:cNvPr id="151" name="CustomShape 5"/>
          <p:cNvSpPr/>
          <p:nvPr/>
        </p:nvSpPr>
        <p:spPr>
          <a:xfrm rot="12580200">
            <a:off x="5506200" y="5908320"/>
            <a:ext cx="702720" cy="528120"/>
          </a:xfrm>
          <a:prstGeom prst="triangle">
            <a:avLst>
              <a:gd name="adj" fmla="val 50000"/>
            </a:avLst>
          </a:prstGeom>
          <a:solidFill>
            <a:srgbClr val="92d050"/>
          </a:solidFill>
          <a:ln>
            <a:round/>
          </a:ln>
        </p:spPr>
        <p:style>
          <a:lnRef idx="2">
            <a:schemeClr val="accent1">
              <a:shade val="50000"/>
            </a:schemeClr>
          </a:lnRef>
          <a:fillRef idx="1">
            <a:schemeClr val="accent1"/>
          </a:fillRef>
          <a:effectRef idx="0">
            <a:schemeClr val="accent1"/>
          </a:effectRef>
          <a:fontRef idx="minor"/>
        </p:style>
      </p:sp>
      <p:sp>
        <p:nvSpPr>
          <p:cNvPr id="152" name="CustomShape 6"/>
          <p:cNvSpPr/>
          <p:nvPr/>
        </p:nvSpPr>
        <p:spPr>
          <a:xfrm rot="8098200">
            <a:off x="6418080" y="6037920"/>
            <a:ext cx="1134000" cy="840240"/>
          </a:xfrm>
          <a:prstGeom prst="triangle">
            <a:avLst>
              <a:gd name="adj" fmla="val 50000"/>
            </a:avLst>
          </a:prstGeom>
          <a:solidFill>
            <a:srgbClr val="00b0f0"/>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2643120" y="785880"/>
            <a:ext cx="3711960" cy="354240"/>
          </a:xfrm>
          <a:prstGeom prst="roundRect">
            <a:avLst>
              <a:gd name="adj" fmla="val 16667"/>
            </a:avLst>
          </a:prstGeom>
          <a:solidFill>
            <a:schemeClr val="accent6"/>
          </a:solidFill>
          <a:ln>
            <a:round/>
          </a:ln>
        </p:spPr>
        <p:style>
          <a:lnRef idx="2">
            <a:schemeClr val="accent1">
              <a:shade val="50000"/>
            </a:schemeClr>
          </a:lnRef>
          <a:fillRef idx="1">
            <a:schemeClr val="accent1"/>
          </a:fillRef>
          <a:effectRef idx="0">
            <a:schemeClr val="accent1"/>
          </a:effectRef>
          <a:fontRef idx="minor"/>
        </p:style>
      </p:sp>
      <p:sp>
        <p:nvSpPr>
          <p:cNvPr id="154" name="CustomShape 2"/>
          <p:cNvSpPr/>
          <p:nvPr/>
        </p:nvSpPr>
        <p:spPr>
          <a:xfrm>
            <a:off x="571320" y="500040"/>
            <a:ext cx="7926840" cy="6061680"/>
          </a:xfrm>
          <a:prstGeom prst="rect">
            <a:avLst/>
          </a:prstGeom>
          <a:noFill/>
          <a:ln w="0">
            <a:solidFill>
              <a:schemeClr val="accent2"/>
            </a:solidFill>
          </a:ln>
        </p:spPr>
        <p:style>
          <a:lnRef idx="0"/>
          <a:fillRef idx="0"/>
          <a:effectRef idx="0"/>
          <a:fontRef idx="minor"/>
        </p:style>
        <p:txBody>
          <a:bodyPr lIns="90000" rIns="90000" tIns="45000" bIns="45000">
            <a:noAutofit/>
          </a:bodyPr>
          <a:p>
            <a:pPr algn="just">
              <a:lnSpc>
                <a:spcPct val="100000"/>
              </a:lnSpc>
            </a:pP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                                 </a:t>
            </a:r>
            <a:r>
              <a:rPr b="1" lang="it-IT" sz="1800" spc="-1" strike="noStrike">
                <a:solidFill>
                  <a:srgbClr val="000000"/>
                </a:solidFill>
                <a:latin typeface="Verdana"/>
                <a:ea typeface="Times New Roman"/>
              </a:rPr>
              <a:t>MISURE DISPENSATIVE</a:t>
            </a: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Come espressamente previsto nelle </a:t>
            </a:r>
            <a:r>
              <a:rPr b="1" lang="it-IT" sz="1800" spc="-1" strike="noStrike">
                <a:solidFill>
                  <a:srgbClr val="000000"/>
                </a:solidFill>
                <a:latin typeface="Verdana"/>
                <a:ea typeface="Times New Roman"/>
              </a:rPr>
              <a:t>Linee Guida del 2011</a:t>
            </a:r>
            <a:r>
              <a:rPr b="0" lang="it-IT" sz="1800" spc="-1" strike="noStrike">
                <a:solidFill>
                  <a:srgbClr val="000000"/>
                </a:solidFill>
                <a:latin typeface="Verdana"/>
                <a:ea typeface="Times New Roman"/>
              </a:rPr>
              <a:t>, per misure dispensative si intendono tutti gli interventi che consentono all’alunno di non svolgere alcune prestazioni che, a causa del disturbo, risultano particolarmente difficoltose e che non migliorano l’apprendimento, purché non siano essenziali ai fini della qualità dei concetti da apprendere.</a:t>
            </a: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Le misure possono essere anche temporanee e devono prevedere attività alternative da richiedere all’alunno dispensato.</a:t>
            </a: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Le misure dispensative non incrementano l’autonomia didattica del ragazzo, rendendo quindi necessario che vengano affiancate da adeguate misure compensative che consentano di realizzare le stesse prestazioni il più autonomamente possibile anche se con modalità diverse e più adeguate.</a:t>
            </a:r>
            <a:endParaRPr b="0" lang="it-IT" sz="1800" spc="-1" strike="noStrike">
              <a:latin typeface="Arial"/>
            </a:endParaRPr>
          </a:p>
          <a:p>
            <a:pPr algn="just">
              <a:lnSpc>
                <a:spcPct val="100000"/>
              </a:lnSpc>
            </a:pPr>
            <a:r>
              <a:rPr b="0" lang="it-IT" sz="1800" spc="-1" strike="noStrike">
                <a:solidFill>
                  <a:srgbClr val="000000"/>
                </a:solidFill>
                <a:latin typeface="Verdana"/>
                <a:ea typeface="Verdana"/>
              </a:rPr>
              <a:t>E’ necessario cercare di evitare la dispensa “assoluta” o “totale” cercando di creare situazioni in cui il ragazzo possa svolgere le attività didattiche senza subire gli effetti negativi della propria difficoltà.</a:t>
            </a:r>
            <a:endParaRPr b="0" lang="it-IT" sz="1800" spc="-1" strike="noStrike">
              <a:latin typeface="Arial"/>
            </a:endParaRPr>
          </a:p>
          <a:p>
            <a:pPr algn="just">
              <a:lnSpc>
                <a:spcPct val="100000"/>
              </a:lnSpc>
            </a:pPr>
            <a:endParaRPr b="0" lang="it-IT" sz="1800" spc="-1" strike="noStrike">
              <a:latin typeface="Arial"/>
            </a:endParaRPr>
          </a:p>
        </p:txBody>
      </p:sp>
      <p:sp>
        <p:nvSpPr>
          <p:cNvPr id="155" name="CustomShape 3"/>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CDE00965-01A5-4C7E-ABC3-DD6110113E47}" type="slidenum">
              <a:rPr b="1" lang="it-IT" sz="1400" spc="-1" strike="noStrike">
                <a:solidFill>
                  <a:srgbClr val="ffffff"/>
                </a:solidFill>
                <a:latin typeface="Century Schoolbook"/>
                <a:ea typeface="DejaVu Sans"/>
              </a:rPr>
              <a:t>1</a:t>
            </a:fld>
            <a:endParaRPr b="0" lang="it-IT" sz="14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928800" y="642960"/>
            <a:ext cx="7140960" cy="5235120"/>
          </a:xfrm>
          <a:prstGeom prst="rect">
            <a:avLst/>
          </a:prstGeom>
          <a:noFill/>
          <a:ln w="38100">
            <a:solidFill>
              <a:srgbClr val="00b050"/>
            </a:solidFill>
            <a:round/>
          </a:ln>
        </p:spPr>
        <p:style>
          <a:lnRef idx="0"/>
          <a:fillRef idx="0"/>
          <a:effectRef idx="0"/>
          <a:fontRef idx="minor"/>
        </p:style>
        <p:txBody>
          <a:bodyPr lIns="90000" rIns="90000" tIns="45000" bIns="45000">
            <a:noAutofit/>
          </a:bodyPr>
          <a:p>
            <a:pPr algn="just">
              <a:lnSpc>
                <a:spcPct val="100000"/>
              </a:lnSpc>
            </a:pPr>
            <a:r>
              <a:rPr b="1" lang="it-IT" sz="1800" spc="-1" strike="noStrike">
                <a:solidFill>
                  <a:srgbClr val="000000"/>
                </a:solidFill>
                <a:latin typeface="Verdana"/>
                <a:ea typeface="Times New Roman"/>
              </a:rPr>
              <a:t>           </a:t>
            </a:r>
            <a:r>
              <a:rPr b="1" lang="it-IT" sz="1800" spc="-1" strike="noStrike">
                <a:solidFill>
                  <a:srgbClr val="000000"/>
                </a:solidFill>
                <a:latin typeface="Verdana"/>
                <a:ea typeface="Times New Roman"/>
              </a:rPr>
              <a:t>ORGANIZZAZIONE VERIFICHE SCRITTE</a:t>
            </a: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Per tutte le materie: </a:t>
            </a:r>
            <a:r>
              <a:rPr b="0" lang="it-IT" sz="1800" spc="-1" strike="noStrike">
                <a:solidFill>
                  <a:srgbClr val="000000"/>
                </a:solidFill>
                <a:latin typeface="Verdana"/>
                <a:ea typeface="Times New Roman"/>
              </a:rPr>
              <a:t>consentire l’utilizzo di mappe mentali e/o mappe concettuali, sussidi cartacei o multimediali.</a:t>
            </a:r>
            <a:endParaRPr b="0" lang="it-IT" sz="1800" spc="-1" strike="noStrike">
              <a:latin typeface="Arial"/>
            </a:endParaRPr>
          </a:p>
          <a:p>
            <a:pPr marL="216000" indent="-213480" algn="just">
              <a:lnSpc>
                <a:spcPct val="100000"/>
              </a:lnSpc>
              <a:buClr>
                <a:srgbClr val="000000"/>
              </a:buClr>
              <a:buFont typeface="Symbol"/>
              <a:buChar char=""/>
            </a:pPr>
            <a:r>
              <a:rPr b="1" lang="it-IT" sz="1800" spc="-1" strike="noStrike">
                <a:solidFill>
                  <a:srgbClr val="000000"/>
                </a:solidFill>
                <a:latin typeface="Verdana"/>
                <a:ea typeface="Times New Roman"/>
              </a:rPr>
              <a:t>Matematica</a:t>
            </a:r>
            <a:r>
              <a:rPr b="0" lang="it-IT" sz="1800" spc="-1" strike="noStrike">
                <a:solidFill>
                  <a:srgbClr val="000000"/>
                </a:solidFill>
                <a:latin typeface="Verdana"/>
                <a:ea typeface="Times New Roman"/>
              </a:rPr>
              <a:t>: diminuire  il numero degli esercizi, dare maggior tempo, consentire l’uso della calcolatrice, far utilizzare formulari, ecc;</a:t>
            </a:r>
            <a:endParaRPr b="0" lang="it-IT" sz="1800" spc="-1" strike="noStrike">
              <a:latin typeface="Arial"/>
            </a:endParaRPr>
          </a:p>
          <a:p>
            <a:pPr marL="216000" indent="-213480" algn="just">
              <a:lnSpc>
                <a:spcPct val="100000"/>
              </a:lnSpc>
              <a:buClr>
                <a:srgbClr val="000000"/>
              </a:buClr>
              <a:buFont typeface="Symbol"/>
              <a:buChar char=""/>
            </a:pPr>
            <a:r>
              <a:rPr b="1" lang="it-IT" sz="1800" spc="-1" strike="noStrike">
                <a:solidFill>
                  <a:srgbClr val="000000"/>
                </a:solidFill>
                <a:latin typeface="Verdana"/>
                <a:ea typeface="Times New Roman"/>
              </a:rPr>
              <a:t>Lingue straniere</a:t>
            </a:r>
            <a:r>
              <a:rPr b="0" lang="it-IT" sz="1800" spc="-1" strike="noStrike">
                <a:solidFill>
                  <a:srgbClr val="000000"/>
                </a:solidFill>
                <a:latin typeface="Verdana"/>
                <a:ea typeface="Times New Roman"/>
              </a:rPr>
              <a:t>: assegnare esercizi complementari o a risposta multipla, dare maggior peso alle interrogazioni orali, ecc;</a:t>
            </a:r>
            <a:endParaRPr b="0" lang="it-IT" sz="1800" spc="-1" strike="noStrike">
              <a:latin typeface="Arial"/>
            </a:endParaRPr>
          </a:p>
          <a:p>
            <a:pPr marL="216000" indent="-213480" algn="just">
              <a:lnSpc>
                <a:spcPct val="100000"/>
              </a:lnSpc>
              <a:buClr>
                <a:srgbClr val="000000"/>
              </a:buClr>
              <a:buFont typeface="Symbol"/>
              <a:buChar char=""/>
            </a:pPr>
            <a:r>
              <a:rPr b="1" lang="it-IT" sz="1800" spc="-1" strike="noStrike">
                <a:solidFill>
                  <a:srgbClr val="000000"/>
                </a:solidFill>
                <a:latin typeface="Verdana"/>
                <a:ea typeface="Times New Roman"/>
              </a:rPr>
              <a:t>Italiano</a:t>
            </a:r>
            <a:r>
              <a:rPr b="0" lang="it-IT" sz="1800" spc="-1" strike="noStrike">
                <a:solidFill>
                  <a:srgbClr val="000000"/>
                </a:solidFill>
                <a:latin typeface="Verdana"/>
                <a:ea typeface="Times New Roman"/>
              </a:rPr>
              <a:t>: consentire – ove possibile- l’uso del computer e del correttore automatico, far utilizzare schede specifiche nelle prove di grammatica;</a:t>
            </a:r>
            <a:endParaRPr b="0" lang="it-IT" sz="1800" spc="-1" strike="noStrike">
              <a:latin typeface="Arial"/>
            </a:endParaRPr>
          </a:p>
          <a:p>
            <a:pPr marL="216000" indent="-213480" algn="just">
              <a:lnSpc>
                <a:spcPct val="100000"/>
              </a:lnSpc>
              <a:buClr>
                <a:srgbClr val="000000"/>
              </a:buClr>
              <a:buFont typeface="Symbol"/>
              <a:buChar char=""/>
            </a:pPr>
            <a:r>
              <a:rPr b="1" lang="it-IT" sz="1800" spc="-1" strike="noStrike">
                <a:solidFill>
                  <a:srgbClr val="000000"/>
                </a:solidFill>
                <a:latin typeface="Verdana"/>
                <a:ea typeface="Times New Roman"/>
              </a:rPr>
              <a:t>Per tutte le altre materie</a:t>
            </a:r>
            <a:r>
              <a:rPr b="0" lang="it-IT" sz="1800" spc="-1" strike="noStrike">
                <a:solidFill>
                  <a:srgbClr val="000000"/>
                </a:solidFill>
                <a:latin typeface="Verdana"/>
                <a:ea typeface="Times New Roman"/>
              </a:rPr>
              <a:t>: diminuire il numero delle domande o assegnare un tempo aggiuntivo. </a:t>
            </a:r>
            <a:endParaRPr b="0" lang="it-IT" sz="1800" spc="-1" strike="noStrike">
              <a:latin typeface="Arial"/>
            </a:endParaRPr>
          </a:p>
        </p:txBody>
      </p:sp>
      <p:sp>
        <p:nvSpPr>
          <p:cNvPr id="157" name="CustomShape 2"/>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E89FB349-9D99-4232-A204-8E98FAB245B2}"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158" name="CustomShape 3"/>
          <p:cNvSpPr/>
          <p:nvPr/>
        </p:nvSpPr>
        <p:spPr>
          <a:xfrm rot="2374200">
            <a:off x="463320" y="389880"/>
            <a:ext cx="681120" cy="352800"/>
          </a:xfrm>
          <a:prstGeom prst="rightArrow">
            <a:avLst>
              <a:gd name="adj1" fmla="val 50000"/>
              <a:gd name="adj2" fmla="val 50000"/>
            </a:avLst>
          </a:prstGeom>
          <a:solidFill>
            <a:schemeClr val="tx2">
              <a:lumMod val="60000"/>
              <a:lumOff val="40000"/>
            </a:schemeClr>
          </a:solidFill>
          <a:ln>
            <a:round/>
          </a:ln>
        </p:spPr>
        <p:style>
          <a:lnRef idx="2">
            <a:schemeClr val="accent1">
              <a:shade val="50000"/>
            </a:schemeClr>
          </a:lnRef>
          <a:fillRef idx="1">
            <a:schemeClr val="accent1"/>
          </a:fillRef>
          <a:effectRef idx="0">
            <a:schemeClr val="accent1"/>
          </a:effectRef>
          <a:fontRef idx="minor"/>
        </p:style>
      </p:sp>
      <p:sp>
        <p:nvSpPr>
          <p:cNvPr id="159" name="CustomShape 4"/>
          <p:cNvSpPr/>
          <p:nvPr/>
        </p:nvSpPr>
        <p:spPr>
          <a:xfrm>
            <a:off x="6786720" y="5500800"/>
            <a:ext cx="911520" cy="911520"/>
          </a:xfrm>
          <a:prstGeom prst="ellipse">
            <a:avLst/>
          </a:prstGeom>
          <a:solidFill>
            <a:srgbClr val="ffc000"/>
          </a:solidFill>
          <a:ln>
            <a:round/>
          </a:ln>
        </p:spPr>
        <p:style>
          <a:lnRef idx="2">
            <a:schemeClr val="accent1">
              <a:shade val="50000"/>
            </a:schemeClr>
          </a:lnRef>
          <a:fillRef idx="1">
            <a:schemeClr val="accent1"/>
          </a:fillRef>
          <a:effectRef idx="0">
            <a:schemeClr val="accent1"/>
          </a:effectRef>
          <a:fontRef idx="minor"/>
        </p:style>
      </p:sp>
      <p:sp>
        <p:nvSpPr>
          <p:cNvPr id="160" name="CustomShape 5"/>
          <p:cNvSpPr/>
          <p:nvPr/>
        </p:nvSpPr>
        <p:spPr>
          <a:xfrm>
            <a:off x="6000840" y="5572080"/>
            <a:ext cx="856080" cy="840240"/>
          </a:xfrm>
          <a:prstGeom prst="ellipse">
            <a:avLst/>
          </a:prstGeom>
          <a:solidFill>
            <a:schemeClr val="accent3">
              <a:lumMod val="75000"/>
            </a:schemeClr>
          </a:solidFill>
          <a:ln>
            <a:round/>
          </a:ln>
        </p:spPr>
        <p:style>
          <a:lnRef idx="2">
            <a:schemeClr val="accent1">
              <a:shade val="50000"/>
            </a:schemeClr>
          </a:lnRef>
          <a:fillRef idx="1">
            <a:schemeClr val="accent1"/>
          </a:fillRef>
          <a:effectRef idx="0">
            <a:schemeClr val="accent1"/>
          </a:effectRef>
          <a:fontRef idx="minor"/>
        </p:style>
      </p:sp>
      <p:sp>
        <p:nvSpPr>
          <p:cNvPr id="161" name="CustomShape 6"/>
          <p:cNvSpPr/>
          <p:nvPr/>
        </p:nvSpPr>
        <p:spPr>
          <a:xfrm>
            <a:off x="6643800" y="5929200"/>
            <a:ext cx="632160" cy="635400"/>
          </a:xfrm>
          <a:prstGeom prst="ellipse">
            <a:avLst/>
          </a:prstGeom>
          <a:solidFill>
            <a:srgbClr val="ffff00"/>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CustomShape 1"/>
          <p:cNvSpPr/>
          <p:nvPr/>
        </p:nvSpPr>
        <p:spPr>
          <a:xfrm>
            <a:off x="642960" y="2143080"/>
            <a:ext cx="7999920" cy="2927880"/>
          </a:xfrm>
          <a:prstGeom prst="flowChartAlternateProcess">
            <a:avLst/>
          </a:prstGeom>
          <a:solidFill>
            <a:schemeClr val="accent3">
              <a:lumMod val="40000"/>
              <a:lumOff val="60000"/>
            </a:schemeClr>
          </a:solidFill>
          <a:ln>
            <a:round/>
          </a:ln>
        </p:spPr>
        <p:style>
          <a:lnRef idx="2">
            <a:schemeClr val="accent1">
              <a:shade val="50000"/>
            </a:schemeClr>
          </a:lnRef>
          <a:fillRef idx="1">
            <a:schemeClr val="accent1"/>
          </a:fillRef>
          <a:effectRef idx="0">
            <a:schemeClr val="accent1"/>
          </a:effectRef>
          <a:fontRef idx="minor"/>
        </p:style>
      </p:sp>
      <p:sp>
        <p:nvSpPr>
          <p:cNvPr id="163" name="CustomShape 2"/>
          <p:cNvSpPr/>
          <p:nvPr/>
        </p:nvSpPr>
        <p:spPr>
          <a:xfrm>
            <a:off x="2000160" y="1428840"/>
            <a:ext cx="5069160" cy="497160"/>
          </a:xfrm>
          <a:prstGeom prst="roundRect">
            <a:avLst>
              <a:gd name="adj" fmla="val 16667"/>
            </a:avLst>
          </a:prstGeom>
          <a:solidFill>
            <a:srgbClr val="ffff00"/>
          </a:solidFill>
          <a:ln>
            <a:round/>
          </a:ln>
        </p:spPr>
        <p:style>
          <a:lnRef idx="2">
            <a:schemeClr val="accent1">
              <a:shade val="50000"/>
            </a:schemeClr>
          </a:lnRef>
          <a:fillRef idx="1">
            <a:schemeClr val="accent1"/>
          </a:fillRef>
          <a:effectRef idx="0">
            <a:schemeClr val="accent1"/>
          </a:effectRef>
          <a:fontRef idx="minor"/>
        </p:style>
      </p:sp>
      <p:sp>
        <p:nvSpPr>
          <p:cNvPr id="164" name="CustomShape 3"/>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17160AE9-5539-4E06-8B89-3AB28388B52E}"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165" name="CustomShape 4"/>
          <p:cNvSpPr/>
          <p:nvPr/>
        </p:nvSpPr>
        <p:spPr>
          <a:xfrm>
            <a:off x="928800" y="1214280"/>
            <a:ext cx="7569720" cy="784800"/>
          </a:xfrm>
          <a:prstGeom prst="rect">
            <a:avLst/>
          </a:prstGeom>
          <a:noFill/>
          <a:ln w="0">
            <a:noFill/>
          </a:ln>
        </p:spPr>
        <p:style>
          <a:lnRef idx="0"/>
          <a:fillRef idx="0"/>
          <a:effectRef idx="0"/>
          <a:fontRef idx="minor"/>
        </p:style>
        <p:txBody>
          <a:bodyPr lIns="90000" rIns="90000" tIns="45000" bIns="45000">
            <a:noAutofit/>
          </a:bodyPr>
          <a:p>
            <a:pPr algn="just">
              <a:lnSpc>
                <a:spcPct val="100000"/>
              </a:lnSpc>
            </a:pP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               </a:t>
            </a:r>
            <a:r>
              <a:rPr b="1" lang="it-IT" sz="1800" spc="-1" strike="noStrike">
                <a:solidFill>
                  <a:srgbClr val="000000"/>
                </a:solidFill>
                <a:latin typeface="Verdana"/>
                <a:ea typeface="Times New Roman"/>
              </a:rPr>
              <a:t>ORGANIZZAZIONE VERIFICHE ORALI</a:t>
            </a: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r>
              <a:rPr b="0" lang="it-IT" sz="2400" spc="-1" strike="noStrike">
                <a:solidFill>
                  <a:srgbClr val="000000"/>
                </a:solidFill>
                <a:latin typeface="Verdana"/>
                <a:ea typeface="Times New Roman"/>
              </a:rPr>
              <a:t>Consentire l’utilizzo di mappe mentali e/o  mappe concettuali, sussidi cartacei o multimediali, programmare le interrogazioni indicando in maniera specifica gli argomenti che saranno richiesti; ridurre il numero degli argomenti, quando necessario</a:t>
            </a:r>
            <a:r>
              <a:rPr b="0" lang="it-IT" sz="1800" spc="-1" strike="noStrike">
                <a:solidFill>
                  <a:srgbClr val="000000"/>
                </a:solidFill>
                <a:latin typeface="Verdana"/>
                <a:ea typeface="Times New Roman"/>
              </a:rPr>
              <a:t>.</a:t>
            </a:r>
            <a:endParaRPr b="0" lang="it-IT" sz="1800" spc="-1" strike="noStrike">
              <a:latin typeface="Arial"/>
            </a:endParaRPr>
          </a:p>
        </p:txBody>
      </p:sp>
      <p:sp>
        <p:nvSpPr>
          <p:cNvPr id="166" name="CustomShape 5"/>
          <p:cNvSpPr/>
          <p:nvPr/>
        </p:nvSpPr>
        <p:spPr>
          <a:xfrm rot="2838600">
            <a:off x="315000" y="1543320"/>
            <a:ext cx="1038600" cy="356400"/>
          </a:xfrm>
          <a:prstGeom prst="rightArrow">
            <a:avLst>
              <a:gd name="adj1" fmla="val 50000"/>
              <a:gd name="adj2" fmla="val 50000"/>
            </a:avLst>
          </a:prstGeom>
          <a:solidFill>
            <a:srgbClr val="ff0000"/>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CustomShape 1"/>
          <p:cNvSpPr/>
          <p:nvPr/>
        </p:nvSpPr>
        <p:spPr>
          <a:xfrm>
            <a:off x="571320" y="1000080"/>
            <a:ext cx="7642800" cy="5027400"/>
          </a:xfrm>
          <a:prstGeom prst="rect">
            <a:avLst/>
          </a:prstGeom>
          <a:noFill/>
          <a:ln w="28575">
            <a:solidFill>
              <a:srgbClr val="0070c0"/>
            </a:solidFill>
            <a:round/>
          </a:ln>
        </p:spPr>
        <p:style>
          <a:lnRef idx="0"/>
          <a:fillRef idx="0"/>
          <a:effectRef idx="0"/>
          <a:fontRef idx="minor"/>
        </p:style>
        <p:txBody>
          <a:bodyPr lIns="90000" rIns="90000" tIns="45000" bIns="45000">
            <a:spAutoFit/>
          </a:bodyPr>
          <a:p>
            <a:pPr algn="just">
              <a:lnSpc>
                <a:spcPct val="100000"/>
              </a:lnSpc>
              <a:tabLst>
                <a:tab algn="ctr" pos="2394000"/>
              </a:tabLst>
            </a:pPr>
            <a:r>
              <a:rPr b="0" lang="it-IT" sz="1800" spc="-1" strike="noStrike">
                <a:solidFill>
                  <a:srgbClr val="000000"/>
                </a:solidFill>
                <a:latin typeface="Verdana"/>
                <a:ea typeface="Times New Roman"/>
              </a:rPr>
              <a:t>Come specificato dalla direttiva ministeriale del 27.12.2012, ogni alunno, con continuità o per determinati periodi, può manifestare </a:t>
            </a:r>
            <a:r>
              <a:rPr b="1" lang="it-IT" sz="1800" spc="-1" strike="noStrike">
                <a:solidFill>
                  <a:srgbClr val="000000"/>
                </a:solidFill>
                <a:latin typeface="Verdana"/>
                <a:ea typeface="Times New Roman"/>
              </a:rPr>
              <a:t>Bisogni Educativi Speciali</a:t>
            </a:r>
            <a:r>
              <a:rPr b="0" lang="it-IT" sz="1800" spc="-1" strike="noStrike">
                <a:solidFill>
                  <a:srgbClr val="000000"/>
                </a:solidFill>
                <a:latin typeface="Verdana"/>
                <a:ea typeface="Times New Roman"/>
              </a:rPr>
              <a:t>: o per motivi fisici, biologici, fisiologici o anche per motivi psicologici, sociali, rispetto ai quali è necessario che le scuole offrano adeguata e personalizzata risposta.</a:t>
            </a:r>
            <a:endParaRPr b="0" lang="it-IT" sz="1800" spc="-1" strike="noStrike">
              <a:latin typeface="Arial"/>
            </a:endParaRPr>
          </a:p>
          <a:p>
            <a:pPr algn="just">
              <a:lnSpc>
                <a:spcPct val="100000"/>
              </a:lnSpc>
              <a:tabLst>
                <a:tab algn="ctr" pos="2394000"/>
              </a:tabLst>
            </a:pPr>
            <a:r>
              <a:rPr b="1" lang="it-IT" sz="1800" spc="-1" strike="noStrike">
                <a:solidFill>
                  <a:srgbClr val="000000"/>
                </a:solidFill>
                <a:latin typeface="Verdana"/>
                <a:ea typeface="Times New Roman"/>
              </a:rPr>
              <a:t>L’area dello svantaggio scolastico</a:t>
            </a:r>
            <a:r>
              <a:rPr b="0" lang="it-IT" sz="1800" spc="-1" strike="noStrike">
                <a:solidFill>
                  <a:srgbClr val="000000"/>
                </a:solidFill>
                <a:latin typeface="Verdana"/>
                <a:ea typeface="Times New Roman"/>
              </a:rPr>
              <a:t> è molto più ampia di quella riferibile esplicitamente alla presenza di deficit. </a:t>
            </a:r>
            <a:endParaRPr b="0" lang="it-IT" sz="1800" spc="-1" strike="noStrike">
              <a:latin typeface="Arial"/>
            </a:endParaRPr>
          </a:p>
          <a:p>
            <a:pPr algn="just">
              <a:lnSpc>
                <a:spcPct val="100000"/>
              </a:lnSpc>
              <a:tabLst>
                <a:tab algn="ctr" pos="2394000"/>
              </a:tabLst>
            </a:pPr>
            <a:r>
              <a:rPr b="0" lang="it-IT" sz="1800" spc="-1" strike="noStrike">
                <a:solidFill>
                  <a:srgbClr val="000000"/>
                </a:solidFill>
                <a:latin typeface="Verdana"/>
                <a:ea typeface="Times New Roman"/>
              </a:rPr>
              <a:t>In ogni classe ci sono alunni che presentano una richiesta di speciale attenzione per una varietà di ragioni: svantaggio sociale e culturale, disturbi specifici di apprendimento e/o disturbi evolutivi specifici, difficoltà derivanti dalla non conoscenza della cultura e della lingua italiana perché appartenente a culture diverse.</a:t>
            </a:r>
            <a:endParaRPr b="0" lang="it-IT" sz="1800" spc="-1" strike="noStrike">
              <a:latin typeface="Arial"/>
            </a:endParaRPr>
          </a:p>
          <a:p>
            <a:pPr algn="just">
              <a:lnSpc>
                <a:spcPct val="100000"/>
              </a:lnSpc>
              <a:tabLst>
                <a:tab algn="ctr" pos="2394000"/>
              </a:tabLst>
            </a:pPr>
            <a:r>
              <a:rPr b="0" lang="it-IT" sz="1800" spc="-1" strike="noStrike">
                <a:solidFill>
                  <a:srgbClr val="000000"/>
                </a:solidFill>
                <a:latin typeface="Verdana"/>
                <a:ea typeface="Times New Roman"/>
              </a:rPr>
              <a:t>La L.107/2015 prevede </a:t>
            </a:r>
            <a:r>
              <a:rPr b="0" lang="it-IT" sz="1800" spc="-1" strike="noStrike">
                <a:solidFill>
                  <a:srgbClr val="000000"/>
                </a:solidFill>
                <a:latin typeface="Verdana"/>
                <a:ea typeface="Verdana"/>
              </a:rPr>
              <a:t>il potenziamento dell’inclusione scolastica e del diritto allo studio degli alunni con bisogni educativi speciali attraverso percorsi individualizzati e personalizzati.</a:t>
            </a:r>
            <a:endParaRPr b="0" lang="it-IT" sz="1800" spc="-1" strike="noStrike">
              <a:latin typeface="Arial"/>
            </a:endParaRPr>
          </a:p>
        </p:txBody>
      </p:sp>
      <p:sp>
        <p:nvSpPr>
          <p:cNvPr id="59" name="CustomShape 2"/>
          <p:cNvSpPr/>
          <p:nvPr/>
        </p:nvSpPr>
        <p:spPr>
          <a:xfrm>
            <a:off x="2928960" y="357120"/>
            <a:ext cx="3070800" cy="570600"/>
          </a:xfrm>
          <a:prstGeom prst="roundRect">
            <a:avLst>
              <a:gd name="adj" fmla="val 16667"/>
            </a:avLst>
          </a:prstGeom>
          <a:solidFill>
            <a:srgbClr val="ffff00"/>
          </a:solidFill>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1" lang="it-IT" sz="1800" spc="-1" strike="noStrike">
                <a:solidFill>
                  <a:srgbClr val="000000"/>
                </a:solidFill>
                <a:latin typeface="Verdana"/>
                <a:ea typeface="Times New Roman"/>
              </a:rPr>
              <a:t>GLI ALUNNI CON BES</a:t>
            </a:r>
            <a:endParaRPr b="0" lang="it-IT" sz="1800" spc="-1" strike="noStrike">
              <a:latin typeface="Arial"/>
            </a:endParaRPr>
          </a:p>
        </p:txBody>
      </p:sp>
      <p:sp>
        <p:nvSpPr>
          <p:cNvPr id="60" name="CustomShape 3"/>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11D142D3-0446-46F6-9EC3-23920FD2A801}" type="slidenum">
              <a:rPr b="1" lang="it-IT" sz="1400" spc="-1" strike="noStrike">
                <a:solidFill>
                  <a:srgbClr val="ffffff"/>
                </a:solidFill>
                <a:latin typeface="Century Schoolbook"/>
                <a:ea typeface="DejaVu Sans"/>
              </a:rPr>
              <a:t>1</a:t>
            </a:fld>
            <a:endParaRPr b="0" lang="it-IT" sz="1400" spc="-1" strike="noStrike">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2500200" y="1357200"/>
            <a:ext cx="4497840" cy="354240"/>
          </a:xfrm>
          <a:prstGeom prst="roundRect">
            <a:avLst>
              <a:gd name="adj" fmla="val 16667"/>
            </a:avLst>
          </a:prstGeom>
          <a:solidFill>
            <a:schemeClr val="accent1">
              <a:lumMod val="20000"/>
              <a:lumOff val="80000"/>
            </a:schemeClr>
          </a:solidFill>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just">
              <a:lnSpc>
                <a:spcPct val="100000"/>
              </a:lnSpc>
            </a:pPr>
            <a:r>
              <a:rPr b="1" lang="it-IT" sz="1800" spc="-1" strike="noStrike">
                <a:solidFill>
                  <a:srgbClr val="002060"/>
                </a:solidFill>
                <a:latin typeface="Verdana"/>
                <a:ea typeface="Times New Roman"/>
              </a:rPr>
              <a:t>VALUTAZIONE ALUNNI CON DSA</a:t>
            </a:r>
            <a:endParaRPr b="0" lang="it-IT" sz="1800" spc="-1" strike="noStrike">
              <a:latin typeface="Arial"/>
            </a:endParaRPr>
          </a:p>
        </p:txBody>
      </p:sp>
      <p:sp>
        <p:nvSpPr>
          <p:cNvPr id="168" name="CustomShape 2"/>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AC451DCD-C01E-4CBC-B49E-825535E39443}"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169" name="CustomShape 3"/>
          <p:cNvSpPr/>
          <p:nvPr/>
        </p:nvSpPr>
        <p:spPr>
          <a:xfrm>
            <a:off x="928800" y="1143000"/>
            <a:ext cx="7498080" cy="2891520"/>
          </a:xfrm>
          <a:prstGeom prst="rect">
            <a:avLst/>
          </a:prstGeom>
          <a:noFill/>
          <a:ln w="0">
            <a:noFill/>
          </a:ln>
        </p:spPr>
        <p:style>
          <a:lnRef idx="0"/>
          <a:fillRef idx="0"/>
          <a:effectRef idx="0"/>
          <a:fontRef idx="minor"/>
        </p:style>
        <p:txBody>
          <a:bodyPr lIns="90000" rIns="90000" tIns="45000" bIns="45000">
            <a:noAutofit/>
          </a:bodyPr>
          <a:p>
            <a:pPr algn="just">
              <a:lnSpc>
                <a:spcPct val="100000"/>
              </a:lnSpc>
            </a:pP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                     </a:t>
            </a:r>
            <a:endParaRPr b="0" lang="it-IT" sz="1800" spc="-1" strike="noStrike">
              <a:latin typeface="Arial"/>
            </a:endParaRPr>
          </a:p>
          <a:p>
            <a:pPr algn="just">
              <a:lnSpc>
                <a:spcPct val="100000"/>
              </a:lnSpc>
            </a:pPr>
            <a:r>
              <a:rPr b="1" lang="it-IT" sz="1100" spc="-1" strike="noStrike">
                <a:solidFill>
                  <a:srgbClr val="000000"/>
                </a:solidFill>
                <a:latin typeface="Verdana"/>
                <a:ea typeface="Times New Roman"/>
              </a:rPr>
              <a:t> </a:t>
            </a:r>
            <a:endParaRPr b="0" lang="it-IT" sz="1100" spc="-1" strike="noStrike">
              <a:latin typeface="Arial"/>
            </a:endParaRPr>
          </a:p>
          <a:p>
            <a:pPr algn="just">
              <a:lnSpc>
                <a:spcPct val="100000"/>
              </a:lnSpc>
            </a:pPr>
            <a:endParaRPr b="0" lang="it-IT" sz="1100" spc="-1" strike="noStrike">
              <a:latin typeface="Arial"/>
            </a:endParaRPr>
          </a:p>
          <a:p>
            <a:pPr algn="just">
              <a:lnSpc>
                <a:spcPct val="100000"/>
              </a:lnSpc>
            </a:pPr>
            <a:r>
              <a:rPr b="0" lang="it-IT" sz="1800" spc="-1" strike="noStrike">
                <a:solidFill>
                  <a:srgbClr val="000000"/>
                </a:solidFill>
                <a:latin typeface="Verdana"/>
                <a:ea typeface="Times New Roman"/>
              </a:rPr>
              <a:t>Gli alunni con DSA possono avere una valutazione differenziata (circolare 4099/2004), in decimi e che tenga conto del contenuto e non della forma (gli errori ortografici possono essere evidenziati ma non valutati).</a:t>
            </a: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La valutazione condivisa e comunicata deve aiutare gli alunni ad acquisire consapevolezza delle proprie capacità.</a:t>
            </a:r>
            <a:endParaRPr b="0" lang="it-IT" sz="1800" spc="-1" strike="noStrike">
              <a:latin typeface="Arial"/>
            </a:endParaRPr>
          </a:p>
        </p:txBody>
      </p:sp>
      <p:sp>
        <p:nvSpPr>
          <p:cNvPr id="170" name="CustomShape 4"/>
          <p:cNvSpPr/>
          <p:nvPr/>
        </p:nvSpPr>
        <p:spPr>
          <a:xfrm rot="1153800">
            <a:off x="4071240" y="4713840"/>
            <a:ext cx="1497240" cy="854280"/>
          </a:xfrm>
          <a:prstGeom prst="flowChartProcess">
            <a:avLst/>
          </a:prstGeom>
          <a:solidFill>
            <a:srgbClr val="ffff00"/>
          </a:solidFill>
          <a:ln>
            <a:round/>
          </a:ln>
        </p:spPr>
        <p:style>
          <a:lnRef idx="2">
            <a:schemeClr val="accent1">
              <a:shade val="50000"/>
            </a:schemeClr>
          </a:lnRef>
          <a:fillRef idx="1">
            <a:schemeClr val="accent1"/>
          </a:fillRef>
          <a:effectRef idx="0">
            <a:schemeClr val="accent1"/>
          </a:effectRef>
          <a:fontRef idx="minor"/>
        </p:style>
      </p:sp>
      <p:sp>
        <p:nvSpPr>
          <p:cNvPr id="171" name="CustomShape 5"/>
          <p:cNvSpPr/>
          <p:nvPr/>
        </p:nvSpPr>
        <p:spPr>
          <a:xfrm>
            <a:off x="5357880" y="4929120"/>
            <a:ext cx="911520" cy="609840"/>
          </a:xfrm>
          <a:prstGeom prst="flowChartProcess">
            <a:avLst/>
          </a:prstGeom>
          <a:solidFill>
            <a:srgbClr val="00b050"/>
          </a:solidFill>
          <a:ln>
            <a:round/>
          </a:ln>
        </p:spPr>
        <p:style>
          <a:lnRef idx="2">
            <a:schemeClr val="accent1">
              <a:shade val="50000"/>
            </a:schemeClr>
          </a:lnRef>
          <a:fillRef idx="1">
            <a:schemeClr val="accent1"/>
          </a:fillRef>
          <a:effectRef idx="0">
            <a:schemeClr val="accent1"/>
          </a:effectRef>
          <a:fontRef idx="minor"/>
        </p:style>
      </p:sp>
      <p:sp>
        <p:nvSpPr>
          <p:cNvPr id="172" name="CustomShape 6"/>
          <p:cNvSpPr/>
          <p:nvPr/>
        </p:nvSpPr>
        <p:spPr>
          <a:xfrm rot="18857400">
            <a:off x="6214320" y="5072040"/>
            <a:ext cx="768600" cy="497160"/>
          </a:xfrm>
          <a:prstGeom prst="flowChartProcess">
            <a:avLst/>
          </a:prstGeom>
          <a:solidFill>
            <a:schemeClr val="accent2">
              <a:lumMod val="60000"/>
              <a:lumOff val="40000"/>
            </a:schemeClr>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CustomShape 1"/>
          <p:cNvSpPr/>
          <p:nvPr/>
        </p:nvSpPr>
        <p:spPr>
          <a:xfrm>
            <a:off x="857160" y="357120"/>
            <a:ext cx="7069320" cy="568800"/>
          </a:xfrm>
          <a:prstGeom prst="roundRect">
            <a:avLst>
              <a:gd name="adj" fmla="val 16667"/>
            </a:avLst>
          </a:prstGeom>
          <a:solidFill>
            <a:schemeClr val="accent2">
              <a:lumMod val="40000"/>
              <a:lumOff val="60000"/>
            </a:schemeClr>
          </a:solidFill>
          <a:ln>
            <a:round/>
          </a:ln>
        </p:spPr>
        <p:style>
          <a:lnRef idx="2">
            <a:schemeClr val="accent1">
              <a:shade val="50000"/>
            </a:schemeClr>
          </a:lnRef>
          <a:fillRef idx="1">
            <a:schemeClr val="accent1"/>
          </a:fillRef>
          <a:effectRef idx="0">
            <a:schemeClr val="accent1"/>
          </a:effectRef>
          <a:fontRef idx="minor"/>
        </p:style>
      </p:sp>
      <p:sp>
        <p:nvSpPr>
          <p:cNvPr id="174" name="CustomShape 2"/>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709B7E61-0D17-4AAC-B1BA-8D267B743E17}"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175" name="CustomShape 3"/>
          <p:cNvSpPr/>
          <p:nvPr/>
        </p:nvSpPr>
        <p:spPr>
          <a:xfrm>
            <a:off x="428760" y="357120"/>
            <a:ext cx="8212320" cy="713160"/>
          </a:xfrm>
          <a:prstGeom prst="rect">
            <a:avLst/>
          </a:prstGeom>
          <a:noFill/>
          <a:ln w="0">
            <a:noFill/>
          </a:ln>
        </p:spPr>
        <p:style>
          <a:lnRef idx="0"/>
          <a:fillRef idx="0"/>
          <a:effectRef idx="0"/>
          <a:fontRef idx="minor"/>
        </p:style>
        <p:txBody>
          <a:bodyPr lIns="90000" rIns="90000" tIns="45000" bIns="45000">
            <a:noAutofit/>
          </a:bodyPr>
          <a:p>
            <a:pPr>
              <a:lnSpc>
                <a:spcPct val="100000"/>
              </a:lnSpc>
            </a:pPr>
            <a:r>
              <a:rPr b="1" lang="it-IT" sz="1800" spc="-1" strike="noStrike">
                <a:solidFill>
                  <a:srgbClr val="000000"/>
                </a:solidFill>
                <a:latin typeface="Verdana"/>
                <a:ea typeface="Times New Roman"/>
              </a:rPr>
              <a:t>      </a:t>
            </a:r>
            <a:r>
              <a:rPr b="1" lang="it-IT" sz="1600" spc="-1" strike="noStrike">
                <a:solidFill>
                  <a:srgbClr val="000000"/>
                </a:solidFill>
                <a:latin typeface="Verdana"/>
                <a:ea typeface="Times New Roman"/>
              </a:rPr>
              <a:t>DISPENSA DALLE PRESTAZIONI SCRITTE IN LINGUA</a:t>
            </a:r>
            <a:endParaRPr b="0" lang="it-IT" sz="1600" spc="-1" strike="noStrike">
              <a:latin typeface="Arial"/>
            </a:endParaRPr>
          </a:p>
          <a:p>
            <a:pPr>
              <a:lnSpc>
                <a:spcPct val="100000"/>
              </a:lnSpc>
            </a:pPr>
            <a:r>
              <a:rPr b="1" lang="it-IT" sz="1600" spc="-1" strike="noStrike">
                <a:solidFill>
                  <a:srgbClr val="000000"/>
                </a:solidFill>
                <a:latin typeface="Verdana"/>
                <a:ea typeface="Times New Roman"/>
              </a:rPr>
              <a:t>                                        </a:t>
            </a:r>
            <a:r>
              <a:rPr b="1" lang="it-IT" sz="1600" spc="-1" strike="noStrike">
                <a:solidFill>
                  <a:srgbClr val="000000"/>
                </a:solidFill>
                <a:latin typeface="Verdana"/>
                <a:ea typeface="Times New Roman"/>
              </a:rPr>
              <a:t>STRANIERA</a:t>
            </a:r>
            <a:endParaRPr b="0" lang="it-IT" sz="1600" spc="-1" strike="noStrike">
              <a:latin typeface="Arial"/>
            </a:endParaRPr>
          </a:p>
          <a:p>
            <a:pPr>
              <a:lnSpc>
                <a:spcPct val="100000"/>
              </a:lnSpc>
            </a:pPr>
            <a:endParaRPr b="0" lang="it-IT" sz="1600" spc="-1" strike="noStrike">
              <a:latin typeface="Arial"/>
            </a:endParaRPr>
          </a:p>
          <a:p>
            <a:pPr>
              <a:lnSpc>
                <a:spcPct val="100000"/>
              </a:lnSpc>
            </a:pPr>
            <a:r>
              <a:rPr b="0" lang="it-IT" sz="1600" spc="-1" strike="noStrike">
                <a:solidFill>
                  <a:srgbClr val="000000"/>
                </a:solidFill>
                <a:latin typeface="Verdana"/>
                <a:ea typeface="Verdana"/>
              </a:rPr>
              <a:t>Secondo quanto previsto espressamente dal </a:t>
            </a:r>
            <a:r>
              <a:rPr b="1" lang="it-IT" sz="1600" spc="-1" strike="noStrike">
                <a:solidFill>
                  <a:srgbClr val="000000"/>
                </a:solidFill>
                <a:latin typeface="Verdana"/>
                <a:ea typeface="Verdana"/>
              </a:rPr>
              <a:t>D.M. 5669/2011 (Decreto attuativo della legge 170/2010. Linee guida per il diritto allo studio degli alunni e degli studenti con disturbi specifici di apprendimento)</a:t>
            </a:r>
            <a:r>
              <a:rPr b="0" lang="it-IT" sz="1600" spc="-1" strike="noStrike">
                <a:solidFill>
                  <a:srgbClr val="000000"/>
                </a:solidFill>
                <a:latin typeface="Verdana"/>
                <a:ea typeface="Verdana"/>
              </a:rPr>
              <a:t>, si possono dispensare alunni e studenti dalle prestazioni scritte o dalla valutazione di esse in lingua straniera, sia nel corso dell’anno scolastico sia in sede di Esami di Stato, nel caso in cui vi siano contemporaneamente i tre requisiti seguenti:</a:t>
            </a:r>
            <a:endParaRPr b="0" lang="it-IT" sz="1600" spc="-1" strike="noStrike">
              <a:latin typeface="Arial"/>
            </a:endParaRPr>
          </a:p>
          <a:p>
            <a:pPr marL="216000" indent="-213480">
              <a:lnSpc>
                <a:spcPct val="100000"/>
              </a:lnSpc>
              <a:buClr>
                <a:srgbClr val="000000"/>
              </a:buClr>
              <a:buFont typeface="Symbol"/>
              <a:buChar char=""/>
            </a:pPr>
            <a:r>
              <a:rPr b="0" lang="it-IT" sz="1600" spc="-1" strike="noStrike">
                <a:solidFill>
                  <a:srgbClr val="000000"/>
                </a:solidFill>
                <a:latin typeface="Verdana"/>
                <a:ea typeface="Verdana"/>
              </a:rPr>
              <a:t> </a:t>
            </a:r>
            <a:r>
              <a:rPr b="0" lang="it-IT" sz="1600" spc="-1" strike="noStrike">
                <a:solidFill>
                  <a:srgbClr val="000000"/>
                </a:solidFill>
                <a:latin typeface="Verdana"/>
                <a:ea typeface="Verdana"/>
              </a:rPr>
              <a:t>Certificazione di DSA attestante la gravità del disturbo e recante esplicita richiesta di dispensa dalle prove scritte;</a:t>
            </a:r>
            <a:endParaRPr b="0" lang="it-IT" sz="1600" spc="-1" strike="noStrike">
              <a:latin typeface="Arial"/>
            </a:endParaRPr>
          </a:p>
          <a:p>
            <a:pPr marL="216000" indent="-213480">
              <a:lnSpc>
                <a:spcPct val="100000"/>
              </a:lnSpc>
              <a:buClr>
                <a:srgbClr val="000000"/>
              </a:buClr>
              <a:buFont typeface="Symbol"/>
              <a:buChar char=""/>
            </a:pPr>
            <a:r>
              <a:rPr b="0" lang="it-IT" sz="1600" spc="-1" strike="noStrike">
                <a:solidFill>
                  <a:srgbClr val="000000"/>
                </a:solidFill>
                <a:latin typeface="Verdana"/>
                <a:ea typeface="Verdana"/>
              </a:rPr>
              <a:t> </a:t>
            </a:r>
            <a:r>
              <a:rPr b="0" lang="it-IT" sz="1600" spc="-1" strike="noStrike">
                <a:solidFill>
                  <a:srgbClr val="000000"/>
                </a:solidFill>
                <a:latin typeface="Verdana"/>
                <a:ea typeface="Verdana"/>
              </a:rPr>
              <a:t>Richiesta di dispensa dalle prove scritte presentata dalla famiglia o dall’allievo se maggiorenne;</a:t>
            </a:r>
            <a:endParaRPr b="0" lang="it-IT" sz="1600" spc="-1" strike="noStrike">
              <a:latin typeface="Arial"/>
            </a:endParaRPr>
          </a:p>
          <a:p>
            <a:pPr marL="216000" indent="-213480">
              <a:lnSpc>
                <a:spcPct val="100000"/>
              </a:lnSpc>
              <a:buClr>
                <a:srgbClr val="000000"/>
              </a:buClr>
              <a:buFont typeface="Symbol"/>
              <a:buChar char=""/>
            </a:pPr>
            <a:r>
              <a:rPr b="0" lang="it-IT" sz="1600" spc="-1" strike="noStrike">
                <a:solidFill>
                  <a:srgbClr val="000000"/>
                </a:solidFill>
                <a:latin typeface="Verdana"/>
                <a:ea typeface="Verdana"/>
              </a:rPr>
              <a:t> </a:t>
            </a:r>
            <a:r>
              <a:rPr b="0" lang="it-IT" sz="1600" spc="-1" strike="noStrike">
                <a:solidFill>
                  <a:srgbClr val="000000"/>
                </a:solidFill>
                <a:latin typeface="Verdana"/>
                <a:ea typeface="Verdana"/>
              </a:rPr>
              <a:t>Approvazione da parte del Consiglio di classe che confermi la dispensa in forma temporanea o permanente, tenendo conto delle valutazioni diagnostiche e sulla base delle risultanze degli interventi di natura pedagogico-didattica, con particolare attenzione ai percorsi di studio in cui la lingua straniera risulti caratterizzante (es. liceo linguistico).</a:t>
            </a:r>
            <a:endParaRPr b="0" lang="it-IT" sz="1600" spc="-1" strike="noStrike">
              <a:latin typeface="Arial"/>
            </a:endParaRPr>
          </a:p>
          <a:p>
            <a:pPr>
              <a:lnSpc>
                <a:spcPct val="100000"/>
              </a:lnSpc>
            </a:pPr>
            <a:r>
              <a:rPr b="0" lang="it-IT" sz="1600" spc="-1" strike="noStrike">
                <a:solidFill>
                  <a:srgbClr val="000000"/>
                </a:solidFill>
                <a:latin typeface="Verdana"/>
                <a:ea typeface="Verdana"/>
              </a:rPr>
              <a:t>In sede di Esami di Stato, conclusivi del ciclo di istruzione, modalità e contenuti delle prove orali – sostitutive delle prove scritte sono stabiliti dalle Commissioni, sulla base della documentazione fornita dai Consigli di classe.</a:t>
            </a:r>
            <a:endParaRPr b="0" lang="it-IT" sz="1600" spc="-1" strike="noStrike">
              <a:latin typeface="Arial"/>
            </a:endParaRPr>
          </a:p>
          <a:p>
            <a:pPr>
              <a:lnSpc>
                <a:spcPct val="100000"/>
              </a:lnSpc>
            </a:pPr>
            <a:r>
              <a:rPr b="0" lang="it-IT" sz="1600" spc="-1" strike="noStrike">
                <a:solidFill>
                  <a:srgbClr val="000000"/>
                </a:solidFill>
                <a:latin typeface="Verdana"/>
                <a:ea typeface="Verdana"/>
              </a:rPr>
              <a:t>I candidati con DSA che superano l’esame di Stato conseguono il titolo valido per l’iscrizione  all’università.</a:t>
            </a:r>
            <a:endParaRPr b="0" lang="it-IT" sz="1600" spc="-1" strike="noStrike">
              <a:latin typeface="Arial"/>
            </a:endParaRPr>
          </a:p>
          <a:p>
            <a:pPr>
              <a:lnSpc>
                <a:spcPct val="100000"/>
              </a:lnSpc>
            </a:pPr>
            <a:endParaRPr b="0" lang="it-IT" sz="1600" spc="-1" strike="noStrike">
              <a:latin typeface="Arial"/>
            </a:endParaRPr>
          </a:p>
        </p:txBody>
      </p:sp>
      <p:sp>
        <p:nvSpPr>
          <p:cNvPr id="176" name="CustomShape 4"/>
          <p:cNvSpPr/>
          <p:nvPr/>
        </p:nvSpPr>
        <p:spPr>
          <a:xfrm>
            <a:off x="7072200" y="6072120"/>
            <a:ext cx="997200" cy="497160"/>
          </a:xfrm>
          <a:prstGeom prst="triangle">
            <a:avLst>
              <a:gd name="adj" fmla="val 50000"/>
            </a:avLst>
          </a:prstGeom>
          <a:solidFill>
            <a:srgbClr val="00b0f0"/>
          </a:solidFill>
          <a:ln>
            <a:round/>
          </a:ln>
        </p:spPr>
        <p:style>
          <a:lnRef idx="2">
            <a:schemeClr val="accent1">
              <a:shade val="50000"/>
            </a:schemeClr>
          </a:lnRef>
          <a:fillRef idx="1">
            <a:schemeClr val="accent1"/>
          </a:fillRef>
          <a:effectRef idx="0">
            <a:schemeClr val="accent1"/>
          </a:effectRef>
          <a:fontRef idx="minor"/>
        </p:style>
      </p:sp>
      <p:sp>
        <p:nvSpPr>
          <p:cNvPr id="177" name="CustomShape 5"/>
          <p:cNvSpPr/>
          <p:nvPr/>
        </p:nvSpPr>
        <p:spPr>
          <a:xfrm rot="19187400">
            <a:off x="6714000" y="6143400"/>
            <a:ext cx="997200" cy="497160"/>
          </a:xfrm>
          <a:prstGeom prst="triangle">
            <a:avLst>
              <a:gd name="adj" fmla="val 50000"/>
            </a:avLst>
          </a:prstGeom>
          <a:solidFill>
            <a:schemeClr val="accent2">
              <a:lumMod val="60000"/>
              <a:lumOff val="40000"/>
            </a:schemeClr>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CustomShape 1"/>
          <p:cNvSpPr/>
          <p:nvPr/>
        </p:nvSpPr>
        <p:spPr>
          <a:xfrm>
            <a:off x="1714320" y="500040"/>
            <a:ext cx="4997880" cy="425880"/>
          </a:xfrm>
          <a:prstGeom prst="roundRect">
            <a:avLst>
              <a:gd name="adj" fmla="val 16667"/>
            </a:avLst>
          </a:prstGeom>
          <a:solidFill>
            <a:schemeClr val="tx2">
              <a:lumMod val="20000"/>
              <a:lumOff val="80000"/>
            </a:schemeClr>
          </a:solidFill>
          <a:ln>
            <a:round/>
          </a:ln>
        </p:spPr>
        <p:style>
          <a:lnRef idx="2">
            <a:schemeClr val="accent1">
              <a:shade val="50000"/>
            </a:schemeClr>
          </a:lnRef>
          <a:fillRef idx="1">
            <a:schemeClr val="accent1"/>
          </a:fillRef>
          <a:effectRef idx="0">
            <a:schemeClr val="accent1"/>
          </a:effectRef>
          <a:fontRef idx="minor"/>
        </p:style>
      </p:sp>
      <p:sp>
        <p:nvSpPr>
          <p:cNvPr id="179" name="CustomShape 2"/>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61665023-3DF2-4D01-8BB1-220667315325}"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180" name="CustomShape 3"/>
          <p:cNvSpPr/>
          <p:nvPr/>
        </p:nvSpPr>
        <p:spPr>
          <a:xfrm>
            <a:off x="571320" y="571320"/>
            <a:ext cx="7498080" cy="570600"/>
          </a:xfrm>
          <a:prstGeom prst="rect">
            <a:avLst/>
          </a:prstGeom>
          <a:noFill/>
          <a:ln w="0">
            <a:noFill/>
          </a:ln>
        </p:spPr>
        <p:style>
          <a:lnRef idx="0"/>
          <a:fillRef idx="0"/>
          <a:effectRef idx="0"/>
          <a:fontRef idx="minor"/>
        </p:style>
        <p:txBody>
          <a:bodyPr lIns="90000" rIns="90000" tIns="45000" bIns="45000">
            <a:noAutofit/>
          </a:bodyPr>
          <a:p>
            <a:pPr algn="just">
              <a:lnSpc>
                <a:spcPct val="100000"/>
              </a:lnSpc>
            </a:pPr>
            <a:r>
              <a:rPr b="1" lang="it-IT" sz="1800" spc="-1" strike="noStrike">
                <a:solidFill>
                  <a:srgbClr val="000000"/>
                </a:solidFill>
                <a:latin typeface="Verdana"/>
                <a:ea typeface="Times New Roman"/>
              </a:rPr>
              <a:t>               </a:t>
            </a:r>
            <a:r>
              <a:rPr b="1" lang="it-IT" sz="1800" spc="-1" strike="noStrike">
                <a:solidFill>
                  <a:srgbClr val="000000"/>
                </a:solidFill>
                <a:latin typeface="Verdana"/>
                <a:ea typeface="Times New Roman"/>
              </a:rPr>
              <a:t>ESONERO DALLE LINGUE STRANIERE</a:t>
            </a: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Solo in casi di particolare gravità del disturbo di apprendimento, anche in comorbilità con altri disturbi o patologie, risultanti dal certificato diagnostico, l’alunno o lo studente possono – su richiesta delle famiglie e conseguente approvazione del Consiglio di classe - essere esonerati dall’insegnamento delle lingue straniere e seguire un percorso didattico differenziato.</a:t>
            </a: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In sede di esami di Stato, i candidati con DSA che hanno seguito un percorso didattico differenziato e sono stati valutati con l’attribuzione di voti e di un credito scolastico relativi unicamente allo svolgimento di tale piano, possono sostenere prove differenziate, coerenti con il percorso svolto, finalizzate solo al rilascio dell’attestazione di cui </a:t>
            </a:r>
            <a:r>
              <a:rPr b="1" lang="it-IT" sz="1800" spc="-1" strike="noStrike">
                <a:solidFill>
                  <a:srgbClr val="000000"/>
                </a:solidFill>
                <a:latin typeface="Verdana"/>
                <a:ea typeface="Times New Roman"/>
              </a:rPr>
              <a:t>all’art. 13 del DPR n. 323/1998</a:t>
            </a:r>
            <a:r>
              <a:rPr b="0" lang="it-IT" sz="1800" spc="-1" strike="noStrike">
                <a:solidFill>
                  <a:srgbClr val="000000"/>
                </a:solidFill>
                <a:latin typeface="Verdana"/>
                <a:ea typeface="Times New Roman"/>
              </a:rPr>
              <a:t>. </a:t>
            </a: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In questa ipotesi non verrà rilasciato, quindi, il Diploma di Stato. </a:t>
            </a:r>
            <a:endParaRPr b="0" lang="it-IT" sz="1800" spc="-1" strike="noStrike">
              <a:latin typeface="Arial"/>
            </a:endParaRPr>
          </a:p>
        </p:txBody>
      </p:sp>
      <p:sp>
        <p:nvSpPr>
          <p:cNvPr id="181" name="CustomShape 4"/>
          <p:cNvSpPr/>
          <p:nvPr/>
        </p:nvSpPr>
        <p:spPr>
          <a:xfrm rot="1339800">
            <a:off x="5000400" y="6000120"/>
            <a:ext cx="911520" cy="395640"/>
          </a:xfrm>
          <a:prstGeom prst="flowChartProcess">
            <a:avLst/>
          </a:prstGeom>
          <a:solidFill>
            <a:srgbClr val="00b050"/>
          </a:solidFill>
          <a:ln>
            <a:round/>
          </a:ln>
        </p:spPr>
        <p:style>
          <a:lnRef idx="2">
            <a:schemeClr val="accent1">
              <a:shade val="50000"/>
            </a:schemeClr>
          </a:lnRef>
          <a:fillRef idx="1">
            <a:schemeClr val="accent1"/>
          </a:fillRef>
          <a:effectRef idx="0">
            <a:schemeClr val="accent1"/>
          </a:effectRef>
          <a:fontRef idx="minor"/>
        </p:style>
      </p:sp>
      <p:sp>
        <p:nvSpPr>
          <p:cNvPr id="182" name="CustomShape 5"/>
          <p:cNvSpPr/>
          <p:nvPr/>
        </p:nvSpPr>
        <p:spPr>
          <a:xfrm>
            <a:off x="6286680" y="5857920"/>
            <a:ext cx="911520" cy="395640"/>
          </a:xfrm>
          <a:prstGeom prst="flowChartProcess">
            <a:avLst/>
          </a:prstGeom>
          <a:solidFill>
            <a:schemeClr val="accent2">
              <a:lumMod val="75000"/>
            </a:schemeClr>
          </a:solidFill>
          <a:ln>
            <a:round/>
          </a:ln>
        </p:spPr>
        <p:style>
          <a:lnRef idx="2">
            <a:schemeClr val="accent1">
              <a:shade val="50000"/>
            </a:schemeClr>
          </a:lnRef>
          <a:fillRef idx="1">
            <a:schemeClr val="accent1"/>
          </a:fillRef>
          <a:effectRef idx="0">
            <a:schemeClr val="accent1"/>
          </a:effectRef>
          <a:fontRef idx="minor"/>
        </p:style>
      </p:sp>
      <p:sp>
        <p:nvSpPr>
          <p:cNvPr id="183" name="CustomShape 6"/>
          <p:cNvSpPr/>
          <p:nvPr/>
        </p:nvSpPr>
        <p:spPr>
          <a:xfrm>
            <a:off x="5643720" y="6143760"/>
            <a:ext cx="911520" cy="262080"/>
          </a:xfrm>
          <a:prstGeom prst="flowChartProcess">
            <a:avLst/>
          </a:prstGeom>
          <a:solidFill>
            <a:srgbClr val="ffff00"/>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CustomShape 1"/>
          <p:cNvSpPr/>
          <p:nvPr/>
        </p:nvSpPr>
        <p:spPr>
          <a:xfrm>
            <a:off x="2643120" y="214200"/>
            <a:ext cx="3211920" cy="425880"/>
          </a:xfrm>
          <a:prstGeom prst="roundRect">
            <a:avLst>
              <a:gd name="adj" fmla="val 16667"/>
            </a:avLst>
          </a:prstGeom>
          <a:solidFill>
            <a:srgbClr val="92d050"/>
          </a:solidFill>
          <a:ln>
            <a:round/>
          </a:ln>
        </p:spPr>
        <p:style>
          <a:lnRef idx="2">
            <a:schemeClr val="accent1">
              <a:shade val="50000"/>
            </a:schemeClr>
          </a:lnRef>
          <a:fillRef idx="1">
            <a:schemeClr val="accent1"/>
          </a:fillRef>
          <a:effectRef idx="0">
            <a:schemeClr val="accent1"/>
          </a:effectRef>
          <a:fontRef idx="minor"/>
        </p:style>
      </p:sp>
      <p:sp>
        <p:nvSpPr>
          <p:cNvPr id="185" name="CustomShape 2"/>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828B7023-1C64-42DB-BE37-E4CBD5AA6CFB}"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186" name="CustomShape 3"/>
          <p:cNvSpPr/>
          <p:nvPr/>
        </p:nvSpPr>
        <p:spPr>
          <a:xfrm>
            <a:off x="639000" y="720000"/>
            <a:ext cx="7641000" cy="498960"/>
          </a:xfrm>
          <a:prstGeom prst="rect">
            <a:avLst/>
          </a:prstGeom>
          <a:noFill/>
          <a:ln w="0">
            <a:noFill/>
          </a:ln>
        </p:spPr>
        <p:style>
          <a:lnRef idx="0"/>
          <a:fillRef idx="0"/>
          <a:effectRef idx="0"/>
          <a:fontRef idx="minor"/>
        </p:style>
        <p:txBody>
          <a:bodyPr lIns="90000" rIns="90000" tIns="45000" bIns="45000">
            <a:noAutofit/>
          </a:bodyPr>
          <a:p>
            <a:pPr algn="just">
              <a:lnSpc>
                <a:spcPct val="100000"/>
              </a:lnSpc>
            </a:pPr>
            <a:r>
              <a:rPr b="1" lang="it-IT" sz="1800" spc="-1" strike="noStrike">
                <a:solidFill>
                  <a:srgbClr val="000000"/>
                </a:solidFill>
                <a:latin typeface="Verdana"/>
                <a:ea typeface="Times New Roman"/>
              </a:rPr>
              <a:t>                          </a:t>
            </a:r>
            <a:r>
              <a:rPr b="1" lang="it-IT" sz="1800" spc="-1" strike="noStrike">
                <a:solidFill>
                  <a:srgbClr val="000000"/>
                </a:solidFill>
                <a:latin typeface="Verdana"/>
                <a:ea typeface="Times New Roman"/>
              </a:rPr>
              <a:t>COMPITI DEI DOCENTI</a:t>
            </a: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r>
              <a:rPr b="0" lang="it-IT" sz="1600" spc="-1" strike="noStrike">
                <a:solidFill>
                  <a:srgbClr val="000000"/>
                </a:solidFill>
                <a:latin typeface="Verdana"/>
                <a:ea typeface="Verdana"/>
              </a:rPr>
              <a:t>Come già rilevato, le strategie di intervento ed ausilio devono essere definite nell’ambito dei Consigli di classe, con apposito punto all’ordine del giorno.</a:t>
            </a:r>
            <a:endParaRPr b="0" lang="it-IT" sz="1600" spc="-1" strike="noStrike">
              <a:latin typeface="Arial"/>
            </a:endParaRPr>
          </a:p>
          <a:p>
            <a:pPr algn="just">
              <a:lnSpc>
                <a:spcPct val="100000"/>
              </a:lnSpc>
            </a:pPr>
            <a:r>
              <a:rPr b="0" lang="it-IT" sz="1600" spc="-1" strike="noStrike">
                <a:solidFill>
                  <a:srgbClr val="000000"/>
                </a:solidFill>
                <a:latin typeface="Verdana"/>
                <a:ea typeface="Verdana"/>
              </a:rPr>
              <a:t>Ogni docente, da solo ed insieme agli altri Colleghi, deve:</a:t>
            </a:r>
            <a:endParaRPr b="0" lang="it-IT" sz="1600" spc="-1" strike="noStrike">
              <a:latin typeface="Arial"/>
            </a:endParaRPr>
          </a:p>
          <a:p>
            <a:pPr marL="213480" indent="-213480" algn="just">
              <a:lnSpc>
                <a:spcPct val="100000"/>
              </a:lnSpc>
              <a:buClr>
                <a:srgbClr val="000000"/>
              </a:buClr>
              <a:buFont typeface="Symbol"/>
              <a:buChar char=""/>
            </a:pPr>
            <a:r>
              <a:rPr b="0" lang="it-IT" sz="1600" spc="-1" strike="noStrike">
                <a:solidFill>
                  <a:srgbClr val="000000"/>
                </a:solidFill>
                <a:latin typeface="Verdana"/>
                <a:ea typeface="Verdana"/>
              </a:rPr>
              <a:t>Prendere visione della certificazione diagnostica eventualmente presente;</a:t>
            </a:r>
            <a:endParaRPr b="0" lang="it-IT" sz="1600" spc="-1" strike="noStrike">
              <a:latin typeface="Arial"/>
            </a:endParaRPr>
          </a:p>
          <a:p>
            <a:pPr marL="213480" indent="-213480" algn="just">
              <a:lnSpc>
                <a:spcPct val="100000"/>
              </a:lnSpc>
              <a:buClr>
                <a:srgbClr val="000000"/>
              </a:buClr>
              <a:buFont typeface="Symbol"/>
              <a:buChar char=""/>
            </a:pPr>
            <a:r>
              <a:rPr b="0" lang="it-IT" sz="1600" spc="-1" strike="noStrike">
                <a:solidFill>
                  <a:srgbClr val="000000"/>
                </a:solidFill>
                <a:latin typeface="Verdana"/>
                <a:ea typeface="Verdana"/>
              </a:rPr>
              <a:t>Verificare all’inizio dell’anno scolastico l’acquisizione dei prerequisiti fondamentali, con particolare attenzione ad eventuali segnali di difficoltà e disagio, al fine di porre in essere interventi di recupero e/o effettuare le necessarie segnalazioni;</a:t>
            </a:r>
            <a:endParaRPr b="0" lang="it-IT" sz="1600" spc="-1" strike="noStrike">
              <a:latin typeface="Arial"/>
            </a:endParaRPr>
          </a:p>
          <a:p>
            <a:pPr marL="213480" indent="-213480" algn="just">
              <a:lnSpc>
                <a:spcPct val="100000"/>
              </a:lnSpc>
              <a:buClr>
                <a:srgbClr val="000000"/>
              </a:buClr>
              <a:buFont typeface="Symbol"/>
              <a:buChar char=""/>
            </a:pPr>
            <a:r>
              <a:rPr b="0" lang="it-IT" sz="1600" spc="-1" strike="noStrike">
                <a:solidFill>
                  <a:srgbClr val="000000"/>
                </a:solidFill>
                <a:latin typeface="Verdana"/>
                <a:ea typeface="Verdana"/>
              </a:rPr>
              <a:t>Attuare strategie di recupero;</a:t>
            </a:r>
            <a:endParaRPr b="0" lang="it-IT" sz="1600" spc="-1" strike="noStrike">
              <a:latin typeface="Arial"/>
            </a:endParaRPr>
          </a:p>
          <a:p>
            <a:pPr marL="213480" indent="-213480" algn="just">
              <a:lnSpc>
                <a:spcPct val="100000"/>
              </a:lnSpc>
              <a:buClr>
                <a:srgbClr val="000000"/>
              </a:buClr>
              <a:buFont typeface="Symbol"/>
              <a:buChar char=""/>
            </a:pPr>
            <a:r>
              <a:rPr b="0" lang="it-IT" sz="1600" spc="-1" strike="noStrike">
                <a:solidFill>
                  <a:srgbClr val="000000"/>
                </a:solidFill>
                <a:latin typeface="Verdana"/>
                <a:ea typeface="Verdana"/>
              </a:rPr>
              <a:t>Segnalare alla famiglia la persistenza delle difficoltà nonostante le attività di recupero e sostegno;</a:t>
            </a:r>
            <a:endParaRPr b="0" lang="it-IT" sz="1600" spc="-1" strike="noStrike">
              <a:latin typeface="Arial"/>
            </a:endParaRPr>
          </a:p>
          <a:p>
            <a:pPr algn="just">
              <a:lnSpc>
                <a:spcPct val="100000"/>
              </a:lnSpc>
            </a:pPr>
            <a:r>
              <a:rPr b="0" lang="it-IT" sz="1600" spc="-1" strike="noStrike">
                <a:solidFill>
                  <a:srgbClr val="000000"/>
                </a:solidFill>
                <a:latin typeface="Verdana"/>
                <a:ea typeface="Verdana"/>
              </a:rPr>
              <a:t> </a:t>
            </a:r>
            <a:r>
              <a:rPr b="0" lang="it-IT" sz="1600" spc="-1" strike="noStrike">
                <a:solidFill>
                  <a:srgbClr val="000000"/>
                </a:solidFill>
                <a:latin typeface="Verdana"/>
                <a:ea typeface="Verdana"/>
              </a:rPr>
              <a:t>Documentare – anche collegialmente con i Colleghi del CdC- i percorsi didattici individualizzati e personalizzati; e le misure dispensativegli strumenti compensativi e/o attuati, nonché le modalità di verifica e valutazione in itinere.</a:t>
            </a:r>
            <a:endParaRPr b="0" lang="it-IT" sz="1600" spc="-1" strike="noStrike">
              <a:latin typeface="Arial"/>
            </a:endParaRPr>
          </a:p>
          <a:p>
            <a:pPr algn="just">
              <a:lnSpc>
                <a:spcPct val="100000"/>
              </a:lnSpc>
            </a:pPr>
            <a:r>
              <a:rPr b="0" lang="it-IT" sz="1600" spc="-1" strike="noStrike">
                <a:solidFill>
                  <a:srgbClr val="000000"/>
                </a:solidFill>
                <a:latin typeface="Verdana"/>
                <a:ea typeface="Verdana"/>
              </a:rPr>
              <a:t>Realizzare incontri di continuità con i Colleghi del precedente  ordine e grado di scuola onde assicurare la continuità del percorso didattico ed educativo attuato. </a:t>
            </a:r>
            <a:endParaRPr b="0" lang="it-IT" sz="1600" spc="-1" strike="noStrike">
              <a:latin typeface="Arial"/>
            </a:endParaRPr>
          </a:p>
          <a:p>
            <a:pPr algn="just">
              <a:lnSpc>
                <a:spcPct val="100000"/>
              </a:lnSpc>
            </a:pPr>
            <a:r>
              <a:rPr b="0" lang="it-IT" sz="1600" spc="-1" strike="noStrike">
                <a:solidFill>
                  <a:srgbClr val="000000"/>
                </a:solidFill>
                <a:latin typeface="Verdana"/>
                <a:ea typeface="Verdana"/>
              </a:rPr>
              <a:t>. </a:t>
            </a:r>
            <a:r>
              <a:rPr b="0" lang="it-IT" sz="1600" spc="-1" strike="noStrike">
                <a:solidFill>
                  <a:srgbClr val="000000"/>
                </a:solidFill>
                <a:latin typeface="Verdana"/>
                <a:ea typeface="Verdana"/>
              </a:rPr>
              <a:t>Attuare una didattica inclusiva rivolta anche a tutta la classe.</a:t>
            </a:r>
            <a:endParaRPr b="0" lang="it-IT" sz="1600" spc="-1" strike="noStrike">
              <a:latin typeface="Arial"/>
            </a:endParaRPr>
          </a:p>
          <a:p>
            <a:pPr algn="just">
              <a:lnSpc>
                <a:spcPct val="100000"/>
              </a:lnSpc>
            </a:pPr>
            <a:r>
              <a:rPr b="0" lang="it-IT" sz="1600" spc="-1" strike="noStrike">
                <a:solidFill>
                  <a:srgbClr val="000000"/>
                </a:solidFill>
                <a:latin typeface="Verdana"/>
                <a:ea typeface="Verdana"/>
              </a:rPr>
              <a:t> </a:t>
            </a:r>
            <a:endParaRPr b="0" lang="it-IT" sz="1600" spc="-1" strike="noStrike">
              <a:latin typeface="Arial"/>
            </a:endParaRPr>
          </a:p>
        </p:txBody>
      </p:sp>
      <p:sp>
        <p:nvSpPr>
          <p:cNvPr id="187" name="CustomShape 4"/>
          <p:cNvSpPr/>
          <p:nvPr/>
        </p:nvSpPr>
        <p:spPr>
          <a:xfrm>
            <a:off x="6286680" y="6143760"/>
            <a:ext cx="1784880" cy="356040"/>
          </a:xfrm>
          <a:prstGeom prst="ribbon2">
            <a:avLst>
              <a:gd name="adj1" fmla="val 16667"/>
              <a:gd name="adj2" fmla="val 50000"/>
            </a:avLst>
          </a:prstGeom>
          <a:solidFill>
            <a:srgbClr val="ff0000"/>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CustomShape 1"/>
          <p:cNvSpPr/>
          <p:nvPr/>
        </p:nvSpPr>
        <p:spPr>
          <a:xfrm>
            <a:off x="2428920" y="357120"/>
            <a:ext cx="3711960" cy="497160"/>
          </a:xfrm>
          <a:prstGeom prst="roundRect">
            <a:avLst>
              <a:gd name="adj" fmla="val 16667"/>
            </a:avLst>
          </a:prstGeom>
          <a:solidFill>
            <a:schemeClr val="accent6">
              <a:lumMod val="20000"/>
              <a:lumOff val="80000"/>
            </a:schemeClr>
          </a:solidFill>
          <a:ln>
            <a:round/>
          </a:ln>
        </p:spPr>
        <p:style>
          <a:lnRef idx="2">
            <a:schemeClr val="accent1">
              <a:shade val="50000"/>
            </a:schemeClr>
          </a:lnRef>
          <a:fillRef idx="1">
            <a:schemeClr val="accent1"/>
          </a:fillRef>
          <a:effectRef idx="0">
            <a:schemeClr val="accent1"/>
          </a:effectRef>
          <a:fontRef idx="minor"/>
        </p:style>
      </p:sp>
      <p:sp>
        <p:nvSpPr>
          <p:cNvPr id="189" name="CustomShape 2"/>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63C07FA7-D782-4CEE-BF08-6F4B23804EE8}"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190" name="CustomShape 3"/>
          <p:cNvSpPr/>
          <p:nvPr/>
        </p:nvSpPr>
        <p:spPr>
          <a:xfrm>
            <a:off x="428760" y="142920"/>
            <a:ext cx="8069760" cy="856440"/>
          </a:xfrm>
          <a:prstGeom prst="rect">
            <a:avLst/>
          </a:prstGeom>
          <a:noFill/>
          <a:ln w="0">
            <a:noFill/>
          </a:ln>
        </p:spPr>
        <p:style>
          <a:lnRef idx="0"/>
          <a:fillRef idx="0"/>
          <a:effectRef idx="0"/>
          <a:fontRef idx="minor"/>
        </p:style>
        <p:txBody>
          <a:bodyPr lIns="90000" rIns="90000" tIns="45000" bIns="45000">
            <a:noAutofit/>
          </a:bodyPr>
          <a:p>
            <a:pPr algn="just">
              <a:lnSpc>
                <a:spcPct val="100000"/>
              </a:lnSpc>
            </a:pPr>
            <a:r>
              <a:rPr b="1" lang="it-IT" sz="1800" spc="-1" strike="noStrike">
                <a:solidFill>
                  <a:srgbClr val="000000"/>
                </a:solidFill>
                <a:latin typeface="Verdana"/>
                <a:ea typeface="Times New Roman"/>
              </a:rPr>
              <a:t>                            </a:t>
            </a: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                          </a:t>
            </a:r>
            <a:r>
              <a:rPr b="1" lang="it-IT" sz="1800" spc="-1" strike="noStrike">
                <a:solidFill>
                  <a:srgbClr val="000000"/>
                </a:solidFill>
                <a:latin typeface="Verdana"/>
                <a:ea typeface="Times New Roman"/>
              </a:rPr>
              <a:t>COMPITI DELLA FAMIGLIA</a:t>
            </a: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La famiglia che rileva un disturbo del proprio figlio deve:</a:t>
            </a:r>
            <a:endParaRPr b="0" lang="it-IT" sz="1800" spc="-1" strike="noStrike">
              <a:latin typeface="Arial"/>
            </a:endParaRPr>
          </a:p>
          <a:p>
            <a:pPr marL="216000" indent="-213480" algn="just">
              <a:lnSpc>
                <a:spcPct val="100000"/>
              </a:lnSpc>
              <a:buClr>
                <a:srgbClr val="000000"/>
              </a:buClr>
              <a:buFont typeface="Symbol"/>
              <a:buChar char=""/>
            </a:pPr>
            <a:r>
              <a:rPr b="0" lang="it-IT" sz="1800" spc="-1" strike="noStrike">
                <a:solidFill>
                  <a:srgbClr val="000000"/>
                </a:solidFill>
                <a:latin typeface="Verdana"/>
                <a:ea typeface="Times New Roman"/>
              </a:rPr>
              <a:t> </a:t>
            </a:r>
            <a:r>
              <a:rPr b="0" lang="it-IT" sz="1800" spc="-1" strike="noStrike">
                <a:solidFill>
                  <a:srgbClr val="000000"/>
                </a:solidFill>
                <a:latin typeface="Verdana"/>
                <a:ea typeface="Times New Roman"/>
              </a:rPr>
              <a:t>informare la scuola richiedendo un periodo di osservazione e valutazione del corpo docente;</a:t>
            </a:r>
            <a:endParaRPr b="0" lang="it-IT" sz="1800" spc="-1" strike="noStrike">
              <a:latin typeface="Arial"/>
            </a:endParaRPr>
          </a:p>
          <a:p>
            <a:pPr marL="216000" indent="-213480" algn="just">
              <a:lnSpc>
                <a:spcPct val="100000"/>
              </a:lnSpc>
              <a:buClr>
                <a:srgbClr val="000000"/>
              </a:buClr>
              <a:buFont typeface="Symbol"/>
              <a:buChar char=""/>
            </a:pPr>
            <a:r>
              <a:rPr b="0" lang="it-IT" sz="1800" spc="-1" strike="noStrike">
                <a:solidFill>
                  <a:srgbClr val="000000"/>
                </a:solidFill>
                <a:latin typeface="Verdana"/>
                <a:ea typeface="Times New Roman"/>
              </a:rPr>
              <a:t> </a:t>
            </a:r>
            <a:r>
              <a:rPr b="0" lang="it-IT" sz="1800" spc="-1" strike="noStrike">
                <a:solidFill>
                  <a:srgbClr val="000000"/>
                </a:solidFill>
                <a:latin typeface="Verdana"/>
                <a:ea typeface="Times New Roman"/>
              </a:rPr>
              <a:t>far valutare il figlio secondo le modalità di cui all’art. 3 della legge 170/2010;</a:t>
            </a:r>
            <a:endParaRPr b="0" lang="it-IT" sz="1800" spc="-1" strike="noStrike">
              <a:latin typeface="Arial"/>
            </a:endParaRPr>
          </a:p>
          <a:p>
            <a:pPr marL="216000" indent="-213480" algn="just">
              <a:lnSpc>
                <a:spcPct val="100000"/>
              </a:lnSpc>
              <a:buClr>
                <a:srgbClr val="000000"/>
              </a:buClr>
              <a:buFont typeface="Symbol"/>
              <a:buChar char=""/>
            </a:pPr>
            <a:r>
              <a:rPr b="0" lang="it-IT" sz="1800" spc="-1" strike="noStrike">
                <a:solidFill>
                  <a:srgbClr val="000000"/>
                </a:solidFill>
                <a:latin typeface="Verdana"/>
                <a:ea typeface="Times New Roman"/>
              </a:rPr>
              <a:t> </a:t>
            </a:r>
            <a:r>
              <a:rPr b="0" lang="it-IT" sz="1800" spc="-1" strike="noStrike">
                <a:solidFill>
                  <a:srgbClr val="000000"/>
                </a:solidFill>
                <a:latin typeface="Verdana"/>
                <a:ea typeface="Times New Roman"/>
              </a:rPr>
              <a:t>condividere i percorsi didattici individualizzati e sottoscrivere il patto educativo-formativo che preveda l’espressa autorizzazione a favore di tutti i docenti del CdC – nel rispetto della Privacy- ad applicare gli strumenti compensativi e e le misure dispensative;</a:t>
            </a:r>
            <a:endParaRPr b="0" lang="it-IT" sz="1800" spc="-1" strike="noStrike">
              <a:latin typeface="Arial"/>
            </a:endParaRPr>
          </a:p>
          <a:p>
            <a:pPr marL="216000" indent="-213480" algn="just">
              <a:lnSpc>
                <a:spcPct val="100000"/>
              </a:lnSpc>
              <a:buClr>
                <a:srgbClr val="000000"/>
              </a:buClr>
              <a:buFont typeface="Symbol"/>
              <a:buChar char=""/>
            </a:pPr>
            <a:r>
              <a:rPr b="0" lang="it-IT" sz="1800" spc="-1" strike="noStrike">
                <a:solidFill>
                  <a:srgbClr val="000000"/>
                </a:solidFill>
                <a:latin typeface="Verdana"/>
                <a:ea typeface="Times New Roman"/>
              </a:rPr>
              <a:t> </a:t>
            </a:r>
            <a:r>
              <a:rPr b="0" lang="it-IT" sz="1800" spc="-1" strike="noStrike">
                <a:solidFill>
                  <a:srgbClr val="000000"/>
                </a:solidFill>
                <a:latin typeface="Verdana"/>
                <a:ea typeface="Times New Roman"/>
              </a:rPr>
              <a:t>sostenere la motivazione e l’impegno del figlio, verificare lo svolgimento dei compiti assegnati a casa e il rispetto delle verifiche programmate con la scuola;</a:t>
            </a:r>
            <a:endParaRPr b="0" lang="it-IT" sz="1800" spc="-1" strike="noStrike">
              <a:latin typeface="Arial"/>
            </a:endParaRPr>
          </a:p>
          <a:p>
            <a:pPr marL="216000" indent="-213480" algn="just">
              <a:lnSpc>
                <a:spcPct val="100000"/>
              </a:lnSpc>
              <a:buClr>
                <a:srgbClr val="000000"/>
              </a:buClr>
              <a:buFont typeface="Symbol"/>
              <a:buChar char=""/>
            </a:pPr>
            <a:r>
              <a:rPr b="0" lang="it-IT" sz="1800" spc="-1" strike="noStrike">
                <a:solidFill>
                  <a:srgbClr val="000000"/>
                </a:solidFill>
                <a:latin typeface="Verdana"/>
                <a:ea typeface="Times New Roman"/>
              </a:rPr>
              <a:t> </a:t>
            </a:r>
            <a:r>
              <a:rPr b="0" lang="it-IT" sz="1800" spc="-1" strike="noStrike">
                <a:solidFill>
                  <a:srgbClr val="000000"/>
                </a:solidFill>
                <a:latin typeface="Verdana"/>
                <a:ea typeface="Times New Roman"/>
              </a:rPr>
              <a:t>verificare che vengano portati a scuola i materiali richiesti;</a:t>
            </a:r>
            <a:endParaRPr b="0" lang="it-IT" sz="1800" spc="-1" strike="noStrike">
              <a:latin typeface="Arial"/>
            </a:endParaRPr>
          </a:p>
          <a:p>
            <a:pPr marL="216000" indent="-213480" algn="just">
              <a:lnSpc>
                <a:spcPct val="100000"/>
              </a:lnSpc>
              <a:buClr>
                <a:srgbClr val="000000"/>
              </a:buClr>
              <a:buFont typeface="Symbol"/>
              <a:buChar char=""/>
            </a:pPr>
            <a:r>
              <a:rPr b="0" lang="it-IT" sz="1800" spc="-1" strike="noStrike">
                <a:solidFill>
                  <a:srgbClr val="000000"/>
                </a:solidFill>
                <a:latin typeface="Verdana"/>
                <a:ea typeface="Times New Roman"/>
              </a:rPr>
              <a:t> </a:t>
            </a:r>
            <a:r>
              <a:rPr b="0" lang="it-IT" sz="1800" spc="-1" strike="noStrike">
                <a:solidFill>
                  <a:srgbClr val="000000"/>
                </a:solidFill>
                <a:latin typeface="Verdana"/>
                <a:ea typeface="Times New Roman"/>
              </a:rPr>
              <a:t>incrementare l’autonomia nello studio e nella relazione con i compagni ed i docenti;</a:t>
            </a:r>
            <a:endParaRPr b="0" lang="it-IT" sz="1800" spc="-1" strike="noStrike">
              <a:latin typeface="Arial"/>
            </a:endParaRPr>
          </a:p>
          <a:p>
            <a:pPr marL="216000" indent="-213480" algn="just">
              <a:lnSpc>
                <a:spcPct val="100000"/>
              </a:lnSpc>
              <a:tabLst>
                <a:tab algn="l" pos="0"/>
              </a:tabLst>
            </a:pPr>
            <a:endParaRPr b="0" lang="it-IT" sz="1800" spc="-1" strike="noStrike">
              <a:latin typeface="Arial"/>
            </a:endParaRPr>
          </a:p>
          <a:p>
            <a:pPr marL="216000" indent="-213480" algn="just">
              <a:lnSpc>
                <a:spcPct val="100000"/>
              </a:lnSpc>
              <a:tabLst>
                <a:tab algn="l" pos="0"/>
              </a:tabLst>
            </a:pPr>
            <a:endParaRPr b="0" lang="it-IT" sz="1800" spc="-1" strike="noStrike">
              <a:latin typeface="Arial"/>
            </a:endParaRPr>
          </a:p>
        </p:txBody>
      </p:sp>
      <p:sp>
        <p:nvSpPr>
          <p:cNvPr id="191" name="CustomShape 4"/>
          <p:cNvSpPr/>
          <p:nvPr/>
        </p:nvSpPr>
        <p:spPr>
          <a:xfrm>
            <a:off x="5643720" y="5929200"/>
            <a:ext cx="1784880" cy="356040"/>
          </a:xfrm>
          <a:prstGeom prst="ribbon2">
            <a:avLst>
              <a:gd name="adj1" fmla="val 16667"/>
              <a:gd name="adj2" fmla="val 50000"/>
            </a:avLst>
          </a:prstGeom>
          <a:solidFill>
            <a:srgbClr val="ff0000"/>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CustomShape 1"/>
          <p:cNvSpPr/>
          <p:nvPr/>
        </p:nvSpPr>
        <p:spPr>
          <a:xfrm>
            <a:off x="1214280" y="928800"/>
            <a:ext cx="6855120" cy="640080"/>
          </a:xfrm>
          <a:prstGeom prst="roundRect">
            <a:avLst>
              <a:gd name="adj" fmla="val 16667"/>
            </a:avLst>
          </a:prstGeom>
          <a:solidFill>
            <a:schemeClr val="tx2">
              <a:lumMod val="20000"/>
              <a:lumOff val="80000"/>
            </a:schemeClr>
          </a:solidFill>
          <a:ln>
            <a:round/>
          </a:ln>
        </p:spPr>
        <p:style>
          <a:lnRef idx="2">
            <a:schemeClr val="accent1">
              <a:shade val="50000"/>
            </a:schemeClr>
          </a:lnRef>
          <a:fillRef idx="1">
            <a:schemeClr val="accent1"/>
          </a:fillRef>
          <a:effectRef idx="0">
            <a:schemeClr val="accent1"/>
          </a:effectRef>
          <a:fontRef idx="minor"/>
        </p:style>
      </p:sp>
      <p:sp>
        <p:nvSpPr>
          <p:cNvPr id="193" name="CustomShape 2"/>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A66FE775-5AB1-418E-AC7A-12914F56EC28}"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194" name="CustomShape 3"/>
          <p:cNvSpPr/>
          <p:nvPr/>
        </p:nvSpPr>
        <p:spPr>
          <a:xfrm>
            <a:off x="428760" y="889920"/>
            <a:ext cx="8141040" cy="752040"/>
          </a:xfrm>
          <a:prstGeom prst="rect">
            <a:avLst/>
          </a:prstGeom>
          <a:noFill/>
          <a:ln w="0">
            <a:noFill/>
          </a:ln>
        </p:spPr>
        <p:style>
          <a:lnRef idx="0"/>
          <a:fillRef idx="0"/>
          <a:effectRef idx="0"/>
          <a:fontRef idx="minor"/>
        </p:style>
        <p:txBody>
          <a:bodyPr lIns="90000" rIns="90000" tIns="45000" bIns="45000">
            <a:noAutofit/>
          </a:bodyPr>
          <a:p>
            <a:pPr algn="just">
              <a:lnSpc>
                <a:spcPct val="100000"/>
              </a:lnSpc>
            </a:pPr>
            <a:r>
              <a:rPr b="1" lang="it-IT" sz="1800" spc="-1" strike="noStrike">
                <a:solidFill>
                  <a:srgbClr val="000000"/>
                </a:solidFill>
                <a:latin typeface="Verdana"/>
                <a:ea typeface="Times New Roman"/>
              </a:rPr>
              <a:t>           </a:t>
            </a:r>
            <a:r>
              <a:rPr b="1" lang="it-IT" sz="1800" spc="-1" strike="noStrike">
                <a:solidFill>
                  <a:srgbClr val="000000"/>
                </a:solidFill>
                <a:latin typeface="Verdana"/>
                <a:ea typeface="Times New Roman"/>
              </a:rPr>
              <a:t>RIFIUTO DEGLI ACCERTAMENTI, DEL PDP E DEGLI</a:t>
            </a: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                            </a:t>
            </a:r>
            <a:r>
              <a:rPr b="1" lang="it-IT" sz="1800" spc="-1" strike="noStrike">
                <a:solidFill>
                  <a:srgbClr val="000000"/>
                </a:solidFill>
                <a:latin typeface="Verdana"/>
                <a:ea typeface="Times New Roman"/>
              </a:rPr>
              <a:t>STRUMENTI COMPENSATIVI</a:t>
            </a: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In caso di rifiuto della famiglia alla predisposizione del PDP, è necessario verbalizzare e far sottoscrivere una dichiarazione di rinuncia.</a:t>
            </a: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In caso di rifiuto della famiglia di sottoporre il figlio ad una valutazione diagnostica, il CdC – laddove ravvisi e verbalizzi le oggettive difficoltà dell’alunno - può comunque adottare un PDP, informandone la famiglia.</a:t>
            </a: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Nel caso in cui il ragazzo rifiuti di avvalersi degli strumenti compensativi o dispensativi previsti nel PDP, il CdC deve verbalizzare il rifiuto nel primo CdC utile.</a:t>
            </a:r>
            <a:endParaRPr b="0" lang="it-IT" sz="1800" spc="-1" strike="noStrike">
              <a:latin typeface="Arial"/>
            </a:endParaRPr>
          </a:p>
        </p:txBody>
      </p:sp>
      <p:sp>
        <p:nvSpPr>
          <p:cNvPr id="195" name="CustomShape 4"/>
          <p:cNvSpPr/>
          <p:nvPr/>
        </p:nvSpPr>
        <p:spPr>
          <a:xfrm>
            <a:off x="6500880" y="5715000"/>
            <a:ext cx="927720" cy="784800"/>
          </a:xfrm>
          <a:prstGeom prst="pie">
            <a:avLst>
              <a:gd name="adj1" fmla="val 0"/>
              <a:gd name="adj2" fmla="val 16200000"/>
            </a:avLst>
          </a:prstGeom>
          <a:solidFill>
            <a:srgbClr val="92d050"/>
          </a:solidFill>
          <a:ln>
            <a:round/>
          </a:ln>
        </p:spPr>
        <p:style>
          <a:lnRef idx="2">
            <a:schemeClr val="accent1">
              <a:shade val="50000"/>
            </a:schemeClr>
          </a:lnRef>
          <a:fillRef idx="1">
            <a:schemeClr val="accent1"/>
          </a:fillRef>
          <a:effectRef idx="0">
            <a:schemeClr val="accent1"/>
          </a:effectRef>
          <a:fontRef idx="minor"/>
        </p:style>
      </p:sp>
      <p:sp>
        <p:nvSpPr>
          <p:cNvPr id="196" name="CustomShape 5"/>
          <p:cNvSpPr/>
          <p:nvPr/>
        </p:nvSpPr>
        <p:spPr>
          <a:xfrm>
            <a:off x="6858000" y="5429160"/>
            <a:ext cx="927720" cy="784800"/>
          </a:xfrm>
          <a:prstGeom prst="pie">
            <a:avLst>
              <a:gd name="adj1" fmla="val 0"/>
              <a:gd name="adj2" fmla="val 16200000"/>
            </a:avLst>
          </a:prstGeom>
          <a:solidFill>
            <a:srgbClr val="ffff00"/>
          </a:solidFill>
          <a:ln>
            <a:round/>
          </a:ln>
        </p:spPr>
        <p:style>
          <a:lnRef idx="2">
            <a:schemeClr val="accent1">
              <a:shade val="50000"/>
            </a:schemeClr>
          </a:lnRef>
          <a:fillRef idx="1">
            <a:schemeClr val="accent1"/>
          </a:fillRef>
          <a:effectRef idx="0">
            <a:schemeClr val="accent1"/>
          </a:effectRef>
          <a:fontRef idx="minor"/>
        </p:style>
      </p:sp>
      <p:sp>
        <p:nvSpPr>
          <p:cNvPr id="197" name="CustomShape 6"/>
          <p:cNvSpPr/>
          <p:nvPr/>
        </p:nvSpPr>
        <p:spPr>
          <a:xfrm rot="10239000">
            <a:off x="6858360" y="5214960"/>
            <a:ext cx="927720" cy="784800"/>
          </a:xfrm>
          <a:prstGeom prst="pie">
            <a:avLst>
              <a:gd name="adj1" fmla="val 0"/>
              <a:gd name="adj2" fmla="val 16200000"/>
            </a:avLst>
          </a:prstGeom>
          <a:solidFill>
            <a:srgbClr val="00b0f0"/>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CustomShape 1"/>
          <p:cNvSpPr/>
          <p:nvPr/>
        </p:nvSpPr>
        <p:spPr>
          <a:xfrm>
            <a:off x="642960" y="2143080"/>
            <a:ext cx="7928640" cy="3642120"/>
          </a:xfrm>
          <a:prstGeom prst="rect">
            <a:avLst/>
          </a:prstGeom>
          <a:noFill/>
          <a:ln>
            <a:round/>
          </a:ln>
        </p:spPr>
        <p:style>
          <a:lnRef idx="2">
            <a:schemeClr val="accent1">
              <a:shade val="50000"/>
            </a:schemeClr>
          </a:lnRef>
          <a:fillRef idx="1">
            <a:schemeClr val="accent1"/>
          </a:fillRef>
          <a:effectRef idx="0">
            <a:schemeClr val="accent1"/>
          </a:effectRef>
          <a:fontRef idx="minor"/>
        </p:style>
      </p:sp>
      <p:sp>
        <p:nvSpPr>
          <p:cNvPr id="199" name="CustomShape 2"/>
          <p:cNvSpPr/>
          <p:nvPr/>
        </p:nvSpPr>
        <p:spPr>
          <a:xfrm>
            <a:off x="2143080" y="1285920"/>
            <a:ext cx="4854960" cy="497160"/>
          </a:xfrm>
          <a:prstGeom prst="roundRect">
            <a:avLst>
              <a:gd name="adj" fmla="val 16667"/>
            </a:avLst>
          </a:prstGeom>
          <a:solidFill>
            <a:srgbClr val="ffff00"/>
          </a:solidFill>
          <a:ln>
            <a:round/>
          </a:ln>
        </p:spPr>
        <p:style>
          <a:lnRef idx="2">
            <a:schemeClr val="accent1">
              <a:shade val="50000"/>
            </a:schemeClr>
          </a:lnRef>
          <a:fillRef idx="1">
            <a:schemeClr val="accent1"/>
          </a:fillRef>
          <a:effectRef idx="0">
            <a:schemeClr val="accent1"/>
          </a:effectRef>
          <a:fontRef idx="minor"/>
        </p:style>
      </p:sp>
      <p:sp>
        <p:nvSpPr>
          <p:cNvPr id="200" name="CustomShape 3"/>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6F8CB114-D62E-4D0E-A5BE-EC8C6D285C49}"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201" name="CustomShape 4"/>
          <p:cNvSpPr/>
          <p:nvPr/>
        </p:nvSpPr>
        <p:spPr>
          <a:xfrm>
            <a:off x="714240" y="1071720"/>
            <a:ext cx="7712280" cy="927720"/>
          </a:xfrm>
          <a:prstGeom prst="rect">
            <a:avLst/>
          </a:prstGeom>
          <a:noFill/>
          <a:ln w="0">
            <a:noFill/>
          </a:ln>
        </p:spPr>
        <p:style>
          <a:lnRef idx="0"/>
          <a:fillRef idx="0"/>
          <a:effectRef idx="0"/>
          <a:fontRef idx="minor"/>
        </p:style>
        <p:txBody>
          <a:bodyPr lIns="90000" rIns="90000" tIns="45000" bIns="45000">
            <a:noAutofit/>
          </a:bodyPr>
          <a:p>
            <a:pPr algn="just">
              <a:lnSpc>
                <a:spcPct val="100000"/>
              </a:lnSpc>
            </a:pP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                    </a:t>
            </a:r>
            <a:r>
              <a:rPr b="1" lang="it-IT" sz="1800" spc="-1" strike="noStrike">
                <a:solidFill>
                  <a:srgbClr val="000000"/>
                </a:solidFill>
                <a:latin typeface="Verdana"/>
                <a:ea typeface="Times New Roman"/>
              </a:rPr>
              <a:t>PASSAGGI TRA ORDINI DI SCUOLA</a:t>
            </a: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endParaRPr b="0" lang="it-IT" sz="1800" spc="-1" strike="noStrike">
              <a:latin typeface="Arial"/>
            </a:endParaRPr>
          </a:p>
          <a:p>
            <a:pPr>
              <a:lnSpc>
                <a:spcPct val="100000"/>
              </a:lnSpc>
            </a:pPr>
            <a:r>
              <a:rPr b="0" lang="it-IT" sz="1800" spc="-1" strike="noStrike">
                <a:solidFill>
                  <a:srgbClr val="000000"/>
                </a:solidFill>
                <a:latin typeface="Verdana"/>
                <a:ea typeface="Times New Roman"/>
              </a:rPr>
              <a:t>La diagnosi di DSAp in genere dovrebbe essere riconosciuta e ottenuta nei primi anni della scuola primaria; poiché si tratta di una diagnosi su base neurobiologica le caratteristiche di funzionamento permangono per tutta l'arco della vita. Viene consigliato, in caso di cambiamenti in senso peggiorativo, sottolineati dalla scuola e dalla famiglia,  di aggiornare al massimo al cambio del livello scolastico (primaria-secondaria di primo grado, secondaria di primo grado-secondaria di II grado) il profilo di funzionamento solo ai fini di una individuazione più efficace delle strategie di apprendimento più idonee. </a:t>
            </a: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 </a:t>
            </a:r>
            <a:r>
              <a:rPr b="0" lang="it-IT" sz="1800" spc="-1" strike="noStrike">
                <a:solidFill>
                  <a:srgbClr val="000000"/>
                </a:solidFill>
                <a:latin typeface="Verdana"/>
                <a:ea typeface="Times New Roman"/>
              </a:rPr>
              <a:t>La certificazione deve essere consegnata esclusivamente alla famiglia che è libera di utilizzarla o meno in altra scuola.</a:t>
            </a: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endParaRPr b="0" lang="it-IT" sz="1800" spc="-1" strike="noStrike">
              <a:latin typeface="Arial"/>
            </a:endParaRPr>
          </a:p>
        </p:txBody>
      </p:sp>
      <p:sp>
        <p:nvSpPr>
          <p:cNvPr id="202" name="CustomShape 5"/>
          <p:cNvSpPr/>
          <p:nvPr/>
        </p:nvSpPr>
        <p:spPr>
          <a:xfrm rot="19527600">
            <a:off x="6145560" y="5762520"/>
            <a:ext cx="641880" cy="713160"/>
          </a:xfrm>
          <a:prstGeom prst="diamond">
            <a:avLst/>
          </a:prstGeom>
          <a:solidFill>
            <a:srgbClr val="ffc000"/>
          </a:solidFill>
          <a:ln>
            <a:round/>
          </a:ln>
        </p:spPr>
        <p:style>
          <a:lnRef idx="2">
            <a:schemeClr val="accent1">
              <a:shade val="50000"/>
            </a:schemeClr>
          </a:lnRef>
          <a:fillRef idx="1">
            <a:schemeClr val="accent1"/>
          </a:fillRef>
          <a:effectRef idx="0">
            <a:schemeClr val="accent1"/>
          </a:effectRef>
          <a:fontRef idx="minor"/>
        </p:style>
      </p:sp>
      <p:sp>
        <p:nvSpPr>
          <p:cNvPr id="203" name="CustomShape 6"/>
          <p:cNvSpPr/>
          <p:nvPr/>
        </p:nvSpPr>
        <p:spPr>
          <a:xfrm>
            <a:off x="6572160" y="5929200"/>
            <a:ext cx="641880" cy="713160"/>
          </a:xfrm>
          <a:prstGeom prst="diamond">
            <a:avLst/>
          </a:prstGeom>
          <a:solidFill>
            <a:srgbClr val="ffff00"/>
          </a:solidFill>
          <a:ln>
            <a:round/>
          </a:ln>
        </p:spPr>
        <p:style>
          <a:lnRef idx="2">
            <a:schemeClr val="accent1">
              <a:shade val="50000"/>
            </a:schemeClr>
          </a:lnRef>
          <a:fillRef idx="1">
            <a:schemeClr val="accent1"/>
          </a:fillRef>
          <a:effectRef idx="0">
            <a:schemeClr val="accent1"/>
          </a:effectRef>
          <a:fontRef idx="minor"/>
        </p:style>
      </p:sp>
      <p:sp>
        <p:nvSpPr>
          <p:cNvPr id="204" name="CustomShape 7"/>
          <p:cNvSpPr/>
          <p:nvPr/>
        </p:nvSpPr>
        <p:spPr>
          <a:xfrm rot="6925200">
            <a:off x="6998040" y="5801400"/>
            <a:ext cx="641880" cy="713160"/>
          </a:xfrm>
          <a:prstGeom prst="diamond">
            <a:avLst/>
          </a:prstGeom>
          <a:solidFill>
            <a:srgbClr val="00b050"/>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CustomShape 1"/>
          <p:cNvSpPr/>
          <p:nvPr/>
        </p:nvSpPr>
        <p:spPr>
          <a:xfrm>
            <a:off x="214200" y="142920"/>
            <a:ext cx="8285760" cy="6330960"/>
          </a:xfrm>
          <a:prstGeom prst="rect">
            <a:avLst/>
          </a:prstGeom>
          <a:noFill/>
          <a:ln w="28575">
            <a:solidFill>
              <a:srgbClr val="81d41a"/>
            </a:solidFill>
            <a:round/>
          </a:ln>
        </p:spPr>
        <p:style>
          <a:lnRef idx="0"/>
          <a:fillRef idx="0"/>
          <a:effectRef idx="0"/>
          <a:fontRef idx="minor"/>
        </p:style>
        <p:txBody>
          <a:bodyPr lIns="90000" rIns="90000" tIns="45000" bIns="45000">
            <a:noAutofit/>
          </a:bodyPr>
          <a:p>
            <a:pPr algn="just">
              <a:lnSpc>
                <a:spcPct val="100000"/>
              </a:lnSpc>
            </a:pPr>
            <a:r>
              <a:rPr b="1" lang="it-IT" sz="1800" spc="-1" strike="noStrike">
                <a:solidFill>
                  <a:srgbClr val="000000"/>
                </a:solidFill>
                <a:latin typeface="Verdana"/>
                <a:ea typeface="Times New Roman"/>
              </a:rPr>
              <a:t>NORMATIVA DI RIFERIMENTO </a:t>
            </a:r>
            <a:endParaRPr b="0" lang="it-IT" sz="1800" spc="-1" strike="noStrike">
              <a:latin typeface="Arial"/>
            </a:endParaRPr>
          </a:p>
          <a:p>
            <a:pPr marL="216000" indent="-213480" algn="just">
              <a:lnSpc>
                <a:spcPct val="100000"/>
              </a:lnSpc>
              <a:buClr>
                <a:srgbClr val="000000"/>
              </a:buClr>
              <a:buFont typeface="Symbol"/>
              <a:buChar char=""/>
            </a:pPr>
            <a:r>
              <a:rPr b="0" lang="it-IT" sz="1400" spc="-1" strike="noStrike">
                <a:solidFill>
                  <a:srgbClr val="000000"/>
                </a:solidFill>
                <a:latin typeface="Verdana"/>
                <a:ea typeface="Verdana"/>
              </a:rPr>
              <a:t>Legge 5.02.1992 n. 104 (legge-quadro per l’assistenza, l’integrazione sociale ed i diritti delle persone handicappate);</a:t>
            </a:r>
            <a:endParaRPr b="0" lang="it-IT" sz="1400" spc="-1" strike="noStrike">
              <a:latin typeface="Arial"/>
            </a:endParaRPr>
          </a:p>
          <a:p>
            <a:pPr marL="216000" indent="-213480" algn="just">
              <a:lnSpc>
                <a:spcPct val="100000"/>
              </a:lnSpc>
              <a:buClr>
                <a:srgbClr val="000000"/>
              </a:buClr>
              <a:buFont typeface="Symbol"/>
              <a:buChar char=""/>
            </a:pPr>
            <a:r>
              <a:rPr b="0" lang="it-IT" sz="1400" spc="-1" strike="noStrike">
                <a:solidFill>
                  <a:srgbClr val="000000"/>
                </a:solidFill>
                <a:latin typeface="Verdana"/>
                <a:ea typeface="Verdana"/>
              </a:rPr>
              <a:t>MIUR 2006 Linee guida per l’accoglienza e l’integrazione degli alunni stranieri;</a:t>
            </a:r>
            <a:endParaRPr b="0" lang="it-IT" sz="1400" spc="-1" strike="noStrike">
              <a:latin typeface="Arial"/>
            </a:endParaRPr>
          </a:p>
          <a:p>
            <a:pPr marL="216000" indent="-213480" algn="just">
              <a:lnSpc>
                <a:spcPct val="100000"/>
              </a:lnSpc>
              <a:buClr>
                <a:srgbClr val="000000"/>
              </a:buClr>
              <a:buFont typeface="Symbol"/>
              <a:buChar char=""/>
            </a:pPr>
            <a:r>
              <a:rPr b="0" lang="it-IT" sz="1400" spc="-1" strike="noStrike">
                <a:solidFill>
                  <a:srgbClr val="000000"/>
                </a:solidFill>
                <a:latin typeface="Verdana"/>
                <a:ea typeface="Verdana"/>
              </a:rPr>
              <a:t>Decreto del Presidente del Consiglio dei Ministri del 23.02.2006 n. 185 (Regolamento recante modalità e criteri per l’individuazione dell’alunno come soggetto in situazione di handicap, ai sensi dell’art. 35 comma 7 della legge 27 dicembre 2002 n. 289.</a:t>
            </a:r>
            <a:endParaRPr b="0" lang="it-IT" sz="1400" spc="-1" strike="noStrike">
              <a:latin typeface="Arial"/>
            </a:endParaRPr>
          </a:p>
          <a:p>
            <a:pPr marL="216000" indent="-213480" algn="just">
              <a:lnSpc>
                <a:spcPct val="100000"/>
              </a:lnSpc>
              <a:buClr>
                <a:srgbClr val="000000"/>
              </a:buClr>
              <a:buFont typeface="Symbol"/>
              <a:buChar char=""/>
            </a:pPr>
            <a:r>
              <a:rPr b="0" lang="it-IT" sz="1400" spc="-1" strike="noStrike">
                <a:solidFill>
                  <a:srgbClr val="000000"/>
                </a:solidFill>
                <a:latin typeface="Verdana"/>
                <a:ea typeface="Verdana"/>
              </a:rPr>
              <a:t>MIUR 2009 Linee guida per l’integrazione scolastica degli alunni con disabilità;</a:t>
            </a:r>
            <a:endParaRPr b="0" lang="it-IT" sz="1400" spc="-1" strike="noStrike">
              <a:latin typeface="Arial"/>
            </a:endParaRPr>
          </a:p>
          <a:p>
            <a:pPr marL="216000" indent="-213480" algn="just">
              <a:lnSpc>
                <a:spcPct val="100000"/>
              </a:lnSpc>
              <a:buClr>
                <a:srgbClr val="000000"/>
              </a:buClr>
              <a:buFont typeface="Symbol"/>
              <a:buChar char=""/>
            </a:pPr>
            <a:r>
              <a:rPr b="0" lang="it-IT" sz="1400" spc="-1" strike="noStrike">
                <a:solidFill>
                  <a:srgbClr val="000000"/>
                </a:solidFill>
                <a:latin typeface="Verdana"/>
                <a:ea typeface="Verdana"/>
              </a:rPr>
              <a:t>C.M. del 4 dicembre 2009 Problematiche collegate alla presenza nelle classi di alunni affetti da ADHD (Deficit di attenzione / iperattività);</a:t>
            </a:r>
            <a:endParaRPr b="0" lang="it-IT" sz="1400" spc="-1" strike="noStrike">
              <a:latin typeface="Arial"/>
            </a:endParaRPr>
          </a:p>
          <a:p>
            <a:pPr marL="216000" indent="-213480" algn="just">
              <a:lnSpc>
                <a:spcPct val="100000"/>
              </a:lnSpc>
              <a:buClr>
                <a:srgbClr val="000000"/>
              </a:buClr>
              <a:buFont typeface="Symbol"/>
              <a:buChar char=""/>
            </a:pPr>
            <a:r>
              <a:rPr b="0" lang="it-IT" sz="1400" spc="-1" strike="noStrike">
                <a:solidFill>
                  <a:srgbClr val="000000"/>
                </a:solidFill>
                <a:latin typeface="Verdana"/>
                <a:ea typeface="Verdana"/>
              </a:rPr>
              <a:t>C.M. del 15.10.2010 (Disturbo di deficit di attenzione ed iperattività);</a:t>
            </a:r>
            <a:endParaRPr b="0" lang="it-IT" sz="1400" spc="-1" strike="noStrike">
              <a:latin typeface="Arial"/>
            </a:endParaRPr>
          </a:p>
          <a:p>
            <a:pPr marL="216000" indent="-213480" algn="just">
              <a:lnSpc>
                <a:spcPct val="100000"/>
              </a:lnSpc>
              <a:buClr>
                <a:srgbClr val="000000"/>
              </a:buClr>
              <a:buFont typeface="Symbol"/>
              <a:buChar char=""/>
            </a:pPr>
            <a:r>
              <a:rPr b="0" lang="it-IT" sz="1400" spc="-1" strike="noStrike">
                <a:solidFill>
                  <a:srgbClr val="000000"/>
                </a:solidFill>
                <a:latin typeface="Verdana"/>
                <a:ea typeface="Verdana"/>
              </a:rPr>
              <a:t>Legge 8. 10.2010 n. 170 (Nuove norme in materia di Disturbi Specifici di apprendimento in ambito scolastico);</a:t>
            </a:r>
            <a:endParaRPr b="0" lang="it-IT" sz="1400" spc="-1" strike="noStrike">
              <a:latin typeface="Arial"/>
            </a:endParaRPr>
          </a:p>
          <a:p>
            <a:pPr marL="216000" indent="-213480" algn="just">
              <a:lnSpc>
                <a:spcPct val="100000"/>
              </a:lnSpc>
              <a:buClr>
                <a:srgbClr val="000000"/>
              </a:buClr>
              <a:buFont typeface="Symbol"/>
              <a:buChar char=""/>
            </a:pPr>
            <a:r>
              <a:rPr b="0" lang="it-IT" sz="1400" spc="-1" strike="noStrike">
                <a:solidFill>
                  <a:srgbClr val="000000"/>
                </a:solidFill>
                <a:latin typeface="Verdana"/>
                <a:ea typeface="Verdana"/>
              </a:rPr>
              <a:t>D.M. 12.07.2011 n. 5669 (Decreto attuativo della legge 170/2010. Linee guida per il diritto allo studio degli alunni e degli studenti con disturbi specifici di apprendimento);</a:t>
            </a:r>
            <a:endParaRPr b="0" lang="it-IT" sz="1400" spc="-1" strike="noStrike">
              <a:latin typeface="Arial"/>
            </a:endParaRPr>
          </a:p>
          <a:p>
            <a:pPr marL="216000" indent="-213480" algn="just">
              <a:lnSpc>
                <a:spcPct val="100000"/>
              </a:lnSpc>
              <a:buClr>
                <a:srgbClr val="000000"/>
              </a:buClr>
              <a:buFont typeface="Symbol"/>
              <a:buChar char=""/>
            </a:pPr>
            <a:r>
              <a:rPr b="0" lang="it-IT" sz="1400" spc="-1" strike="noStrike">
                <a:solidFill>
                  <a:srgbClr val="000000"/>
                </a:solidFill>
                <a:latin typeface="Verdana"/>
                <a:ea typeface="Verdana"/>
              </a:rPr>
              <a:t>Direttiva MIUR 27.12.2012 Strumenti di intervento per alunni con bisogni educativi speciali e organizzazione territoriale per l’inclusione scolastica;</a:t>
            </a:r>
            <a:endParaRPr b="0" lang="it-IT" sz="1400" spc="-1" strike="noStrike">
              <a:latin typeface="Arial"/>
            </a:endParaRPr>
          </a:p>
          <a:p>
            <a:pPr marL="216000" indent="-213480" algn="just">
              <a:lnSpc>
                <a:spcPct val="100000"/>
              </a:lnSpc>
              <a:buClr>
                <a:srgbClr val="000000"/>
              </a:buClr>
              <a:buFont typeface="Symbol"/>
              <a:buChar char=""/>
            </a:pPr>
            <a:r>
              <a:rPr b="0" lang="it-IT" sz="1400" spc="-1" strike="noStrike">
                <a:solidFill>
                  <a:srgbClr val="000000"/>
                </a:solidFill>
                <a:latin typeface="Verdana"/>
                <a:ea typeface="Verdana"/>
              </a:rPr>
              <a:t>C.M. n. 8 del 6.03.2013 Strumenti di intervento per alunni con bisogni educativi speciali ed organizzazione territoriale per l’inclusione scolastica. Indicazioni operative;</a:t>
            </a:r>
            <a:endParaRPr b="0" lang="it-IT" sz="1400" spc="-1" strike="noStrike">
              <a:latin typeface="Arial"/>
            </a:endParaRPr>
          </a:p>
          <a:p>
            <a:pPr marL="216000" indent="-213480" algn="just">
              <a:lnSpc>
                <a:spcPct val="100000"/>
              </a:lnSpc>
              <a:buClr>
                <a:srgbClr val="000000"/>
              </a:buClr>
              <a:buFont typeface="Symbol"/>
              <a:buChar char=""/>
            </a:pPr>
            <a:r>
              <a:rPr b="0" lang="it-IT" sz="1400" spc="-1" strike="noStrike">
                <a:solidFill>
                  <a:srgbClr val="000000"/>
                </a:solidFill>
                <a:latin typeface="Verdana"/>
                <a:ea typeface="Verdana"/>
              </a:rPr>
              <a:t>Nota MIUR 2563 del 22.11.2013 – Strumenti di intervento per alunni con bisogni educativi speciali;</a:t>
            </a:r>
            <a:endParaRPr b="0" lang="it-IT" sz="1400" spc="-1" strike="noStrike">
              <a:latin typeface="Arial"/>
            </a:endParaRPr>
          </a:p>
          <a:p>
            <a:pPr marL="216000" indent="-213480" algn="just">
              <a:lnSpc>
                <a:spcPct val="100000"/>
              </a:lnSpc>
              <a:buClr>
                <a:srgbClr val="000000"/>
              </a:buClr>
              <a:buFont typeface="Symbol"/>
              <a:buChar char=""/>
            </a:pPr>
            <a:r>
              <a:rPr b="0" lang="it-IT" sz="1400" spc="-1" strike="noStrike">
                <a:solidFill>
                  <a:srgbClr val="000000"/>
                </a:solidFill>
                <a:latin typeface="Verdana"/>
                <a:ea typeface="Verdana"/>
              </a:rPr>
              <a:t> </a:t>
            </a:r>
            <a:r>
              <a:rPr b="0" lang="it-IT" sz="1400" spc="-1" strike="noStrike">
                <a:solidFill>
                  <a:srgbClr val="000000"/>
                </a:solidFill>
                <a:latin typeface="Verdana"/>
                <a:ea typeface="Verdana"/>
              </a:rPr>
              <a:t>MIUR – Linee guida per l’accoglienza e l’integrazione degli alunni stranieri – 19 Febbraio 2014</a:t>
            </a:r>
            <a:endParaRPr b="0" lang="it-IT" sz="1400" spc="-1" strike="noStrike">
              <a:latin typeface="Arial"/>
            </a:endParaRPr>
          </a:p>
          <a:p>
            <a:pPr marL="216000" indent="-213480" algn="just">
              <a:lnSpc>
                <a:spcPct val="100000"/>
              </a:lnSpc>
              <a:buClr>
                <a:srgbClr val="000000"/>
              </a:buClr>
              <a:buFont typeface="Symbol"/>
              <a:buChar char=""/>
            </a:pPr>
            <a:r>
              <a:rPr b="0" lang="it-IT" sz="1400" spc="-1" strike="noStrike">
                <a:solidFill>
                  <a:srgbClr val="000000"/>
                </a:solidFill>
                <a:latin typeface="Verdana"/>
                <a:ea typeface="Verdana"/>
              </a:rPr>
              <a:t>D.Lgs 13 aprile 2017, n. 66 “Norme per la promozione dell'inclusione scolastica degli studenti con disabilita', a norma dell'articolo 1, commi 180 e 181, lettera c), della legge 13 luglio 2015, n. 107. </a:t>
            </a:r>
            <a:endParaRPr b="0" lang="it-IT" sz="1400" spc="-1" strike="noStrike">
              <a:latin typeface="Arial"/>
            </a:endParaRPr>
          </a:p>
          <a:p>
            <a:pPr algn="just">
              <a:lnSpc>
                <a:spcPct val="100000"/>
              </a:lnSpc>
            </a:pPr>
            <a:endParaRPr b="0" lang="it-IT" sz="1400" spc="-1" strike="noStrike">
              <a:latin typeface="Arial"/>
            </a:endParaRPr>
          </a:p>
          <a:p>
            <a:pPr algn="just">
              <a:lnSpc>
                <a:spcPct val="100000"/>
              </a:lnSpc>
            </a:pPr>
            <a:endParaRPr b="0" lang="it-IT" sz="1400" spc="-1" strike="noStrike">
              <a:latin typeface="Arial"/>
            </a:endParaRPr>
          </a:p>
        </p:txBody>
      </p:sp>
      <p:sp>
        <p:nvSpPr>
          <p:cNvPr id="206" name="CustomShape 2"/>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42978376-E48A-4DA1-9DCE-9441BBB39642}" type="slidenum">
              <a:rPr b="1" lang="it-IT" sz="1400" spc="-1" strike="noStrike">
                <a:solidFill>
                  <a:srgbClr val="ffffff"/>
                </a:solidFill>
                <a:latin typeface="Century Schoolbook"/>
                <a:ea typeface="DejaVu Sans"/>
              </a:rPr>
              <a:t>1</a:t>
            </a:fld>
            <a:endParaRPr b="0" lang="it-IT" sz="1400" spc="-1" strike="noStrike">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CustomShape 1"/>
          <p:cNvSpPr/>
          <p:nvPr/>
        </p:nvSpPr>
        <p:spPr>
          <a:xfrm>
            <a:off x="360000" y="720000"/>
            <a:ext cx="8099280" cy="5399280"/>
          </a:xfrm>
          <a:prstGeom prst="rect">
            <a:avLst/>
          </a:prstGeom>
          <a:noFill/>
          <a:ln w="0">
            <a:noFill/>
          </a:ln>
        </p:spPr>
        <p:style>
          <a:lnRef idx="0"/>
          <a:fillRef idx="0"/>
          <a:effectRef idx="0"/>
          <a:fontRef idx="minor"/>
        </p:style>
        <p:txBody>
          <a:bodyPr lIns="90000" rIns="90000" tIns="45000" bIns="45000">
            <a:noAutofit/>
          </a:bodyPr>
          <a:p>
            <a:pPr algn="just">
              <a:lnSpc>
                <a:spcPct val="100000"/>
              </a:lnSpc>
            </a:pPr>
            <a:r>
              <a:rPr b="1" lang="it-IT" sz="1400" spc="-1" strike="noStrike">
                <a:solidFill>
                  <a:srgbClr val="000000"/>
                </a:solidFill>
                <a:latin typeface="Verdana"/>
                <a:ea typeface="Verdana"/>
              </a:rPr>
              <a:t>. </a:t>
            </a:r>
            <a:r>
              <a:rPr b="0" lang="it-IT" sz="1400" spc="-1" strike="noStrike">
                <a:solidFill>
                  <a:srgbClr val="000000"/>
                </a:solidFill>
                <a:latin typeface="Verdana"/>
                <a:ea typeface="Verdana"/>
              </a:rPr>
              <a:t>D.Lgs 7 agosto 2019, n. 96 </a:t>
            </a:r>
            <a:r>
              <a:rPr b="0" i="1" lang="it-IT" sz="1400" spc="-1" strike="noStrike">
                <a:solidFill>
                  <a:srgbClr val="000000"/>
                </a:solidFill>
                <a:latin typeface="Century Schoolbook"/>
                <a:ea typeface="Verdana"/>
              </a:rPr>
              <a:t>Disposizioni integrative e correttive al </a:t>
            </a:r>
            <a:r>
              <a:rPr b="0" lang="it-IT" sz="1400" spc="-1" strike="noStrike">
                <a:solidFill>
                  <a:srgbClr val="000000"/>
                </a:solidFill>
                <a:latin typeface="Verdana"/>
                <a:ea typeface="Verdana"/>
              </a:rPr>
              <a:t> D.Lgs 13 aprile 2017, n. 66</a:t>
            </a:r>
            <a:r>
              <a:rPr b="0" i="1" lang="it-IT" sz="1400" spc="-1" strike="noStrike">
                <a:solidFill>
                  <a:srgbClr val="000000"/>
                </a:solidFill>
                <a:latin typeface="Verdana"/>
                <a:ea typeface="Verdana"/>
              </a:rPr>
              <a:t>.</a:t>
            </a:r>
            <a:endParaRPr b="0" lang="it-IT" sz="1400" spc="-1" strike="noStrike">
              <a:latin typeface="Arial"/>
            </a:endParaRPr>
          </a:p>
          <a:p>
            <a:pPr algn="just">
              <a:lnSpc>
                <a:spcPct val="100000"/>
              </a:lnSpc>
            </a:pPr>
            <a:r>
              <a:rPr b="1" lang="it-IT" sz="1400" spc="-1" strike="noStrike">
                <a:solidFill>
                  <a:srgbClr val="000000"/>
                </a:solidFill>
                <a:latin typeface="Verdana"/>
                <a:ea typeface="Verdana"/>
              </a:rPr>
              <a:t>.</a:t>
            </a:r>
            <a:r>
              <a:rPr b="0" lang="it-IT" sz="1400" spc="-1" strike="noStrike">
                <a:solidFill>
                  <a:srgbClr val="000000"/>
                </a:solidFill>
                <a:latin typeface="Verdana"/>
                <a:ea typeface="Verdana"/>
              </a:rPr>
              <a:t> DI 182/2020. Adozione del modello nazionale di piano educativo individualizzato e delle correlate linee guida, nonché modalità di assegnazione delle misure di sostegno agli alunni con disabilità, ai sensi dell’articolo 7, comma 2-ter del decreto legislativo 13 aprile 2017, n. 66.</a:t>
            </a:r>
            <a:endParaRPr b="0" lang="it-IT" sz="1400" spc="-1" strike="noStrike">
              <a:latin typeface="Arial"/>
            </a:endParaRPr>
          </a:p>
          <a:p>
            <a:pPr algn="just">
              <a:lnSpc>
                <a:spcPct val="100000"/>
              </a:lnSpc>
            </a:pPr>
            <a:r>
              <a:rPr b="1" lang="it-IT" sz="1400" spc="-1" strike="noStrike">
                <a:solidFill>
                  <a:srgbClr val="000000"/>
                </a:solidFill>
                <a:latin typeface="Verdana"/>
                <a:ea typeface="Verdana"/>
              </a:rPr>
              <a:t>.</a:t>
            </a:r>
            <a:r>
              <a:rPr b="0" lang="it-IT" sz="1400" spc="-1" strike="noStrike">
                <a:solidFill>
                  <a:srgbClr val="000000"/>
                </a:solidFill>
                <a:latin typeface="Verdana"/>
                <a:ea typeface="Verdana"/>
              </a:rPr>
              <a:t> Linee Guida concernenti la definizione delle modalità, anche tenuto conto dell'accertamento di cui all'articolo 4 della legge 5 febbraio 1992, n. 104, per l'assegnazione delle misure di sostegno di cui all’articolo 7 del D.Lgs 66/2017 e il modello di PEI, da adottare da parte delle istituzioni scolastiche</a:t>
            </a:r>
            <a:endParaRPr b="0" lang="it-IT" sz="1400" spc="-1" strike="noStrike">
              <a:latin typeface="Arial"/>
            </a:endParaRPr>
          </a:p>
          <a:p>
            <a:pPr algn="just">
              <a:lnSpc>
                <a:spcPct val="100000"/>
              </a:lnSpc>
            </a:pPr>
            <a:r>
              <a:rPr b="1" lang="it-IT" sz="1400" spc="-1" strike="noStrike">
                <a:solidFill>
                  <a:srgbClr val="000000"/>
                </a:solidFill>
                <a:latin typeface="Verdana"/>
                <a:ea typeface="Verdana"/>
              </a:rPr>
              <a:t>.</a:t>
            </a:r>
            <a:r>
              <a:rPr b="0" lang="it-IT" sz="1400" spc="-1" strike="noStrike">
                <a:solidFill>
                  <a:srgbClr val="000000"/>
                </a:solidFill>
                <a:latin typeface="Verdana"/>
                <a:ea typeface="Verdana"/>
              </a:rPr>
              <a:t> Nota 240 del 13 gennaio 2021. Modalità per l'assegnazione delle misure di sostegno e nuovo modello di PEI ai sensi dell’ Art. 7, comma 2-ter del decreto legislativo 66/2017. </a:t>
            </a:r>
            <a:endParaRPr b="0" lang="it-IT" sz="1400" spc="-1" strike="noStrike">
              <a:latin typeface="Arial"/>
            </a:endParaRPr>
          </a:p>
          <a:p>
            <a:pPr algn="just">
              <a:lnSpc>
                <a:spcPct val="100000"/>
              </a:lnSpc>
            </a:pPr>
            <a:r>
              <a:rPr b="1" lang="it-IT" sz="1400" spc="-1" strike="noStrike">
                <a:solidFill>
                  <a:srgbClr val="000000"/>
                </a:solidFill>
                <a:latin typeface="Verdana"/>
                <a:ea typeface="Verdana"/>
              </a:rPr>
              <a:t>.</a:t>
            </a:r>
            <a:r>
              <a:rPr b="0" lang="it-IT" sz="1400" spc="-1" strike="noStrike">
                <a:solidFill>
                  <a:srgbClr val="000000"/>
                </a:solidFill>
                <a:latin typeface="Verdana"/>
                <a:ea typeface="Verdana"/>
              </a:rPr>
              <a:t> Decreto del Ministro dell’istruzione 29 dicembre 2020, n. 182.</a:t>
            </a:r>
            <a:endParaRPr b="0" lang="it-IT" sz="1400" spc="-1" strike="noStrike">
              <a:latin typeface="Arial"/>
            </a:endParaRPr>
          </a:p>
          <a:p>
            <a:pPr algn="just">
              <a:lnSpc>
                <a:spcPct val="100000"/>
              </a:lnSpc>
            </a:pPr>
            <a:r>
              <a:rPr b="0" lang="it-IT" sz="1400" spc="-1" strike="noStrike">
                <a:solidFill>
                  <a:srgbClr val="000000"/>
                </a:solidFill>
                <a:latin typeface="Verdana"/>
                <a:ea typeface="Verdana"/>
              </a:rPr>
              <a:t>. Nota 240/2021</a:t>
            </a:r>
            <a:endParaRPr b="0" lang="it-IT" sz="1400" spc="-1" strike="noStrike">
              <a:latin typeface="Arial"/>
            </a:endParaRPr>
          </a:p>
          <a:p>
            <a:pPr algn="just">
              <a:lnSpc>
                <a:spcPct val="100000"/>
              </a:lnSpc>
            </a:pPr>
            <a:endParaRPr b="0" lang="it-IT" sz="1400" spc="-1" strike="noStrike">
              <a:latin typeface="Arial"/>
            </a:endParaRPr>
          </a:p>
          <a:p>
            <a:pPr algn="just">
              <a:lnSpc>
                <a:spcPct val="100000"/>
              </a:lnSpc>
            </a:pPr>
            <a:endParaRPr b="0" lang="it-IT" sz="1400" spc="-1" strike="noStrike">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CustomShape 1"/>
          <p:cNvSpPr/>
          <p:nvPr/>
        </p:nvSpPr>
        <p:spPr>
          <a:xfrm rot="2635200">
            <a:off x="7404480" y="5507640"/>
            <a:ext cx="927720" cy="713160"/>
          </a:xfrm>
          <a:prstGeom prst="triangle">
            <a:avLst>
              <a:gd name="adj" fmla="val 50000"/>
            </a:avLst>
          </a:prstGeom>
          <a:solidFill>
            <a:srgbClr val="00b050"/>
          </a:solidFill>
          <a:ln>
            <a:round/>
          </a:ln>
        </p:spPr>
        <p:style>
          <a:lnRef idx="2">
            <a:schemeClr val="accent1">
              <a:shade val="50000"/>
            </a:schemeClr>
          </a:lnRef>
          <a:fillRef idx="1">
            <a:schemeClr val="accent1"/>
          </a:fillRef>
          <a:effectRef idx="0">
            <a:schemeClr val="accent1"/>
          </a:effectRef>
          <a:fontRef idx="minor"/>
        </p:style>
      </p:sp>
      <p:sp>
        <p:nvSpPr>
          <p:cNvPr id="209" name="CustomShape 2"/>
          <p:cNvSpPr/>
          <p:nvPr/>
        </p:nvSpPr>
        <p:spPr>
          <a:xfrm>
            <a:off x="285840" y="1428840"/>
            <a:ext cx="7571520" cy="1570680"/>
          </a:xfrm>
          <a:prstGeom prst="rect">
            <a:avLst/>
          </a:prstGeom>
          <a:solidFill>
            <a:schemeClr val="bg2"/>
          </a:solidFill>
          <a:ln>
            <a:round/>
          </a:ln>
        </p:spPr>
        <p:style>
          <a:lnRef idx="2">
            <a:schemeClr val="accent1">
              <a:shade val="50000"/>
            </a:schemeClr>
          </a:lnRef>
          <a:fillRef idx="1">
            <a:schemeClr val="accent1"/>
          </a:fillRef>
          <a:effectRef idx="0">
            <a:schemeClr val="accent1"/>
          </a:effectRef>
          <a:fontRef idx="minor"/>
        </p:style>
      </p:sp>
      <p:sp>
        <p:nvSpPr>
          <p:cNvPr id="210" name="CustomShape 3"/>
          <p:cNvSpPr/>
          <p:nvPr/>
        </p:nvSpPr>
        <p:spPr>
          <a:xfrm>
            <a:off x="2214720" y="285840"/>
            <a:ext cx="4356720" cy="640080"/>
          </a:xfrm>
          <a:prstGeom prst="roundRect">
            <a:avLst>
              <a:gd name="adj" fmla="val 16667"/>
            </a:avLst>
          </a:prstGeom>
          <a:solidFill>
            <a:srgbClr val="ffff00"/>
          </a:solidFill>
          <a:ln>
            <a:round/>
          </a:ln>
        </p:spPr>
        <p:style>
          <a:lnRef idx="2">
            <a:schemeClr val="accent1">
              <a:shade val="50000"/>
            </a:schemeClr>
          </a:lnRef>
          <a:fillRef idx="1">
            <a:schemeClr val="accent1"/>
          </a:fillRef>
          <a:effectRef idx="0">
            <a:schemeClr val="accent1"/>
          </a:effectRef>
          <a:fontRef idx="minor"/>
        </p:style>
      </p:sp>
      <p:sp>
        <p:nvSpPr>
          <p:cNvPr id="211" name="CustomShape 4"/>
          <p:cNvSpPr/>
          <p:nvPr/>
        </p:nvSpPr>
        <p:spPr>
          <a:xfrm>
            <a:off x="285840" y="214200"/>
            <a:ext cx="6928560" cy="784800"/>
          </a:xfrm>
          <a:prstGeom prst="rect">
            <a:avLst/>
          </a:prstGeom>
          <a:noFill/>
          <a:ln w="0">
            <a:noFill/>
          </a:ln>
        </p:spPr>
        <p:style>
          <a:lnRef idx="0"/>
          <a:fillRef idx="0"/>
          <a:effectRef idx="0"/>
          <a:fontRef idx="minor"/>
        </p:style>
        <p:txBody>
          <a:bodyPr lIns="90000" rIns="90000" tIns="45000" bIns="45000">
            <a:noAutofit/>
          </a:bodyPr>
          <a:p>
            <a:pPr>
              <a:lnSpc>
                <a:spcPct val="100000"/>
              </a:lnSpc>
            </a:pPr>
            <a:r>
              <a:rPr b="1" lang="it-IT" sz="1800" spc="-1" strike="noStrike">
                <a:solidFill>
                  <a:srgbClr val="000000"/>
                </a:solidFill>
                <a:latin typeface="Verdana"/>
                <a:ea typeface="Times New Roman"/>
              </a:rPr>
              <a:t>                        </a:t>
            </a:r>
            <a:endParaRPr b="0" lang="it-IT" sz="1800" spc="-1" strike="noStrike">
              <a:latin typeface="Arial"/>
            </a:endParaRPr>
          </a:p>
          <a:p>
            <a:pPr>
              <a:lnSpc>
                <a:spcPct val="100000"/>
              </a:lnSpc>
            </a:pPr>
            <a:r>
              <a:rPr b="1" lang="it-IT" sz="1800" spc="-1" strike="noStrike">
                <a:solidFill>
                  <a:srgbClr val="000000"/>
                </a:solidFill>
                <a:latin typeface="Verdana"/>
                <a:ea typeface="Times New Roman"/>
              </a:rPr>
              <a:t>                                </a:t>
            </a:r>
            <a:r>
              <a:rPr b="1" lang="it-IT" sz="1800" spc="-1" strike="noStrike">
                <a:solidFill>
                  <a:srgbClr val="000000"/>
                </a:solidFill>
                <a:latin typeface="Verdana"/>
                <a:ea typeface="Times New Roman"/>
              </a:rPr>
              <a:t>MODULISTICA E … ALTRO</a:t>
            </a:r>
            <a:r>
              <a:rPr b="1" lang="it-IT" sz="1800" spc="-1" strike="noStrike">
                <a:solidFill>
                  <a:srgbClr val="000000"/>
                </a:solidFill>
                <a:latin typeface="Verdana"/>
                <a:ea typeface="Times New Roman"/>
              </a:rPr>
              <a:t>	</a:t>
            </a:r>
            <a:endParaRPr b="0" lang="it-IT" sz="1800" spc="-1" strike="noStrike">
              <a:latin typeface="Arial"/>
            </a:endParaRPr>
          </a:p>
          <a:p>
            <a:pPr>
              <a:lnSpc>
                <a:spcPct val="100000"/>
              </a:lnSpc>
            </a:pPr>
            <a:endParaRPr b="0" lang="it-IT" sz="1800" spc="-1" strike="noStrike">
              <a:latin typeface="Arial"/>
            </a:endParaRPr>
          </a:p>
          <a:p>
            <a:pPr>
              <a:lnSpc>
                <a:spcPct val="100000"/>
              </a:lnSpc>
            </a:pPr>
            <a:endParaRPr b="0" lang="it-IT" sz="1800" spc="-1" strike="noStrike">
              <a:latin typeface="Arial"/>
            </a:endParaRPr>
          </a:p>
          <a:p>
            <a:pPr>
              <a:lnSpc>
                <a:spcPct val="100000"/>
              </a:lnSpc>
            </a:pPr>
            <a:endParaRPr b="0" lang="it-IT" sz="1800" spc="-1" strike="noStrike">
              <a:latin typeface="Arial"/>
            </a:endParaRPr>
          </a:p>
          <a:p>
            <a:pPr>
              <a:lnSpc>
                <a:spcPct val="100000"/>
              </a:lnSpc>
            </a:pPr>
            <a:r>
              <a:rPr b="0" lang="it-IT" sz="2000" spc="-1" strike="noStrike">
                <a:solidFill>
                  <a:srgbClr val="000000"/>
                </a:solidFill>
                <a:latin typeface="Verdana"/>
                <a:ea typeface="Times New Roman"/>
              </a:rPr>
              <a:t>Il sito web della scuola è provvisto di un’apposita sezione in MODULISTICA, dedicata a tutti i vari BES, dalla quale scaricare i moduli per la stesura dei PDP e per le rilevazioni/monitoraggi dell’Istituto.</a:t>
            </a:r>
            <a:endParaRPr b="0" lang="it-IT" sz="2000" spc="-1" strike="noStrike">
              <a:latin typeface="Arial"/>
            </a:endParaRPr>
          </a:p>
        </p:txBody>
      </p:sp>
      <p:sp>
        <p:nvSpPr>
          <p:cNvPr id="212" name="CustomShape 5"/>
          <p:cNvSpPr/>
          <p:nvPr/>
        </p:nvSpPr>
        <p:spPr>
          <a:xfrm>
            <a:off x="357120" y="4429080"/>
            <a:ext cx="6999840" cy="1213200"/>
          </a:xfrm>
          <a:prstGeom prst="rect">
            <a:avLst/>
          </a:prstGeom>
          <a:solidFill>
            <a:schemeClr val="accent2">
              <a:lumMod val="60000"/>
              <a:lumOff val="40000"/>
            </a:schemeClr>
          </a:solidFill>
          <a:ln>
            <a:round/>
          </a:ln>
        </p:spPr>
        <p:style>
          <a:lnRef idx="2">
            <a:schemeClr val="accent1">
              <a:shade val="50000"/>
            </a:schemeClr>
          </a:lnRef>
          <a:fillRef idx="1">
            <a:schemeClr val="accent1"/>
          </a:fillRef>
          <a:effectRef idx="0">
            <a:schemeClr val="accent1"/>
          </a:effectRef>
          <a:fontRef idx="minor"/>
        </p:style>
      </p:sp>
      <p:sp>
        <p:nvSpPr>
          <p:cNvPr id="213" name="CustomShape 6"/>
          <p:cNvSpPr/>
          <p:nvPr/>
        </p:nvSpPr>
        <p:spPr>
          <a:xfrm>
            <a:off x="360000" y="3141000"/>
            <a:ext cx="5928120" cy="999000"/>
          </a:xfrm>
          <a:prstGeom prst="rect">
            <a:avLst/>
          </a:prstGeom>
          <a:solidFill>
            <a:schemeClr val="accent3">
              <a:lumMod val="60000"/>
              <a:lumOff val="40000"/>
            </a:schemeClr>
          </a:solidFill>
          <a:ln>
            <a:round/>
          </a:ln>
        </p:spPr>
        <p:style>
          <a:lnRef idx="2">
            <a:schemeClr val="accent1">
              <a:shade val="50000"/>
            </a:schemeClr>
          </a:lnRef>
          <a:fillRef idx="1">
            <a:schemeClr val="accent1"/>
          </a:fillRef>
          <a:effectRef idx="0">
            <a:schemeClr val="accent1"/>
          </a:effectRef>
          <a:fontRef idx="minor"/>
        </p:style>
      </p:sp>
      <p:sp>
        <p:nvSpPr>
          <p:cNvPr id="214" name="CustomShape 7"/>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2EACCBEA-61F1-4496-B087-E08E73A14A49}"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215" name="CustomShape 8"/>
          <p:cNvSpPr/>
          <p:nvPr/>
        </p:nvSpPr>
        <p:spPr>
          <a:xfrm rot="2566800">
            <a:off x="374760" y="672120"/>
            <a:ext cx="870480" cy="392760"/>
          </a:xfrm>
          <a:prstGeom prst="rightArrow">
            <a:avLst>
              <a:gd name="adj1" fmla="val 50000"/>
              <a:gd name="adj2" fmla="val 50000"/>
            </a:avLst>
          </a:prstGeom>
          <a:solidFill>
            <a:srgbClr val="00b050"/>
          </a:solidFill>
          <a:ln>
            <a:round/>
          </a:ln>
        </p:spPr>
        <p:style>
          <a:lnRef idx="2">
            <a:schemeClr val="accent1">
              <a:shade val="50000"/>
            </a:schemeClr>
          </a:lnRef>
          <a:fillRef idx="1">
            <a:schemeClr val="accent1"/>
          </a:fillRef>
          <a:effectRef idx="0">
            <a:schemeClr val="accent1"/>
          </a:effectRef>
          <a:fontRef idx="minor"/>
        </p:style>
      </p:sp>
      <p:sp>
        <p:nvSpPr>
          <p:cNvPr id="216" name="CustomShape 9"/>
          <p:cNvSpPr/>
          <p:nvPr/>
        </p:nvSpPr>
        <p:spPr>
          <a:xfrm rot="16619400">
            <a:off x="6237360" y="5729760"/>
            <a:ext cx="927720" cy="713160"/>
          </a:xfrm>
          <a:prstGeom prst="triangle">
            <a:avLst>
              <a:gd name="adj" fmla="val 50000"/>
            </a:avLst>
          </a:prstGeom>
          <a:solidFill>
            <a:srgbClr val="ffff00"/>
          </a:solidFill>
          <a:ln>
            <a:round/>
          </a:ln>
        </p:spPr>
        <p:style>
          <a:lnRef idx="2">
            <a:schemeClr val="accent1">
              <a:shade val="50000"/>
            </a:schemeClr>
          </a:lnRef>
          <a:fillRef idx="1">
            <a:schemeClr val="accent1"/>
          </a:fillRef>
          <a:effectRef idx="0">
            <a:schemeClr val="accent1"/>
          </a:effectRef>
          <a:fontRef idx="minor"/>
        </p:style>
      </p:sp>
      <p:sp>
        <p:nvSpPr>
          <p:cNvPr id="217" name="CustomShape 10"/>
          <p:cNvSpPr/>
          <p:nvPr/>
        </p:nvSpPr>
        <p:spPr>
          <a:xfrm rot="10800000">
            <a:off x="6992640" y="5927040"/>
            <a:ext cx="927720" cy="713160"/>
          </a:xfrm>
          <a:prstGeom prst="triangle">
            <a:avLst>
              <a:gd name="adj" fmla="val 50000"/>
            </a:avLst>
          </a:prstGeom>
          <a:solidFill>
            <a:srgbClr val="ff0000"/>
          </a:solidFill>
          <a:ln>
            <a:round/>
          </a:ln>
        </p:spPr>
        <p:style>
          <a:lnRef idx="2">
            <a:schemeClr val="accent1">
              <a:shade val="50000"/>
            </a:schemeClr>
          </a:lnRef>
          <a:fillRef idx="1">
            <a:schemeClr val="accent1"/>
          </a:fillRef>
          <a:effectRef idx="0">
            <a:schemeClr val="accent1"/>
          </a:effectRef>
          <a:fontRef idx="minor"/>
        </p:style>
      </p:sp>
      <p:sp>
        <p:nvSpPr>
          <p:cNvPr id="218" name="CustomShape 11"/>
          <p:cNvSpPr/>
          <p:nvPr/>
        </p:nvSpPr>
        <p:spPr>
          <a:xfrm>
            <a:off x="360000" y="3227400"/>
            <a:ext cx="6356880" cy="91260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Verdana"/>
                <a:ea typeface="Times New Roman"/>
              </a:rPr>
              <a:t>E’ presente anche la sezione INCLUSIONE con la pubblicazione di materiale utile ad un autoaggiornamento (norme, articoli, ecc.) </a:t>
            </a:r>
            <a:endParaRPr b="0" lang="it-IT" sz="1800" spc="-1" strike="noStrike">
              <a:latin typeface="Arial"/>
            </a:endParaRPr>
          </a:p>
        </p:txBody>
      </p:sp>
      <p:sp>
        <p:nvSpPr>
          <p:cNvPr id="219" name="CustomShape 12"/>
          <p:cNvSpPr/>
          <p:nvPr/>
        </p:nvSpPr>
        <p:spPr>
          <a:xfrm>
            <a:off x="357120" y="4429080"/>
            <a:ext cx="6785640" cy="91260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0" lang="it-IT" sz="1800" spc="-1" strike="noStrike">
                <a:solidFill>
                  <a:srgbClr val="000000"/>
                </a:solidFill>
                <a:latin typeface="Verdana"/>
                <a:ea typeface="Times New Roman"/>
              </a:rPr>
              <a:t>Nella sezione PROTOCOLLI si possono consultare i protocolli per l’accoglienza degli alunni con disabilità, con DSA, con BES e per gli alunni stranieri. </a:t>
            </a:r>
            <a:endParaRPr b="0" lang="it-IT" sz="18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CustomShape 1"/>
          <p:cNvSpPr/>
          <p:nvPr/>
        </p:nvSpPr>
        <p:spPr>
          <a:xfrm>
            <a:off x="5072040" y="3429000"/>
            <a:ext cx="3140280" cy="1640160"/>
          </a:xfrm>
          <a:prstGeom prst="roundRect">
            <a:avLst>
              <a:gd name="adj" fmla="val 16667"/>
            </a:avLst>
          </a:prstGeom>
          <a:solidFill>
            <a:srgbClr val="ffff00"/>
          </a:solidFill>
          <a:ln>
            <a:round/>
          </a:ln>
        </p:spPr>
        <p:style>
          <a:lnRef idx="2">
            <a:schemeClr val="accent1">
              <a:shade val="50000"/>
            </a:schemeClr>
          </a:lnRef>
          <a:fillRef idx="1">
            <a:schemeClr val="accent1"/>
          </a:fillRef>
          <a:effectRef idx="0">
            <a:schemeClr val="accent1"/>
          </a:effectRef>
          <a:fontRef idx="minor"/>
        </p:style>
      </p:sp>
      <p:sp>
        <p:nvSpPr>
          <p:cNvPr id="62" name="CustomShape 2"/>
          <p:cNvSpPr/>
          <p:nvPr/>
        </p:nvSpPr>
        <p:spPr>
          <a:xfrm>
            <a:off x="5214960" y="3500280"/>
            <a:ext cx="3069000" cy="1459440"/>
          </a:xfrm>
          <a:prstGeom prst="rect">
            <a:avLst/>
          </a:prstGeom>
          <a:noFill/>
          <a:ln w="0">
            <a:noFill/>
          </a:ln>
        </p:spPr>
        <p:style>
          <a:lnRef idx="0"/>
          <a:fillRef idx="0"/>
          <a:effectRef idx="0"/>
          <a:fontRef idx="minor"/>
        </p:style>
        <p:txBody>
          <a:bodyPr lIns="90000" rIns="90000" tIns="45000" bIns="45000">
            <a:noAutofit/>
          </a:bodyPr>
          <a:p>
            <a:pPr algn="just">
              <a:lnSpc>
                <a:spcPct val="100000"/>
              </a:lnSpc>
            </a:pP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SVANTAGGIO </a:t>
            </a: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SOCIO-ECONOMICO, LINGUISTICO, CULTURALE</a:t>
            </a:r>
            <a:endParaRPr b="0" lang="it-IT" sz="1800" spc="-1" strike="noStrike">
              <a:latin typeface="Arial"/>
            </a:endParaRPr>
          </a:p>
        </p:txBody>
      </p:sp>
      <p:sp>
        <p:nvSpPr>
          <p:cNvPr id="63" name="CustomShape 3"/>
          <p:cNvSpPr/>
          <p:nvPr/>
        </p:nvSpPr>
        <p:spPr>
          <a:xfrm>
            <a:off x="714240" y="3857760"/>
            <a:ext cx="3354840" cy="1570680"/>
          </a:xfrm>
          <a:prstGeom prst="roundRect">
            <a:avLst>
              <a:gd name="adj" fmla="val 16667"/>
            </a:avLst>
          </a:prstGeom>
          <a:solidFill>
            <a:schemeClr val="accent5">
              <a:lumMod val="40000"/>
              <a:lumOff val="60000"/>
            </a:schemeClr>
          </a:solidFill>
          <a:ln>
            <a:round/>
          </a:ln>
        </p:spPr>
        <p:style>
          <a:lnRef idx="2">
            <a:schemeClr val="accent1">
              <a:shade val="50000"/>
            </a:schemeClr>
          </a:lnRef>
          <a:fillRef idx="1">
            <a:schemeClr val="accent1"/>
          </a:fillRef>
          <a:effectRef idx="0">
            <a:schemeClr val="accent1"/>
          </a:effectRef>
          <a:fontRef idx="minor"/>
        </p:style>
      </p:sp>
      <p:sp>
        <p:nvSpPr>
          <p:cNvPr id="64" name="CustomShape 4"/>
          <p:cNvSpPr/>
          <p:nvPr/>
        </p:nvSpPr>
        <p:spPr>
          <a:xfrm>
            <a:off x="2786040" y="2571840"/>
            <a:ext cx="2426040" cy="1283040"/>
          </a:xfrm>
          <a:prstGeom prst="roundRect">
            <a:avLst>
              <a:gd name="adj" fmla="val 16667"/>
            </a:avLst>
          </a:prstGeom>
          <a:solidFill>
            <a:srgbClr val="92d050"/>
          </a:solidFill>
          <a:ln>
            <a:round/>
          </a:ln>
        </p:spPr>
        <p:style>
          <a:lnRef idx="2">
            <a:schemeClr val="accent1">
              <a:shade val="50000"/>
            </a:schemeClr>
          </a:lnRef>
          <a:fillRef idx="1">
            <a:schemeClr val="accent1"/>
          </a:fillRef>
          <a:effectRef idx="0">
            <a:schemeClr val="accent1"/>
          </a:effectRef>
          <a:fontRef idx="minor"/>
        </p:style>
      </p:sp>
      <p:sp>
        <p:nvSpPr>
          <p:cNvPr id="65" name="CustomShape 5"/>
          <p:cNvSpPr/>
          <p:nvPr/>
        </p:nvSpPr>
        <p:spPr>
          <a:xfrm>
            <a:off x="857160" y="714240"/>
            <a:ext cx="6712200" cy="1068840"/>
          </a:xfrm>
          <a:prstGeom prst="rect">
            <a:avLst/>
          </a:prstGeom>
          <a:solidFill>
            <a:srgbClr val="d4de58"/>
          </a:solidFill>
          <a:ln>
            <a:round/>
          </a:ln>
        </p:spPr>
        <p:style>
          <a:lnRef idx="2">
            <a:schemeClr val="accent1">
              <a:shade val="50000"/>
            </a:schemeClr>
          </a:lnRef>
          <a:fillRef idx="1">
            <a:schemeClr val="accent1"/>
          </a:fillRef>
          <a:effectRef idx="0">
            <a:schemeClr val="accent1"/>
          </a:effectRef>
          <a:fontRef idx="minor"/>
        </p:style>
      </p:sp>
      <p:sp>
        <p:nvSpPr>
          <p:cNvPr id="66" name="CustomShape 6"/>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F1DA1C33-48F8-49F4-BDA9-27E2BE77B69A}"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67" name="CustomShape 7"/>
          <p:cNvSpPr/>
          <p:nvPr/>
        </p:nvSpPr>
        <p:spPr>
          <a:xfrm>
            <a:off x="1000080" y="785880"/>
            <a:ext cx="7212240" cy="819360"/>
          </a:xfrm>
          <a:prstGeom prst="rect">
            <a:avLst/>
          </a:prstGeom>
          <a:noFill/>
          <a:ln w="0">
            <a:noFill/>
          </a:ln>
        </p:spPr>
        <p:style>
          <a:lnRef idx="0"/>
          <a:fillRef idx="0"/>
          <a:effectRef idx="0"/>
          <a:fontRef idx="minor"/>
        </p:style>
        <p:txBody>
          <a:bodyPr lIns="90000" rIns="90000" tIns="45000" bIns="45000">
            <a:noAutofit/>
          </a:bodyPr>
          <a:p>
            <a:pPr algn="just">
              <a:lnSpc>
                <a:spcPct val="100000"/>
              </a:lnSpc>
            </a:pPr>
            <a:r>
              <a:rPr b="1" lang="it-IT" sz="2400" spc="-1" strike="noStrike">
                <a:solidFill>
                  <a:srgbClr val="000000"/>
                </a:solidFill>
                <a:latin typeface="Verdana"/>
                <a:ea typeface="Times New Roman"/>
              </a:rPr>
              <a:t>E’ possibile, quindi, individuare 3 </a:t>
            </a:r>
            <a:endParaRPr b="0" lang="it-IT" sz="2400" spc="-1" strike="noStrike">
              <a:latin typeface="Arial"/>
            </a:endParaRPr>
          </a:p>
          <a:p>
            <a:pPr algn="just">
              <a:lnSpc>
                <a:spcPct val="100000"/>
              </a:lnSpc>
            </a:pPr>
            <a:r>
              <a:rPr b="1" lang="it-IT" sz="2400" spc="-1" strike="noStrike">
                <a:solidFill>
                  <a:srgbClr val="000000"/>
                </a:solidFill>
                <a:latin typeface="Verdana"/>
                <a:ea typeface="Times New Roman"/>
              </a:rPr>
              <a:t>grandi macro-aree:</a:t>
            </a:r>
            <a:endParaRPr b="0" lang="it-IT" sz="2400" spc="-1" strike="noStrike">
              <a:latin typeface="Arial"/>
            </a:endParaRPr>
          </a:p>
        </p:txBody>
      </p:sp>
      <p:sp>
        <p:nvSpPr>
          <p:cNvPr id="68" name="CustomShape 8"/>
          <p:cNvSpPr/>
          <p:nvPr/>
        </p:nvSpPr>
        <p:spPr>
          <a:xfrm>
            <a:off x="3083040" y="2786040"/>
            <a:ext cx="1812240" cy="636480"/>
          </a:xfrm>
          <a:prstGeom prst="rect">
            <a:avLst/>
          </a:prstGeom>
          <a:noFill/>
          <a:ln w="0">
            <a:noFill/>
          </a:ln>
        </p:spPr>
        <p:style>
          <a:lnRef idx="0"/>
          <a:fillRef idx="0"/>
          <a:effectRef idx="0"/>
          <a:fontRef idx="minor"/>
        </p:style>
        <p:txBody>
          <a:bodyPr wrap="none" lIns="90000" rIns="90000" tIns="45000" bIns="45000">
            <a:noAutofit/>
          </a:bodyPr>
          <a:p>
            <a:pPr algn="just">
              <a:lnSpc>
                <a:spcPct val="100000"/>
              </a:lnSpc>
            </a:pP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DISABILITA’</a:t>
            </a:r>
            <a:endParaRPr b="0" lang="it-IT" sz="1800" spc="-1" strike="noStrike">
              <a:latin typeface="Arial"/>
            </a:endParaRPr>
          </a:p>
        </p:txBody>
      </p:sp>
      <p:sp>
        <p:nvSpPr>
          <p:cNvPr id="69" name="CustomShape 9"/>
          <p:cNvSpPr/>
          <p:nvPr/>
        </p:nvSpPr>
        <p:spPr>
          <a:xfrm>
            <a:off x="714240" y="4071960"/>
            <a:ext cx="3140280" cy="910800"/>
          </a:xfrm>
          <a:prstGeom prst="rect">
            <a:avLst/>
          </a:prstGeom>
          <a:noFill/>
          <a:ln w="0">
            <a:noFill/>
          </a:ln>
        </p:spPr>
        <p:style>
          <a:lnRef idx="0"/>
          <a:fillRef idx="0"/>
          <a:effectRef idx="0"/>
          <a:fontRef idx="minor"/>
        </p:style>
        <p:txBody>
          <a:bodyPr lIns="90000" rIns="90000" tIns="45000" bIns="45000">
            <a:noAutofit/>
          </a:bodyPr>
          <a:p>
            <a:pPr algn="just">
              <a:lnSpc>
                <a:spcPct val="100000"/>
              </a:lnSpc>
            </a:pPr>
            <a:r>
              <a:rPr b="1" lang="it-IT" sz="1800" spc="-1" strike="noStrike">
                <a:solidFill>
                  <a:srgbClr val="000000"/>
                </a:solidFill>
                <a:latin typeface="Verdana"/>
                <a:ea typeface="Times New Roman"/>
              </a:rPr>
              <a:t> </a:t>
            </a: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DISTURBI EVOLUTIVI </a:t>
            </a: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 </a:t>
            </a:r>
            <a:r>
              <a:rPr b="1" lang="it-IT" sz="1800" spc="-1" strike="noStrike">
                <a:solidFill>
                  <a:srgbClr val="000000"/>
                </a:solidFill>
                <a:latin typeface="Verdana"/>
                <a:ea typeface="Times New Roman"/>
              </a:rPr>
              <a:t>SPECIFICI </a:t>
            </a:r>
            <a:endParaRPr b="0" lang="it-IT" sz="1800" spc="-1" strike="noStrike">
              <a:latin typeface="Arial"/>
            </a:endParaRPr>
          </a:p>
        </p:txBody>
      </p:sp>
      <p:sp>
        <p:nvSpPr>
          <p:cNvPr id="70" name="CustomShape 10"/>
          <p:cNvSpPr/>
          <p:nvPr/>
        </p:nvSpPr>
        <p:spPr>
          <a:xfrm rot="5400000">
            <a:off x="858240" y="2428560"/>
            <a:ext cx="1641960" cy="784800"/>
          </a:xfrm>
          <a:custGeom>
            <a:avLst/>
            <a:gdLst/>
            <a:ahLst/>
            <a:rect l="l" t="t" r="r" b="b"/>
            <a:pathLst>
              <a:path w="21600" h="21600">
                <a:moveTo>
                  <a:pt x="0" y="0"/>
                </a:moveTo>
                <a:lnTo>
                  <a:pt x="21600" y="21600"/>
                </a:lnTo>
              </a:path>
            </a:pathLst>
          </a:custGeom>
          <a:noFill/>
          <a:ln>
            <a:solidFill>
              <a:srgbClr val="4a7ebb"/>
            </a:solidFill>
            <a:round/>
            <a:tailEnd len="med" type="arrow" w="med"/>
          </a:ln>
        </p:spPr>
        <p:style>
          <a:lnRef idx="1">
            <a:schemeClr val="accent1"/>
          </a:lnRef>
          <a:fillRef idx="0">
            <a:schemeClr val="accent1"/>
          </a:fillRef>
          <a:effectRef idx="0">
            <a:schemeClr val="accent1"/>
          </a:effectRef>
          <a:fontRef idx="minor"/>
        </p:style>
      </p:sp>
      <p:sp>
        <p:nvSpPr>
          <p:cNvPr id="71" name="CustomShape 11"/>
          <p:cNvSpPr/>
          <p:nvPr/>
        </p:nvSpPr>
        <p:spPr>
          <a:xfrm rot="5400000">
            <a:off x="3321720" y="2178360"/>
            <a:ext cx="642600" cy="360"/>
          </a:xfrm>
          <a:custGeom>
            <a:avLst/>
            <a:gdLst/>
            <a:ahLst/>
            <a:rect l="l" t="t" r="r" b="b"/>
            <a:pathLst>
              <a:path w="21600" h="21600">
                <a:moveTo>
                  <a:pt x="0" y="0"/>
                </a:moveTo>
                <a:lnTo>
                  <a:pt x="21600" y="21600"/>
                </a:lnTo>
              </a:path>
            </a:pathLst>
          </a:custGeom>
          <a:noFill/>
          <a:ln>
            <a:solidFill>
              <a:srgbClr val="4a7ebb"/>
            </a:solidFill>
            <a:round/>
            <a:tailEnd len="med" type="arrow" w="med"/>
          </a:ln>
        </p:spPr>
        <p:style>
          <a:lnRef idx="1">
            <a:schemeClr val="accent1"/>
          </a:lnRef>
          <a:fillRef idx="0">
            <a:schemeClr val="accent1"/>
          </a:fillRef>
          <a:effectRef idx="0">
            <a:schemeClr val="accent1"/>
          </a:effectRef>
          <a:fontRef idx="minor"/>
        </p:style>
      </p:sp>
      <p:sp>
        <p:nvSpPr>
          <p:cNvPr id="72" name="CustomShape 12"/>
          <p:cNvSpPr/>
          <p:nvPr/>
        </p:nvSpPr>
        <p:spPr>
          <a:xfrm flipH="1" rot="16200000">
            <a:off x="5215320" y="2143080"/>
            <a:ext cx="1284840" cy="856080"/>
          </a:xfrm>
          <a:custGeom>
            <a:avLst/>
            <a:gdLst/>
            <a:ahLst/>
            <a:rect l="l" t="t" r="r" b="b"/>
            <a:pathLst>
              <a:path w="21600" h="21600">
                <a:moveTo>
                  <a:pt x="0" y="0"/>
                </a:moveTo>
                <a:lnTo>
                  <a:pt x="21600" y="21600"/>
                </a:lnTo>
              </a:path>
            </a:pathLst>
          </a:custGeom>
          <a:noFill/>
          <a:ln>
            <a:solidFill>
              <a:srgbClr val="4a7ebb"/>
            </a:solidFill>
            <a:round/>
            <a:tailEnd len="med" type="arrow" w="med"/>
          </a:ln>
        </p:spPr>
        <p:style>
          <a:lnRef idx="1">
            <a:schemeClr val="accent1"/>
          </a:lnRef>
          <a:fillRef idx="0">
            <a:schemeClr val="accent1"/>
          </a:fillRef>
          <a:effectRef idx="0">
            <a:schemeClr val="accent1"/>
          </a:effectRef>
          <a:fontRef idx="minor"/>
        </p:style>
      </p:sp>
      <p:sp>
        <p:nvSpPr>
          <p:cNvPr id="73" name="CustomShape 13"/>
          <p:cNvSpPr/>
          <p:nvPr/>
        </p:nvSpPr>
        <p:spPr>
          <a:xfrm rot="20950800">
            <a:off x="6182640" y="6005160"/>
            <a:ext cx="856080" cy="498960"/>
          </a:xfrm>
          <a:prstGeom prst="trapezoid">
            <a:avLst>
              <a:gd name="adj" fmla="val 25000"/>
            </a:avLst>
          </a:prstGeom>
          <a:solidFill>
            <a:srgbClr val="ffc000"/>
          </a:solidFill>
          <a:ln>
            <a:round/>
          </a:ln>
        </p:spPr>
        <p:style>
          <a:lnRef idx="2">
            <a:schemeClr val="accent1">
              <a:shade val="50000"/>
            </a:schemeClr>
          </a:lnRef>
          <a:fillRef idx="1">
            <a:schemeClr val="accent1"/>
          </a:fillRef>
          <a:effectRef idx="0">
            <a:schemeClr val="accent1"/>
          </a:effectRef>
          <a:fontRef idx="minor"/>
        </p:style>
      </p:sp>
      <p:sp>
        <p:nvSpPr>
          <p:cNvPr id="74" name="CustomShape 14"/>
          <p:cNvSpPr/>
          <p:nvPr/>
        </p:nvSpPr>
        <p:spPr>
          <a:xfrm rot="9606000">
            <a:off x="6568920" y="5689080"/>
            <a:ext cx="856080" cy="498960"/>
          </a:xfrm>
          <a:prstGeom prst="trapezoid">
            <a:avLst>
              <a:gd name="adj" fmla="val 25000"/>
            </a:avLst>
          </a:prstGeom>
          <a:solidFill>
            <a:srgbClr val="92d050"/>
          </a:solidFill>
          <a:ln>
            <a:round/>
          </a:ln>
        </p:spPr>
        <p:style>
          <a:lnRef idx="2">
            <a:schemeClr val="accent1">
              <a:shade val="50000"/>
            </a:schemeClr>
          </a:lnRef>
          <a:fillRef idx="1">
            <a:schemeClr val="accent1"/>
          </a:fillRef>
          <a:effectRef idx="0">
            <a:schemeClr val="accent1"/>
          </a:effectRef>
          <a:fontRef idx="minor"/>
        </p:style>
      </p:sp>
      <p:sp>
        <p:nvSpPr>
          <p:cNvPr id="75" name="CustomShape 15"/>
          <p:cNvSpPr/>
          <p:nvPr/>
        </p:nvSpPr>
        <p:spPr>
          <a:xfrm rot="1404000">
            <a:off x="7228800" y="5954400"/>
            <a:ext cx="856080" cy="498960"/>
          </a:xfrm>
          <a:prstGeom prst="trapezoid">
            <a:avLst>
              <a:gd name="adj" fmla="val 25000"/>
            </a:avLst>
          </a:prstGeom>
          <a:solidFill>
            <a:schemeClr val="accent6">
              <a:lumMod val="75000"/>
            </a:schemeClr>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CustomShape 1"/>
          <p:cNvSpPr/>
          <p:nvPr/>
        </p:nvSpPr>
        <p:spPr>
          <a:xfrm>
            <a:off x="214200" y="642960"/>
            <a:ext cx="8355240" cy="5142240"/>
          </a:xfrm>
          <a:prstGeom prst="roundRect">
            <a:avLst>
              <a:gd name="adj" fmla="val 16667"/>
            </a:avLst>
          </a:prstGeom>
          <a:noFill/>
          <a:ln>
            <a:solidFill>
              <a:srgbClr val="00b0f0"/>
            </a:solidFill>
            <a:round/>
          </a:ln>
        </p:spPr>
        <p:style>
          <a:lnRef idx="2">
            <a:schemeClr val="accent1">
              <a:shade val="50000"/>
            </a:schemeClr>
          </a:lnRef>
          <a:fillRef idx="1">
            <a:schemeClr val="accent1"/>
          </a:fillRef>
          <a:effectRef idx="0">
            <a:schemeClr val="accent1"/>
          </a:effectRef>
          <a:fontRef idx="minor"/>
        </p:style>
      </p:sp>
      <p:sp>
        <p:nvSpPr>
          <p:cNvPr id="77" name="CustomShape 2"/>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D75EBF44-F0E7-4002-8791-C0709C773869}"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78" name="CustomShape 3"/>
          <p:cNvSpPr/>
          <p:nvPr/>
        </p:nvSpPr>
        <p:spPr>
          <a:xfrm>
            <a:off x="714240" y="642960"/>
            <a:ext cx="7283880" cy="4903560"/>
          </a:xfrm>
          <a:prstGeom prst="rect">
            <a:avLst/>
          </a:prstGeom>
          <a:noFill/>
          <a:ln w="0">
            <a:noFill/>
          </a:ln>
        </p:spPr>
        <p:style>
          <a:lnRef idx="0"/>
          <a:fillRef idx="0"/>
          <a:effectRef idx="0"/>
          <a:fontRef idx="minor"/>
        </p:style>
        <p:txBody>
          <a:bodyPr lIns="90000" rIns="90000" tIns="45000" bIns="45000">
            <a:noAutofit/>
          </a:bodyPr>
          <a:p>
            <a:pPr marL="216000" indent="-213480" algn="just">
              <a:lnSpc>
                <a:spcPct val="100000"/>
              </a:lnSpc>
              <a:buClr>
                <a:srgbClr val="000000"/>
              </a:buClr>
              <a:buFont typeface="Arial"/>
              <a:buChar char="•"/>
            </a:pPr>
            <a:r>
              <a:rPr b="1" lang="it-IT" sz="2800" spc="-1" strike="noStrike">
                <a:solidFill>
                  <a:srgbClr val="000000"/>
                </a:solidFill>
                <a:latin typeface="Verdana"/>
                <a:ea typeface="Times New Roman"/>
              </a:rPr>
              <a:t>DISABILITA’</a:t>
            </a:r>
            <a:endParaRPr b="0" lang="it-IT" sz="2800" spc="-1" strike="noStrike">
              <a:latin typeface="Arial"/>
            </a:endParaRPr>
          </a:p>
          <a:p>
            <a:pPr marL="216000" indent="-213480" algn="just">
              <a:lnSpc>
                <a:spcPct val="100000"/>
              </a:lnSpc>
              <a:tabLst>
                <a:tab algn="l" pos="0"/>
              </a:tabLst>
            </a:pPr>
            <a:endParaRPr b="0" lang="it-IT" sz="2800" spc="-1" strike="noStrike">
              <a:latin typeface="Arial"/>
            </a:endParaRPr>
          </a:p>
          <a:p>
            <a:pPr marL="216000" indent="-213480" algn="just">
              <a:lnSpc>
                <a:spcPct val="100000"/>
              </a:lnSpc>
              <a:tabLst>
                <a:tab algn="l" pos="0"/>
              </a:tabLst>
            </a:pPr>
            <a:endParaRPr b="0" lang="it-IT" sz="2800" spc="-1" strike="noStrike">
              <a:latin typeface="Arial"/>
            </a:endParaRPr>
          </a:p>
          <a:p>
            <a:pPr algn="just">
              <a:lnSpc>
                <a:spcPct val="100000"/>
              </a:lnSpc>
              <a:tabLst>
                <a:tab algn="l" pos="0"/>
              </a:tabLst>
            </a:pPr>
            <a:r>
              <a:rPr b="0" lang="it-IT" sz="2000" spc="-1" strike="noStrike">
                <a:solidFill>
                  <a:srgbClr val="000000"/>
                </a:solidFill>
                <a:latin typeface="Verdana"/>
                <a:ea typeface="Verdana"/>
              </a:rPr>
              <a:t>Trova applicazione la normativa specifica in tema di disabilità (L. 104/1992 e le relative Linee-Guida al fine di assicurarne la piena inclusione ed integrazione scolastica e la presenza di un insegnante di sostegno all’interno della classe. In tal caso verrà redatto un PEI.</a:t>
            </a:r>
            <a:endParaRPr b="0" lang="it-IT" sz="2000" spc="-1" strike="noStrike">
              <a:latin typeface="Arial"/>
            </a:endParaRPr>
          </a:p>
          <a:p>
            <a:pPr algn="just">
              <a:lnSpc>
                <a:spcPct val="100000"/>
              </a:lnSpc>
              <a:tabLst>
                <a:tab algn="l" pos="0"/>
              </a:tabLst>
            </a:pPr>
            <a:r>
              <a:rPr b="0" lang="it-IT" sz="1800" spc="-1" strike="noStrike">
                <a:solidFill>
                  <a:srgbClr val="000000"/>
                </a:solidFill>
                <a:latin typeface="Verdana"/>
                <a:ea typeface="Verdana"/>
              </a:rPr>
              <a:t>Importanti sono il D.Lgs n.66/17, Norme per la promozione dell’inclusione scolastica degli studenti con disabilità e il recente D.Lgs 96/19 - </a:t>
            </a:r>
            <a:r>
              <a:rPr b="0" i="1" lang="it-IT" sz="1800" spc="-1" strike="noStrike">
                <a:solidFill>
                  <a:srgbClr val="000000"/>
                </a:solidFill>
                <a:latin typeface="Verdana"/>
                <a:ea typeface="Verdana"/>
              </a:rPr>
              <a:t>Disposizioni integrative e correttive al</a:t>
            </a:r>
            <a:r>
              <a:rPr b="0" i="1" lang="it-IT" sz="1800" spc="-1" strike="noStrike">
                <a:solidFill>
                  <a:srgbClr val="000000"/>
                </a:solidFill>
                <a:latin typeface="Century Schoolbook"/>
                <a:ea typeface="Verdana"/>
              </a:rPr>
              <a:t> </a:t>
            </a:r>
            <a:r>
              <a:rPr b="0" lang="it-IT" sz="1800" spc="-1" strike="noStrike">
                <a:solidFill>
                  <a:srgbClr val="000000"/>
                </a:solidFill>
                <a:latin typeface="Verdana"/>
                <a:ea typeface="Verdana"/>
              </a:rPr>
              <a:t> D.Lgs 13 aprile 2017, n. 66</a:t>
            </a:r>
            <a:r>
              <a:rPr b="0" i="1" lang="it-IT" sz="1800" spc="-1" strike="noStrike">
                <a:solidFill>
                  <a:srgbClr val="000000"/>
                </a:solidFill>
                <a:latin typeface="Verdana"/>
                <a:ea typeface="Verdana"/>
              </a:rPr>
              <a:t>; </a:t>
            </a:r>
            <a:r>
              <a:rPr b="0" lang="it-IT" sz="1800" spc="-1" strike="noStrike">
                <a:solidFill>
                  <a:srgbClr val="000000"/>
                </a:solidFill>
                <a:latin typeface="Verdana"/>
                <a:ea typeface="Verdana"/>
              </a:rPr>
              <a:t>Decreto del Ministro dell’istruzione 29 dicembre 2020, n. 182; Nota 240/2021.</a:t>
            </a:r>
            <a:endParaRPr b="0" lang="it-IT" sz="1800" spc="-1" strike="noStrike">
              <a:latin typeface="Arial"/>
            </a:endParaRPr>
          </a:p>
          <a:p>
            <a:pPr marL="216000" indent="-213480" algn="just">
              <a:lnSpc>
                <a:spcPct val="100000"/>
              </a:lnSpc>
              <a:tabLst>
                <a:tab algn="l" pos="0"/>
              </a:tabLst>
            </a:pPr>
            <a:r>
              <a:rPr b="0" i="1" lang="it-IT" sz="1400" spc="-1" strike="noStrike">
                <a:solidFill>
                  <a:srgbClr val="000000"/>
                </a:solidFill>
                <a:latin typeface="Verdana"/>
                <a:ea typeface="Verdana"/>
              </a:rPr>
              <a:t> </a:t>
            </a:r>
            <a:endParaRPr b="0" lang="it-IT" sz="1400" spc="-1" strike="noStrike">
              <a:latin typeface="Arial"/>
            </a:endParaRPr>
          </a:p>
        </p:txBody>
      </p:sp>
      <p:sp>
        <p:nvSpPr>
          <p:cNvPr id="79" name="CustomShape 4"/>
          <p:cNvSpPr/>
          <p:nvPr/>
        </p:nvSpPr>
        <p:spPr>
          <a:xfrm rot="18640800">
            <a:off x="4914360" y="5304240"/>
            <a:ext cx="1211400" cy="895680"/>
          </a:xfrm>
          <a:prstGeom prst="flowChartDecision">
            <a:avLst/>
          </a:prstGeom>
          <a:solidFill>
            <a:srgbClr val="00b050"/>
          </a:solidFill>
          <a:ln>
            <a:round/>
          </a:ln>
        </p:spPr>
        <p:style>
          <a:lnRef idx="2">
            <a:schemeClr val="accent1">
              <a:shade val="50000"/>
            </a:schemeClr>
          </a:lnRef>
          <a:fillRef idx="1">
            <a:schemeClr val="accent1"/>
          </a:fillRef>
          <a:effectRef idx="0">
            <a:schemeClr val="accent1"/>
          </a:effectRef>
          <a:fontRef idx="minor"/>
        </p:style>
      </p:sp>
      <p:sp>
        <p:nvSpPr>
          <p:cNvPr id="80" name="CustomShape 5"/>
          <p:cNvSpPr/>
          <p:nvPr/>
        </p:nvSpPr>
        <p:spPr>
          <a:xfrm rot="964200">
            <a:off x="6100200" y="5436360"/>
            <a:ext cx="1211400" cy="895680"/>
          </a:xfrm>
          <a:prstGeom prst="flowChartDecision">
            <a:avLst/>
          </a:prstGeom>
          <a:solidFill>
            <a:schemeClr val="accent6">
              <a:lumMod val="60000"/>
              <a:lumOff val="40000"/>
            </a:schemeClr>
          </a:solidFill>
          <a:ln>
            <a:round/>
          </a:ln>
        </p:spPr>
        <p:style>
          <a:lnRef idx="2">
            <a:schemeClr val="accent1">
              <a:shade val="50000"/>
            </a:schemeClr>
          </a:lnRef>
          <a:fillRef idx="1">
            <a:schemeClr val="accent1"/>
          </a:fillRef>
          <a:effectRef idx="0">
            <a:schemeClr val="accent1"/>
          </a:effectRef>
          <a:fontRef idx="minor"/>
        </p:style>
      </p:sp>
      <p:sp>
        <p:nvSpPr>
          <p:cNvPr id="81" name="CustomShape 6"/>
          <p:cNvSpPr/>
          <p:nvPr/>
        </p:nvSpPr>
        <p:spPr>
          <a:xfrm rot="964200">
            <a:off x="5314680" y="5365080"/>
            <a:ext cx="1211400" cy="895680"/>
          </a:xfrm>
          <a:prstGeom prst="flowChartDecision">
            <a:avLst/>
          </a:prstGeom>
          <a:solidFill>
            <a:srgbClr val="92d050"/>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CustomShape 1"/>
          <p:cNvSpPr/>
          <p:nvPr/>
        </p:nvSpPr>
        <p:spPr>
          <a:xfrm>
            <a:off x="5072040" y="5857920"/>
            <a:ext cx="925920" cy="854280"/>
          </a:xfrm>
          <a:prstGeom prst="flowChartConnector">
            <a:avLst/>
          </a:prstGeom>
          <a:solidFill>
            <a:srgbClr val="00b0f0"/>
          </a:solidFill>
          <a:ln>
            <a:round/>
          </a:ln>
        </p:spPr>
        <p:style>
          <a:lnRef idx="2">
            <a:schemeClr val="accent1">
              <a:shade val="50000"/>
            </a:schemeClr>
          </a:lnRef>
          <a:fillRef idx="1">
            <a:schemeClr val="accent1"/>
          </a:fillRef>
          <a:effectRef idx="0">
            <a:schemeClr val="accent1"/>
          </a:effectRef>
          <a:fontRef idx="minor"/>
        </p:style>
      </p:sp>
      <p:sp>
        <p:nvSpPr>
          <p:cNvPr id="83" name="CustomShape 2"/>
          <p:cNvSpPr/>
          <p:nvPr/>
        </p:nvSpPr>
        <p:spPr>
          <a:xfrm>
            <a:off x="6072120" y="5786280"/>
            <a:ext cx="925920" cy="854280"/>
          </a:xfrm>
          <a:prstGeom prst="flowChartConnector">
            <a:avLst/>
          </a:prstGeom>
          <a:solidFill>
            <a:srgbClr val="ffff00"/>
          </a:solidFill>
          <a:ln>
            <a:round/>
          </a:ln>
        </p:spPr>
        <p:style>
          <a:lnRef idx="2">
            <a:schemeClr val="accent1">
              <a:shade val="50000"/>
            </a:schemeClr>
          </a:lnRef>
          <a:fillRef idx="1">
            <a:schemeClr val="accent1"/>
          </a:fillRef>
          <a:effectRef idx="0">
            <a:schemeClr val="accent1"/>
          </a:effectRef>
          <a:fontRef idx="minor"/>
        </p:style>
      </p:sp>
      <p:sp>
        <p:nvSpPr>
          <p:cNvPr id="84" name="CustomShape 3"/>
          <p:cNvSpPr/>
          <p:nvPr/>
        </p:nvSpPr>
        <p:spPr>
          <a:xfrm>
            <a:off x="5715000" y="5929200"/>
            <a:ext cx="641880" cy="606600"/>
          </a:xfrm>
          <a:prstGeom prst="flowChartConnector">
            <a:avLst/>
          </a:prstGeom>
          <a:solidFill>
            <a:srgbClr val="92d050"/>
          </a:solidFill>
          <a:ln>
            <a:round/>
          </a:ln>
        </p:spPr>
        <p:style>
          <a:lnRef idx="2">
            <a:schemeClr val="accent1">
              <a:shade val="50000"/>
            </a:schemeClr>
          </a:lnRef>
          <a:fillRef idx="1">
            <a:schemeClr val="accent1"/>
          </a:fillRef>
          <a:effectRef idx="0">
            <a:schemeClr val="accent1"/>
          </a:effectRef>
          <a:fontRef idx="minor"/>
        </p:style>
      </p:sp>
      <p:sp>
        <p:nvSpPr>
          <p:cNvPr id="85" name="CustomShape 4"/>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DC8D2AB7-F5B9-4EEB-BC0E-FBDE8A436384}"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86" name="CustomShape 5"/>
          <p:cNvSpPr/>
          <p:nvPr/>
        </p:nvSpPr>
        <p:spPr>
          <a:xfrm>
            <a:off x="714240" y="642960"/>
            <a:ext cx="7569720" cy="5177880"/>
          </a:xfrm>
          <a:prstGeom prst="rect">
            <a:avLst/>
          </a:prstGeom>
          <a:noFill/>
          <a:ln w="38100">
            <a:solidFill>
              <a:srgbClr val="0070c0"/>
            </a:solidFill>
            <a:round/>
          </a:ln>
        </p:spPr>
        <p:style>
          <a:lnRef idx="0"/>
          <a:fillRef idx="0"/>
          <a:effectRef idx="0"/>
          <a:fontRef idx="minor"/>
        </p:style>
        <p:txBody>
          <a:bodyPr lIns="90000" rIns="90000" tIns="45000" bIns="45000">
            <a:noAutofit/>
          </a:bodyPr>
          <a:p>
            <a:pPr algn="just">
              <a:lnSpc>
                <a:spcPct val="100000"/>
              </a:lnSpc>
            </a:pPr>
            <a:r>
              <a:rPr b="1" lang="it-IT" sz="2800" spc="-1" strike="noStrike">
                <a:solidFill>
                  <a:srgbClr val="000000"/>
                </a:solidFill>
                <a:latin typeface="Verdana"/>
                <a:ea typeface="Verdana"/>
              </a:rPr>
              <a:t>DISTURBI EVOLUTIVI SPECIFICI </a:t>
            </a:r>
            <a:endParaRPr b="0" lang="it-IT" sz="2800" spc="-1" strike="noStrike">
              <a:latin typeface="Arial"/>
            </a:endParaRPr>
          </a:p>
          <a:p>
            <a:pPr algn="just">
              <a:lnSpc>
                <a:spcPct val="100000"/>
              </a:lnSpc>
            </a:pPr>
            <a:r>
              <a:rPr b="0" lang="it-IT" sz="1800" spc="-1" strike="noStrike">
                <a:solidFill>
                  <a:srgbClr val="000000"/>
                </a:solidFill>
                <a:latin typeface="Verdana"/>
                <a:ea typeface="Times New Roman"/>
              </a:rPr>
              <a:t>Si dividono in:</a:t>
            </a:r>
            <a:endParaRPr b="0" lang="it-IT" sz="1800" spc="-1" strike="noStrike">
              <a:latin typeface="Arial"/>
            </a:endParaRPr>
          </a:p>
          <a:p>
            <a:pPr marL="216000" indent="-213480" algn="just">
              <a:lnSpc>
                <a:spcPct val="100000"/>
              </a:lnSpc>
              <a:buClr>
                <a:srgbClr val="000000"/>
              </a:buClr>
              <a:buFont typeface="Symbol"/>
              <a:buChar char=""/>
            </a:pPr>
            <a:r>
              <a:rPr b="0" lang="it-IT" sz="1800" spc="-1" strike="noStrike">
                <a:solidFill>
                  <a:srgbClr val="000000"/>
                </a:solidFill>
                <a:latin typeface="Verdana"/>
                <a:ea typeface="Times New Roman"/>
              </a:rPr>
              <a:t> </a:t>
            </a:r>
            <a:r>
              <a:rPr b="0" lang="it-IT" sz="1800" spc="-1" strike="noStrike">
                <a:solidFill>
                  <a:srgbClr val="000000"/>
                </a:solidFill>
                <a:latin typeface="Verdana"/>
                <a:ea typeface="Times New Roman"/>
              </a:rPr>
              <a:t>I disturbi specifici dell’apprendimento </a:t>
            </a:r>
            <a:r>
              <a:rPr b="1" lang="it-IT" sz="1800" spc="-1" strike="noStrike">
                <a:solidFill>
                  <a:srgbClr val="000000"/>
                </a:solidFill>
                <a:latin typeface="Verdana"/>
                <a:ea typeface="Times New Roman"/>
              </a:rPr>
              <a:t>(DSA) </a:t>
            </a:r>
            <a:r>
              <a:rPr b="0" lang="it-IT" sz="1800" spc="-1" strike="noStrike">
                <a:solidFill>
                  <a:srgbClr val="000000"/>
                </a:solidFill>
                <a:latin typeface="Verdana"/>
                <a:ea typeface="Times New Roman"/>
              </a:rPr>
              <a:t>meglio individuati nella legge 170/2010 e che presentano i presenti disturbi diagnosticati:</a:t>
            </a:r>
            <a:endParaRPr b="0" lang="it-IT" sz="1800" spc="-1" strike="noStrike">
              <a:latin typeface="Arial"/>
            </a:endParaRPr>
          </a:p>
          <a:p>
            <a:pPr marL="216000" indent="-213480" algn="just">
              <a:lnSpc>
                <a:spcPct val="100000"/>
              </a:lnSpc>
              <a:buClr>
                <a:srgbClr val="000000"/>
              </a:buClr>
              <a:buFont typeface="Symbol"/>
              <a:buChar char=""/>
            </a:pPr>
            <a:r>
              <a:rPr b="1" lang="it-IT" sz="1800" spc="-1" strike="noStrike">
                <a:solidFill>
                  <a:srgbClr val="000000"/>
                </a:solidFill>
                <a:latin typeface="Verdana"/>
                <a:ea typeface="Times New Roman"/>
              </a:rPr>
              <a:t>Dislessia</a:t>
            </a:r>
            <a:r>
              <a:rPr b="0" lang="it-IT" sz="1800" spc="-1" strike="noStrike">
                <a:solidFill>
                  <a:srgbClr val="000000"/>
                </a:solidFill>
                <a:latin typeface="Verdana"/>
                <a:ea typeface="Times New Roman"/>
              </a:rPr>
              <a:t>, “difficoltà nell’imparare a leggere, in particolare nella decifrazione dei segni linguistici ovvero nella correttezza e nella rapidità della lettura”;</a:t>
            </a:r>
            <a:endParaRPr b="0" lang="it-IT" sz="1800" spc="-1" strike="noStrike">
              <a:latin typeface="Arial"/>
            </a:endParaRPr>
          </a:p>
          <a:p>
            <a:pPr marL="216000" indent="-213480" algn="just">
              <a:lnSpc>
                <a:spcPct val="100000"/>
              </a:lnSpc>
              <a:buClr>
                <a:srgbClr val="000000"/>
              </a:buClr>
              <a:buFont typeface="Symbol"/>
              <a:buChar char=""/>
            </a:pPr>
            <a:r>
              <a:rPr b="1" lang="it-IT" sz="1800" spc="-1" strike="noStrike">
                <a:solidFill>
                  <a:srgbClr val="000000"/>
                </a:solidFill>
                <a:latin typeface="Verdana"/>
                <a:ea typeface="Times New Roman"/>
              </a:rPr>
              <a:t>Disgrafia</a:t>
            </a:r>
            <a:r>
              <a:rPr b="0" lang="it-IT" sz="1800" spc="-1" strike="noStrike">
                <a:solidFill>
                  <a:srgbClr val="000000"/>
                </a:solidFill>
                <a:latin typeface="Verdana"/>
                <a:ea typeface="Times New Roman"/>
              </a:rPr>
              <a:t>, “difficoltà di scrittura e nella realizzazione grafica”</a:t>
            </a:r>
            <a:endParaRPr b="0" lang="it-IT" sz="1800" spc="-1" strike="noStrike">
              <a:latin typeface="Arial"/>
            </a:endParaRPr>
          </a:p>
          <a:p>
            <a:pPr marL="216000" indent="-213480" algn="just">
              <a:lnSpc>
                <a:spcPct val="100000"/>
              </a:lnSpc>
              <a:buClr>
                <a:srgbClr val="000000"/>
              </a:buClr>
              <a:buFont typeface="Symbol"/>
              <a:buChar char=""/>
            </a:pPr>
            <a:r>
              <a:rPr b="1" lang="it-IT" sz="1800" spc="-1" strike="noStrike">
                <a:solidFill>
                  <a:srgbClr val="000000"/>
                </a:solidFill>
                <a:latin typeface="Verdana"/>
                <a:ea typeface="Times New Roman"/>
              </a:rPr>
              <a:t>Disortografia</a:t>
            </a:r>
            <a:r>
              <a:rPr b="0" lang="it-IT" sz="1800" spc="-1" strike="noStrike">
                <a:solidFill>
                  <a:srgbClr val="000000"/>
                </a:solidFill>
                <a:latin typeface="Verdana"/>
                <a:ea typeface="Times New Roman"/>
              </a:rPr>
              <a:t>, “difficoltà di scrittura e nei processi linguistici di transcodifica”</a:t>
            </a:r>
            <a:endParaRPr b="0" lang="it-IT" sz="1800" spc="-1" strike="noStrike">
              <a:latin typeface="Arial"/>
            </a:endParaRPr>
          </a:p>
          <a:p>
            <a:pPr marL="216000" indent="-213480" algn="just">
              <a:lnSpc>
                <a:spcPct val="100000"/>
              </a:lnSpc>
              <a:buClr>
                <a:srgbClr val="000000"/>
              </a:buClr>
              <a:buFont typeface="Symbol"/>
              <a:buChar char=""/>
            </a:pPr>
            <a:r>
              <a:rPr b="1" lang="it-IT" sz="1800" spc="-1" strike="noStrike">
                <a:solidFill>
                  <a:srgbClr val="000000"/>
                </a:solidFill>
                <a:latin typeface="Verdana"/>
                <a:ea typeface="Times New Roman"/>
              </a:rPr>
              <a:t>Discalculia, </a:t>
            </a:r>
            <a:r>
              <a:rPr b="0" lang="it-IT" sz="1800" spc="-1" strike="noStrike">
                <a:solidFill>
                  <a:srgbClr val="000000"/>
                </a:solidFill>
                <a:latin typeface="Verdana"/>
                <a:ea typeface="Times New Roman"/>
              </a:rPr>
              <a:t>“difficoltà negli automatismi del calcolo e dell’elaborazione del numero” </a:t>
            </a: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I disturbi specifici di apprendimento possono sussistere separatamente o insieme e si manifestano in presenza di capacità cognitive adeguate, in assenza di patologie neurologiche e di deficit sensoriali ma possono costituire una limitazione importante per alcune attività della vita quotidiane.</a:t>
            </a:r>
            <a:endParaRPr b="0" lang="it-IT" sz="1800" spc="-1" strike="noStrike">
              <a:latin typeface="Arial"/>
            </a:endParaRPr>
          </a:p>
        </p:txBody>
      </p:sp>
      <p:sp>
        <p:nvSpPr>
          <p:cNvPr id="87" name="CustomShape 6"/>
          <p:cNvSpPr/>
          <p:nvPr/>
        </p:nvSpPr>
        <p:spPr>
          <a:xfrm>
            <a:off x="5500800" y="6000840"/>
            <a:ext cx="454320" cy="454320"/>
          </a:xfrm>
          <a:prstGeom prst="flowChartConnector">
            <a:avLst/>
          </a:prstGeom>
          <a:solidFill>
            <a:srgbClr val="ffc000"/>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CustomShape 1"/>
          <p:cNvSpPr/>
          <p:nvPr/>
        </p:nvSpPr>
        <p:spPr>
          <a:xfrm>
            <a:off x="357120" y="500040"/>
            <a:ext cx="8283960" cy="4997880"/>
          </a:xfrm>
          <a:prstGeom prst="rect">
            <a:avLst/>
          </a:prstGeom>
          <a:solidFill>
            <a:srgbClr val="92d050"/>
          </a:solidFill>
          <a:ln>
            <a:round/>
          </a:ln>
        </p:spPr>
        <p:style>
          <a:lnRef idx="2">
            <a:schemeClr val="accent1">
              <a:shade val="50000"/>
            </a:schemeClr>
          </a:lnRef>
          <a:fillRef idx="1">
            <a:schemeClr val="accent1"/>
          </a:fillRef>
          <a:effectRef idx="0">
            <a:schemeClr val="accent1"/>
          </a:effectRef>
          <a:fontRef idx="minor"/>
        </p:style>
      </p:sp>
      <p:sp>
        <p:nvSpPr>
          <p:cNvPr id="89" name="CustomShape 2"/>
          <p:cNvSpPr/>
          <p:nvPr/>
        </p:nvSpPr>
        <p:spPr>
          <a:xfrm>
            <a:off x="571320" y="785880"/>
            <a:ext cx="8141040" cy="4928040"/>
          </a:xfrm>
          <a:prstGeom prst="rect">
            <a:avLst/>
          </a:prstGeom>
          <a:solidFill>
            <a:srgbClr val="eeeeee"/>
          </a:solidFill>
          <a:ln w="0">
            <a:noFill/>
          </a:ln>
        </p:spPr>
        <p:style>
          <a:lnRef idx="0"/>
          <a:fillRef idx="0"/>
          <a:effectRef idx="0"/>
          <a:fontRef idx="minor"/>
        </p:style>
        <p:txBody>
          <a:bodyPr lIns="90000" rIns="90000" tIns="45000" bIns="45000">
            <a:noAutofit/>
          </a:bodyPr>
          <a:p>
            <a:pPr algn="just">
              <a:lnSpc>
                <a:spcPct val="100000"/>
              </a:lnSpc>
            </a:pPr>
            <a:r>
              <a:rPr b="0" lang="it-IT" sz="1800" spc="-1" strike="noStrike">
                <a:solidFill>
                  <a:srgbClr val="000000"/>
                </a:solidFill>
                <a:latin typeface="Verdana"/>
                <a:ea typeface="Times New Roman"/>
              </a:rPr>
              <a:t>Oltre ai DSA costituiscono Disturbi Evolutivi Specifici anche : BES</a:t>
            </a:r>
            <a:endParaRPr b="0" lang="it-IT" sz="1800" spc="-1" strike="noStrike">
              <a:latin typeface="Arial"/>
            </a:endParaRPr>
          </a:p>
          <a:p>
            <a:pPr algn="just">
              <a:lnSpc>
                <a:spcPct val="100000"/>
              </a:lnSpc>
            </a:pPr>
            <a:endParaRPr b="0" lang="it-IT" sz="1800" spc="-1" strike="noStrike">
              <a:latin typeface="Arial"/>
            </a:endParaRPr>
          </a:p>
          <a:p>
            <a:pPr marL="216000" indent="-213480" algn="just">
              <a:lnSpc>
                <a:spcPct val="100000"/>
              </a:lnSpc>
              <a:buClr>
                <a:srgbClr val="000000"/>
              </a:buClr>
              <a:buFont typeface="Wingdings" charset="2"/>
              <a:buChar char=""/>
            </a:pPr>
            <a:r>
              <a:rPr b="1" lang="it-IT" sz="1800" spc="-1" strike="noStrike">
                <a:solidFill>
                  <a:srgbClr val="000000"/>
                </a:solidFill>
                <a:latin typeface="Verdana"/>
                <a:ea typeface="Times New Roman"/>
              </a:rPr>
              <a:t>Deficit del linguaggio</a:t>
            </a:r>
            <a:r>
              <a:rPr b="0" lang="it-IT" sz="1800" spc="-1" strike="noStrike">
                <a:solidFill>
                  <a:srgbClr val="000000"/>
                </a:solidFill>
                <a:latin typeface="Verdana"/>
                <a:ea typeface="Times New Roman"/>
              </a:rPr>
              <a:t>;</a:t>
            </a:r>
            <a:endParaRPr b="0" lang="it-IT" sz="1800" spc="-1" strike="noStrike">
              <a:latin typeface="Arial"/>
            </a:endParaRPr>
          </a:p>
          <a:p>
            <a:pPr marL="216000" indent="-213480" algn="just">
              <a:lnSpc>
                <a:spcPct val="100000"/>
              </a:lnSpc>
              <a:buClr>
                <a:srgbClr val="000000"/>
              </a:buClr>
              <a:buFont typeface="Wingdings" charset="2"/>
              <a:buChar char=""/>
            </a:pPr>
            <a:r>
              <a:rPr b="1" lang="it-IT" sz="1800" spc="-1" strike="noStrike">
                <a:solidFill>
                  <a:srgbClr val="000000"/>
                </a:solidFill>
                <a:latin typeface="Verdana"/>
                <a:ea typeface="Times New Roman"/>
              </a:rPr>
              <a:t>Deficit</a:t>
            </a:r>
            <a:r>
              <a:rPr b="0" lang="it-IT" sz="1800" spc="-1" strike="noStrike">
                <a:solidFill>
                  <a:srgbClr val="000000"/>
                </a:solidFill>
                <a:latin typeface="Verdana"/>
                <a:ea typeface="Times New Roman"/>
              </a:rPr>
              <a:t> </a:t>
            </a:r>
            <a:r>
              <a:rPr b="1" lang="it-IT" sz="1800" spc="-1" strike="noStrike">
                <a:solidFill>
                  <a:srgbClr val="000000"/>
                </a:solidFill>
                <a:latin typeface="Verdana"/>
                <a:ea typeface="Times New Roman"/>
              </a:rPr>
              <a:t>delle abilità non verbali;</a:t>
            </a:r>
            <a:endParaRPr b="0" lang="it-IT" sz="1800" spc="-1" strike="noStrike">
              <a:latin typeface="Arial"/>
            </a:endParaRPr>
          </a:p>
          <a:p>
            <a:pPr marL="216000" indent="-213480" algn="just">
              <a:lnSpc>
                <a:spcPct val="100000"/>
              </a:lnSpc>
              <a:buClr>
                <a:srgbClr val="000000"/>
              </a:buClr>
              <a:buFont typeface="Wingdings" charset="2"/>
              <a:buChar char=""/>
            </a:pPr>
            <a:r>
              <a:rPr b="1" lang="it-IT" sz="1800" spc="-1" strike="noStrike">
                <a:solidFill>
                  <a:srgbClr val="000000"/>
                </a:solidFill>
                <a:latin typeface="Verdana"/>
                <a:ea typeface="Times New Roman"/>
              </a:rPr>
              <a:t>Deficit della coordinazione motoria</a:t>
            </a:r>
            <a:r>
              <a:rPr b="0" lang="it-IT" sz="1800" spc="-1" strike="noStrike">
                <a:solidFill>
                  <a:srgbClr val="000000"/>
                </a:solidFill>
                <a:latin typeface="Verdana"/>
                <a:ea typeface="Times New Roman"/>
              </a:rPr>
              <a:t>;</a:t>
            </a:r>
            <a:endParaRPr b="0" lang="it-IT" sz="1800" spc="-1" strike="noStrike">
              <a:latin typeface="Arial"/>
            </a:endParaRPr>
          </a:p>
          <a:p>
            <a:pPr marL="216000" indent="-213480" algn="just">
              <a:lnSpc>
                <a:spcPct val="100000"/>
              </a:lnSpc>
              <a:buClr>
                <a:srgbClr val="000000"/>
              </a:buClr>
              <a:buFont typeface="Wingdings" charset="2"/>
              <a:buChar char=""/>
            </a:pPr>
            <a:r>
              <a:rPr b="1" lang="it-IT" sz="1800" spc="-1" strike="noStrike">
                <a:solidFill>
                  <a:srgbClr val="000000"/>
                </a:solidFill>
                <a:latin typeface="Verdana"/>
                <a:ea typeface="Times New Roman"/>
              </a:rPr>
              <a:t>Deficit </a:t>
            </a:r>
            <a:r>
              <a:rPr b="0" lang="it-IT" sz="1800" spc="-1" strike="noStrike">
                <a:solidFill>
                  <a:srgbClr val="000000"/>
                </a:solidFill>
                <a:latin typeface="Verdana"/>
                <a:ea typeface="Times New Roman"/>
              </a:rPr>
              <a:t> </a:t>
            </a:r>
            <a:r>
              <a:rPr b="1" lang="it-IT" sz="1800" spc="-1" strike="noStrike">
                <a:solidFill>
                  <a:srgbClr val="000000"/>
                </a:solidFill>
                <a:latin typeface="Verdana"/>
                <a:ea typeface="Times New Roman"/>
              </a:rPr>
              <a:t>dell’attenzione e della iperattività.</a:t>
            </a:r>
            <a:endParaRPr b="0" lang="it-IT" sz="1800" spc="-1" strike="noStrike">
              <a:latin typeface="Arial"/>
            </a:endParaRPr>
          </a:p>
          <a:p>
            <a:pPr marL="216000" indent="-213480" algn="just">
              <a:lnSpc>
                <a:spcPct val="100000"/>
              </a:lnSpc>
              <a:buClr>
                <a:srgbClr val="000000"/>
              </a:buClr>
              <a:buFont typeface="Wingdings" charset="2"/>
              <a:buChar char=""/>
            </a:pPr>
            <a:r>
              <a:rPr b="1" lang="it-IT" sz="1800" spc="-1" strike="noStrike">
                <a:solidFill>
                  <a:srgbClr val="000000"/>
                </a:solidFill>
                <a:latin typeface="Verdana"/>
                <a:ea typeface="Times New Roman"/>
              </a:rPr>
              <a:t>Disturbo dell’apprendimento non altrimenti specificato</a:t>
            </a: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 </a:t>
            </a:r>
            <a:r>
              <a:rPr b="0" lang="it-IT" sz="1800" spc="-1" strike="noStrike">
                <a:solidFill>
                  <a:srgbClr val="000000"/>
                </a:solidFill>
                <a:latin typeface="Verdana"/>
                <a:ea typeface="Times New Roman"/>
              </a:rPr>
              <a:t>Questa categoria è per i disturbi dell’apprendimento che non soddisfano i criteri per alcun Disturbo dell’Apprendimento Specifico. Può includere problemi in tutte le tre aree (lettura, calcolo ed espressione scritta) che insieme interferiscono in modo significativo nell’apprendimento scolastico, anche se la prestazione ai test che valutano ciascuna singola capacità non è sostanzialmente al di sotto di quanto previsto in base all’età cronologica del soggetto, alla valutazione psicometrica dell’intelligenza, e all’istruzione adeguata all’età.).</a:t>
            </a:r>
            <a:endParaRPr b="0" lang="it-IT" sz="1800" spc="-1" strike="noStrike">
              <a:latin typeface="Arial"/>
            </a:endParaRPr>
          </a:p>
        </p:txBody>
      </p:sp>
      <p:sp>
        <p:nvSpPr>
          <p:cNvPr id="90" name="CustomShape 3"/>
          <p:cNvSpPr/>
          <p:nvPr/>
        </p:nvSpPr>
        <p:spPr>
          <a:xfrm>
            <a:off x="6572160" y="5500800"/>
            <a:ext cx="925920" cy="854280"/>
          </a:xfrm>
          <a:prstGeom prst="flowChartConnector">
            <a:avLst/>
          </a:prstGeom>
          <a:solidFill>
            <a:srgbClr val="92d050"/>
          </a:solidFill>
          <a:ln>
            <a:round/>
          </a:ln>
        </p:spPr>
        <p:style>
          <a:lnRef idx="2">
            <a:schemeClr val="accent1">
              <a:shade val="50000"/>
            </a:schemeClr>
          </a:lnRef>
          <a:fillRef idx="1">
            <a:schemeClr val="accent1"/>
          </a:fillRef>
          <a:effectRef idx="0">
            <a:schemeClr val="accent1"/>
          </a:effectRef>
          <a:fontRef idx="minor"/>
        </p:style>
      </p:sp>
      <p:sp>
        <p:nvSpPr>
          <p:cNvPr id="91" name="CustomShape 4"/>
          <p:cNvSpPr/>
          <p:nvPr/>
        </p:nvSpPr>
        <p:spPr>
          <a:xfrm>
            <a:off x="6500880" y="6000840"/>
            <a:ext cx="454320" cy="454320"/>
          </a:xfrm>
          <a:prstGeom prst="flowChartConnector">
            <a:avLst/>
          </a:prstGeom>
          <a:solidFill>
            <a:srgbClr val="00b050"/>
          </a:solidFill>
          <a:ln>
            <a:round/>
          </a:ln>
        </p:spPr>
        <p:style>
          <a:lnRef idx="2">
            <a:schemeClr val="accent1">
              <a:shade val="50000"/>
            </a:schemeClr>
          </a:lnRef>
          <a:fillRef idx="1">
            <a:schemeClr val="accent1"/>
          </a:fillRef>
          <a:effectRef idx="0">
            <a:schemeClr val="accent1"/>
          </a:effectRef>
          <a:fontRef idx="minor"/>
        </p:style>
      </p:sp>
      <p:sp>
        <p:nvSpPr>
          <p:cNvPr id="92" name="CustomShape 5"/>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D5553737-E0FA-4F2E-8EFB-5231F6C55050}"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93" name="CustomShape 6"/>
          <p:cNvSpPr/>
          <p:nvPr/>
        </p:nvSpPr>
        <p:spPr>
          <a:xfrm>
            <a:off x="6215040" y="5857920"/>
            <a:ext cx="454320" cy="454320"/>
          </a:xfrm>
          <a:prstGeom prst="flowChartConnector">
            <a:avLst/>
          </a:prstGeom>
          <a:solidFill>
            <a:srgbClr val="ffc000"/>
          </a:solidFill>
          <a:ln>
            <a:round/>
          </a:ln>
        </p:spPr>
        <p:style>
          <a:lnRef idx="2">
            <a:schemeClr val="accent1">
              <a:shade val="50000"/>
            </a:schemeClr>
          </a:lnRef>
          <a:fillRef idx="1">
            <a:schemeClr val="accent1"/>
          </a:fillRef>
          <a:effectRef idx="0">
            <a:schemeClr val="accent1"/>
          </a:effectRef>
          <a:fontRef idx="minor"/>
        </p:style>
      </p:sp>
      <p:sp>
        <p:nvSpPr>
          <p:cNvPr id="94" name="CustomShape 7"/>
          <p:cNvSpPr/>
          <p:nvPr/>
        </p:nvSpPr>
        <p:spPr>
          <a:xfrm>
            <a:off x="7286760" y="5857920"/>
            <a:ext cx="454320" cy="454320"/>
          </a:xfrm>
          <a:prstGeom prst="flowChartConnector">
            <a:avLst/>
          </a:prstGeom>
          <a:solidFill>
            <a:schemeClr val="accent2">
              <a:lumMod val="40000"/>
              <a:lumOff val="60000"/>
            </a:schemeClr>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CustomShape 1"/>
          <p:cNvSpPr/>
          <p:nvPr/>
        </p:nvSpPr>
        <p:spPr>
          <a:xfrm>
            <a:off x="428760" y="857160"/>
            <a:ext cx="7998120" cy="4497840"/>
          </a:xfrm>
          <a:prstGeom prst="rect">
            <a:avLst/>
          </a:prstGeom>
          <a:noFill/>
          <a:ln>
            <a:round/>
          </a:ln>
        </p:spPr>
        <p:style>
          <a:lnRef idx="2">
            <a:schemeClr val="accent1">
              <a:shade val="50000"/>
            </a:schemeClr>
          </a:lnRef>
          <a:fillRef idx="1">
            <a:schemeClr val="accent1"/>
          </a:fillRef>
          <a:effectRef idx="0">
            <a:schemeClr val="accent1"/>
          </a:effectRef>
          <a:fontRef idx="minor"/>
        </p:style>
      </p:sp>
      <p:sp>
        <p:nvSpPr>
          <p:cNvPr id="96" name="CustomShape 2"/>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CE9D1509-4B22-445F-94B4-2AC68061444A}"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97" name="CustomShape 3"/>
          <p:cNvSpPr/>
          <p:nvPr/>
        </p:nvSpPr>
        <p:spPr>
          <a:xfrm>
            <a:off x="428760" y="1000080"/>
            <a:ext cx="7426800" cy="3379680"/>
          </a:xfrm>
          <a:prstGeom prst="rect">
            <a:avLst/>
          </a:prstGeom>
          <a:noFill/>
          <a:ln w="0">
            <a:noFill/>
          </a:ln>
        </p:spPr>
        <p:style>
          <a:lnRef idx="0"/>
          <a:fillRef idx="0"/>
          <a:effectRef idx="0"/>
          <a:fontRef idx="minor"/>
        </p:style>
        <p:txBody>
          <a:bodyPr lIns="90000" rIns="90000" tIns="45000" bIns="45000">
            <a:noAutofit/>
          </a:bodyPr>
          <a:p>
            <a:pPr algn="just">
              <a:lnSpc>
                <a:spcPct val="100000"/>
              </a:lnSpc>
            </a:pPr>
            <a:endParaRPr b="0" lang="it-IT" sz="1800" spc="-1" strike="noStrike">
              <a:latin typeface="Arial"/>
            </a:endParaRPr>
          </a:p>
          <a:p>
            <a:pPr algn="just">
              <a:lnSpc>
                <a:spcPct val="100000"/>
              </a:lnSpc>
            </a:pP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Per gli alunni con problemi di controllo attentivo e/o dell’attività</a:t>
            </a:r>
            <a:r>
              <a:rPr b="0" lang="it-IT" sz="1800" spc="-1" strike="noStrike">
                <a:solidFill>
                  <a:srgbClr val="000000"/>
                </a:solidFill>
                <a:latin typeface="Verdana"/>
                <a:ea typeface="Times New Roman"/>
              </a:rPr>
              <a:t> (A.D.H.D. –Attention Deficit Hyperactivity Disorder ovvero D.D.A.I.- Deficit da disturbo dell’attenzione e dell’iperattività) l’ADHD si può riscontrare anche spesso associato ad un DSA o ad altre problematiche, ha una causa neurobiologica e genera difficoltà di attenzione, di pianificazione, di organizzazione, di elaborazione simultanea di numerosi elementi, di apprendimento e di socializzazione con i coetanei.</a:t>
            </a:r>
            <a:endParaRPr b="0" lang="it-IT" sz="1800" spc="-1" strike="noStrike">
              <a:latin typeface="Arial"/>
            </a:endParaRPr>
          </a:p>
          <a:p>
            <a:pPr algn="just">
              <a:lnSpc>
                <a:spcPct val="100000"/>
              </a:lnSpc>
            </a:pPr>
            <a:r>
              <a:rPr b="0" lang="it-IT" sz="1800" spc="-1" strike="noStrike">
                <a:solidFill>
                  <a:srgbClr val="000000"/>
                </a:solidFill>
                <a:latin typeface="Verdana"/>
                <a:ea typeface="Times New Roman"/>
              </a:rPr>
              <a:t>Con notevole frequenza l’ADHD è in comorbilità con uno o più disturbi dell’età evolutiva: disturbo oppositivo provocatorio, disturbo della condotta in adolescenza, disturbi d’ansia, ecc.</a:t>
            </a:r>
            <a:endParaRPr b="0" lang="it-IT" sz="1800" spc="-1" strike="noStrike">
              <a:latin typeface="Arial"/>
            </a:endParaRPr>
          </a:p>
        </p:txBody>
      </p:sp>
      <p:sp>
        <p:nvSpPr>
          <p:cNvPr id="98" name="CustomShape 4"/>
          <p:cNvSpPr/>
          <p:nvPr/>
        </p:nvSpPr>
        <p:spPr>
          <a:xfrm>
            <a:off x="5643720" y="5286240"/>
            <a:ext cx="1354320" cy="997200"/>
          </a:xfrm>
          <a:prstGeom prst="flowChartDecision">
            <a:avLst/>
          </a:prstGeom>
          <a:solidFill>
            <a:srgbClr val="92d050"/>
          </a:solidFill>
          <a:ln>
            <a:round/>
          </a:ln>
        </p:spPr>
        <p:style>
          <a:lnRef idx="2">
            <a:schemeClr val="accent1">
              <a:shade val="50000"/>
            </a:schemeClr>
          </a:lnRef>
          <a:fillRef idx="1">
            <a:schemeClr val="accent1"/>
          </a:fillRef>
          <a:effectRef idx="0">
            <a:schemeClr val="accent1"/>
          </a:effectRef>
          <a:fontRef idx="minor"/>
        </p:style>
      </p:sp>
      <p:sp>
        <p:nvSpPr>
          <p:cNvPr id="99" name="CustomShape 5"/>
          <p:cNvSpPr/>
          <p:nvPr/>
        </p:nvSpPr>
        <p:spPr>
          <a:xfrm rot="964200">
            <a:off x="5000040" y="5285880"/>
            <a:ext cx="1211400" cy="895680"/>
          </a:xfrm>
          <a:prstGeom prst="flowChartDecision">
            <a:avLst/>
          </a:prstGeom>
          <a:solidFill>
            <a:schemeClr val="accent2">
              <a:lumMod val="60000"/>
              <a:lumOff val="40000"/>
            </a:schemeClr>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CustomShape 1"/>
          <p:cNvSpPr/>
          <p:nvPr/>
        </p:nvSpPr>
        <p:spPr>
          <a:xfrm>
            <a:off x="571320" y="714240"/>
            <a:ext cx="7855200" cy="4497840"/>
          </a:xfrm>
          <a:prstGeom prst="rect">
            <a:avLst/>
          </a:prstGeom>
          <a:noFill/>
          <a:ln>
            <a:round/>
          </a:ln>
        </p:spPr>
        <p:style>
          <a:lnRef idx="2">
            <a:schemeClr val="accent1">
              <a:shade val="50000"/>
            </a:schemeClr>
          </a:lnRef>
          <a:fillRef idx="1">
            <a:schemeClr val="accent1"/>
          </a:fillRef>
          <a:effectRef idx="0">
            <a:schemeClr val="accent1"/>
          </a:effectRef>
          <a:fontRef idx="minor"/>
        </p:style>
      </p:sp>
      <p:sp>
        <p:nvSpPr>
          <p:cNvPr id="101" name="CustomShape 2"/>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CD44FC42-FBB1-450D-B3E6-0F6E9DC43871}"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102" name="CustomShape 3"/>
          <p:cNvSpPr/>
          <p:nvPr/>
        </p:nvSpPr>
        <p:spPr>
          <a:xfrm>
            <a:off x="857160" y="1000080"/>
            <a:ext cx="6998040" cy="3105360"/>
          </a:xfrm>
          <a:prstGeom prst="rect">
            <a:avLst/>
          </a:prstGeom>
          <a:noFill/>
          <a:ln w="0">
            <a:noFill/>
          </a:ln>
        </p:spPr>
        <p:style>
          <a:lnRef idx="0"/>
          <a:fillRef idx="0"/>
          <a:effectRef idx="0"/>
          <a:fontRef idx="minor"/>
        </p:style>
        <p:txBody>
          <a:bodyPr lIns="90000" rIns="90000" tIns="45000" bIns="45000">
            <a:noAutofit/>
          </a:bodyPr>
          <a:p>
            <a:pPr algn="just">
              <a:lnSpc>
                <a:spcPct val="100000"/>
              </a:lnSpc>
            </a:pPr>
            <a:endParaRPr b="0" lang="it-IT" sz="1800" spc="-1" strike="noStrike">
              <a:latin typeface="Arial"/>
            </a:endParaRPr>
          </a:p>
          <a:p>
            <a:pPr marL="216000" indent="-213480" algn="just">
              <a:lnSpc>
                <a:spcPct val="100000"/>
              </a:lnSpc>
              <a:buClr>
                <a:srgbClr val="000000"/>
              </a:buClr>
              <a:buFont typeface="Symbol"/>
              <a:buChar char=""/>
            </a:pPr>
            <a:r>
              <a:rPr b="1" lang="it-IT" sz="1800" spc="-1" strike="noStrike">
                <a:solidFill>
                  <a:srgbClr val="000000"/>
                </a:solidFill>
                <a:latin typeface="Verdana"/>
                <a:ea typeface="Times New Roman"/>
              </a:rPr>
              <a:t>Funzionamento intellettivo limite:</a:t>
            </a:r>
            <a:r>
              <a:rPr b="0" lang="it-IT" sz="1800" spc="-1" strike="noStrike">
                <a:solidFill>
                  <a:srgbClr val="000000"/>
                </a:solidFill>
                <a:latin typeface="Verdana"/>
                <a:ea typeface="Times New Roman"/>
              </a:rPr>
              <a:t> può essere considerato un caso di confine fra la disabilità e i disturbi di apprendimento.</a:t>
            </a:r>
            <a:endParaRPr b="0" lang="it-IT" sz="1800" spc="-1" strike="noStrike">
              <a:latin typeface="Arial"/>
            </a:endParaRPr>
          </a:p>
          <a:p>
            <a:pPr algn="just">
              <a:lnSpc>
                <a:spcPct val="100000"/>
              </a:lnSpc>
            </a:pPr>
            <a:r>
              <a:rPr b="1" lang="it-IT" sz="1800" spc="-1" strike="noStrike">
                <a:solidFill>
                  <a:srgbClr val="000000"/>
                </a:solidFill>
                <a:latin typeface="Verdana"/>
                <a:ea typeface="Times New Roman"/>
              </a:rPr>
              <a:t>Per gli alunni con funzionamento intellettivo limite</a:t>
            </a:r>
            <a:r>
              <a:rPr b="0" lang="it-IT" sz="1800" spc="-1" strike="noStrike">
                <a:solidFill>
                  <a:srgbClr val="000000"/>
                </a:solidFill>
                <a:latin typeface="Verdana"/>
                <a:ea typeface="Times New Roman"/>
              </a:rPr>
              <a:t> (anche definito borderline o disturbo evolutivo specifico misto con codice F83), il cui QI globale è pari a 70-85 punti e non presenta elementi di specificità, il ritardo può essere “legato a fattori neurobiologici ed è frequentemente in comorbilità con altri disturbi” o “ad una forma lieve di difficoltà”.</a:t>
            </a:r>
            <a:endParaRPr b="0" lang="it-IT" sz="1800" spc="-1" strike="noStrike">
              <a:latin typeface="Arial"/>
            </a:endParaRPr>
          </a:p>
        </p:txBody>
      </p:sp>
      <p:sp>
        <p:nvSpPr>
          <p:cNvPr id="103" name="CustomShape 4"/>
          <p:cNvSpPr/>
          <p:nvPr/>
        </p:nvSpPr>
        <p:spPr>
          <a:xfrm rot="5610600">
            <a:off x="5884200" y="5244480"/>
            <a:ext cx="856080" cy="999000"/>
          </a:xfrm>
          <a:prstGeom prst="triangle">
            <a:avLst>
              <a:gd name="adj" fmla="val 50000"/>
            </a:avLst>
          </a:prstGeom>
          <a:solidFill>
            <a:srgbClr val="ffff00"/>
          </a:solidFill>
          <a:ln>
            <a:round/>
          </a:ln>
        </p:spPr>
        <p:style>
          <a:lnRef idx="2">
            <a:schemeClr val="accent1">
              <a:shade val="50000"/>
            </a:schemeClr>
          </a:lnRef>
          <a:fillRef idx="1">
            <a:schemeClr val="accent1"/>
          </a:fillRef>
          <a:effectRef idx="0">
            <a:schemeClr val="accent1"/>
          </a:effectRef>
          <a:fontRef idx="minor"/>
        </p:style>
      </p:sp>
      <p:sp>
        <p:nvSpPr>
          <p:cNvPr id="104" name="CustomShape 5"/>
          <p:cNvSpPr/>
          <p:nvPr/>
        </p:nvSpPr>
        <p:spPr>
          <a:xfrm rot="18954000">
            <a:off x="6369840" y="5301000"/>
            <a:ext cx="856080" cy="999000"/>
          </a:xfrm>
          <a:prstGeom prst="triangle">
            <a:avLst>
              <a:gd name="adj" fmla="val 50000"/>
            </a:avLst>
          </a:prstGeom>
          <a:solidFill>
            <a:srgbClr val="92d050"/>
          </a:solidFill>
          <a:ln>
            <a:round/>
          </a:ln>
        </p:spPr>
        <p:style>
          <a:lnRef idx="2">
            <a:schemeClr val="accent1">
              <a:shade val="50000"/>
            </a:schemeClr>
          </a:lnRef>
          <a:fillRef idx="1">
            <a:schemeClr val="accent1"/>
          </a:fillRef>
          <a:effectRef idx="0">
            <a:schemeClr val="accent1"/>
          </a:effectRef>
          <a:fontRef idx="minor"/>
        </p:style>
      </p:sp>
      <p:sp>
        <p:nvSpPr>
          <p:cNvPr id="105" name="CustomShape 6"/>
          <p:cNvSpPr/>
          <p:nvPr/>
        </p:nvSpPr>
        <p:spPr>
          <a:xfrm rot="13846800">
            <a:off x="6305760" y="5234760"/>
            <a:ext cx="856080" cy="999000"/>
          </a:xfrm>
          <a:prstGeom prst="triangle">
            <a:avLst>
              <a:gd name="adj" fmla="val 54108"/>
            </a:avLst>
          </a:prstGeom>
          <a:solidFill>
            <a:schemeClr val="accent2">
              <a:lumMod val="75000"/>
            </a:schemeClr>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CustomShape 1"/>
          <p:cNvSpPr/>
          <p:nvPr/>
        </p:nvSpPr>
        <p:spPr>
          <a:xfrm>
            <a:off x="1071360" y="1059120"/>
            <a:ext cx="7140960" cy="4440600"/>
          </a:xfrm>
          <a:prstGeom prst="rect">
            <a:avLst/>
          </a:prstGeom>
          <a:noFill/>
          <a:ln w="28575">
            <a:solidFill>
              <a:srgbClr val="00b050"/>
            </a:solidFill>
            <a:round/>
          </a:ln>
        </p:spPr>
        <p:style>
          <a:lnRef idx="0"/>
          <a:fillRef idx="0"/>
          <a:effectRef idx="0"/>
          <a:fontRef idx="minor"/>
        </p:style>
        <p:txBody>
          <a:bodyPr lIns="90000" rIns="90000" tIns="45000" bIns="45000">
            <a:noAutofit/>
          </a:bodyPr>
          <a:p>
            <a:pPr>
              <a:lnSpc>
                <a:spcPct val="100000"/>
              </a:lnSpc>
            </a:pPr>
            <a:r>
              <a:rPr b="1" lang="it-IT" sz="2400" spc="-1" strike="noStrike">
                <a:solidFill>
                  <a:srgbClr val="000000"/>
                </a:solidFill>
                <a:latin typeface="Verdana"/>
                <a:ea typeface="Times New Roman"/>
              </a:rPr>
              <a:t>SVANTAGGIO SOCIO-ECONOMICO, LINGUISTICO, CULTURALE</a:t>
            </a:r>
            <a:endParaRPr b="0" lang="it-IT" sz="2400" spc="-1" strike="noStrike">
              <a:latin typeface="Arial"/>
            </a:endParaRPr>
          </a:p>
          <a:p>
            <a:pPr>
              <a:lnSpc>
                <a:spcPct val="100000"/>
              </a:lnSpc>
            </a:pPr>
            <a:endParaRPr b="0" lang="it-IT" sz="2400" spc="-1" strike="noStrike">
              <a:latin typeface="Arial"/>
            </a:endParaRPr>
          </a:p>
          <a:p>
            <a:pPr>
              <a:lnSpc>
                <a:spcPct val="100000"/>
              </a:lnSpc>
            </a:pPr>
            <a:endParaRPr b="0" lang="it-IT" sz="2400" spc="-1" strike="noStrike">
              <a:latin typeface="Arial"/>
            </a:endParaRPr>
          </a:p>
          <a:p>
            <a:pPr>
              <a:lnSpc>
                <a:spcPct val="100000"/>
              </a:lnSpc>
            </a:pPr>
            <a:r>
              <a:rPr b="0" lang="it-IT" sz="1800" spc="-1" strike="noStrike">
                <a:solidFill>
                  <a:srgbClr val="000000"/>
                </a:solidFill>
                <a:latin typeface="Verdana"/>
                <a:ea typeface="Times New Roman"/>
              </a:rPr>
              <a:t>Riguarda alunni seguiti dai Servizi Sociali competenti o segnalati dal Team docenti.</a:t>
            </a:r>
            <a:endParaRPr b="0" lang="it-IT" sz="1800" spc="-1" strike="noStrike">
              <a:latin typeface="Arial"/>
            </a:endParaRPr>
          </a:p>
          <a:p>
            <a:pPr>
              <a:lnSpc>
                <a:spcPct val="100000"/>
              </a:lnSpc>
            </a:pPr>
            <a:r>
              <a:rPr b="0" lang="it-IT" sz="1800" spc="-1" strike="noStrike">
                <a:solidFill>
                  <a:srgbClr val="000000"/>
                </a:solidFill>
                <a:latin typeface="Verdana"/>
                <a:ea typeface="Times New Roman"/>
              </a:rPr>
              <a:t>In tutte le ipotesi di BES, un approccio educativo, non meramente clinico, dovrebbe dar modo di individuare strategie e metodologie di intervento correlate ad esigenze educative speciali, nella prospettiva di una scuola sempre più inclusiva ed accogliente come previsto e disciplinato nelle leggi 53/2003 e 170/2010.</a:t>
            </a:r>
            <a:endParaRPr b="0" lang="it-IT" sz="1800" spc="-1" strike="noStrike">
              <a:latin typeface="Arial"/>
            </a:endParaRPr>
          </a:p>
          <a:p>
            <a:pPr>
              <a:lnSpc>
                <a:spcPct val="100000"/>
              </a:lnSpc>
            </a:pPr>
            <a:endParaRPr b="0" lang="it-IT" sz="1800" spc="-1" strike="noStrike">
              <a:latin typeface="Arial"/>
            </a:endParaRPr>
          </a:p>
        </p:txBody>
      </p:sp>
      <p:sp>
        <p:nvSpPr>
          <p:cNvPr id="107" name="CustomShape 2"/>
          <p:cNvSpPr/>
          <p:nvPr/>
        </p:nvSpPr>
        <p:spPr>
          <a:xfrm>
            <a:off x="8129160" y="5734080"/>
            <a:ext cx="606600" cy="5184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533D06F1-F33C-4AAE-BF45-F31BB6EF26C2}" type="slidenum">
              <a:rPr b="1" lang="it-IT" sz="1400" spc="-1" strike="noStrike">
                <a:solidFill>
                  <a:srgbClr val="ffffff"/>
                </a:solidFill>
                <a:latin typeface="Century Schoolbook"/>
                <a:ea typeface="DejaVu Sans"/>
              </a:rPr>
              <a:t>1</a:t>
            </a:fld>
            <a:endParaRPr b="0" lang="it-IT" sz="1400" spc="-1" strike="noStrike">
              <a:latin typeface="Arial"/>
            </a:endParaRPr>
          </a:p>
        </p:txBody>
      </p:sp>
      <p:sp>
        <p:nvSpPr>
          <p:cNvPr id="108" name="CustomShape 3"/>
          <p:cNvSpPr/>
          <p:nvPr/>
        </p:nvSpPr>
        <p:spPr>
          <a:xfrm>
            <a:off x="6643800" y="5643720"/>
            <a:ext cx="856080" cy="498960"/>
          </a:xfrm>
          <a:prstGeom prst="trapezoid">
            <a:avLst>
              <a:gd name="adj" fmla="val 25000"/>
            </a:avLst>
          </a:prstGeom>
          <a:solidFill>
            <a:schemeClr val="accent2">
              <a:lumMod val="40000"/>
              <a:lumOff val="60000"/>
            </a:schemeClr>
          </a:solidFill>
          <a:ln>
            <a:round/>
          </a:ln>
        </p:spPr>
        <p:style>
          <a:lnRef idx="2">
            <a:schemeClr val="accent1">
              <a:shade val="50000"/>
            </a:schemeClr>
          </a:lnRef>
          <a:fillRef idx="1">
            <a:schemeClr val="accent1"/>
          </a:fillRef>
          <a:effectRef idx="0">
            <a:schemeClr val="accent1"/>
          </a:effectRef>
          <a:fontRef idx="minor"/>
        </p:style>
      </p:sp>
      <p:sp>
        <p:nvSpPr>
          <p:cNvPr id="109" name="CustomShape 4"/>
          <p:cNvSpPr/>
          <p:nvPr/>
        </p:nvSpPr>
        <p:spPr>
          <a:xfrm rot="19199400">
            <a:off x="6795360" y="5796000"/>
            <a:ext cx="856080" cy="498960"/>
          </a:xfrm>
          <a:prstGeom prst="trapezoid">
            <a:avLst>
              <a:gd name="adj" fmla="val 25000"/>
            </a:avLst>
          </a:prstGeom>
          <a:solidFill>
            <a:srgbClr val="00b0f0"/>
          </a:solidFill>
          <a:ln>
            <a:round/>
          </a:ln>
        </p:spPr>
        <p:style>
          <a:lnRef idx="2">
            <a:schemeClr val="accent1">
              <a:shade val="50000"/>
            </a:schemeClr>
          </a:lnRef>
          <a:fillRef idx="1">
            <a:schemeClr val="accent1"/>
          </a:fillRef>
          <a:effectRef idx="0">
            <a:schemeClr val="accent1"/>
          </a:effectRef>
          <a:fontRef idx="minor"/>
        </p:style>
      </p:sp>
      <p:sp>
        <p:nvSpPr>
          <p:cNvPr id="110" name="CustomShape 5"/>
          <p:cNvSpPr/>
          <p:nvPr/>
        </p:nvSpPr>
        <p:spPr>
          <a:xfrm rot="3120600">
            <a:off x="6215040" y="5928480"/>
            <a:ext cx="856080" cy="498960"/>
          </a:xfrm>
          <a:prstGeom prst="trapezoid">
            <a:avLst>
              <a:gd name="adj" fmla="val 25000"/>
            </a:avLst>
          </a:prstGeom>
          <a:solidFill>
            <a:srgbClr val="92d050"/>
          </a:solidFill>
          <a:ln>
            <a:round/>
          </a:ln>
        </p:spPr>
        <p:style>
          <a:lnRef idx="2">
            <a:schemeClr val="accent1">
              <a:shade val="50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Oriel</Template>
  <TotalTime>1369</TotalTime>
  <Application>LibreOffice/7.0.2.2$Windows_X86_64 LibreOffice_project/8349ace3c3162073abd90d81fd06dcfb6b36b994</Application>
  <Words>3147</Words>
  <Paragraphs>224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2018-01-03T23:22:30Z</dcterms:created>
  <dc:creator>Rosa Fiorillo</dc:creator>
  <dc:description/>
  <dc:language>it-IT</dc:language>
  <cp:lastModifiedBy/>
  <dcterms:modified xsi:type="dcterms:W3CDTF">2024-05-12T11:16:18Z</dcterms:modified>
  <cp:revision>173</cp:revision>
  <dc:subject/>
  <dc:title>VADEMECUM ALUNNI CON BISOGNI EDUCATIVI SPECIALI</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2</vt:i4>
  </property>
  <property fmtid="{D5CDD505-2E9C-101B-9397-08002B2CF9AE}" pid="8" name="PresentationFormat">
    <vt:lpwstr>Presentazione su schermo (4:3)</vt:lpwstr>
  </property>
  <property fmtid="{D5CDD505-2E9C-101B-9397-08002B2CF9AE}" pid="9" name="ScaleCrop">
    <vt:bool>0</vt:bool>
  </property>
  <property fmtid="{D5CDD505-2E9C-101B-9397-08002B2CF9AE}" pid="10" name="ShareDoc">
    <vt:bool>0</vt:bool>
  </property>
  <property fmtid="{D5CDD505-2E9C-101B-9397-08002B2CF9AE}" pid="11" name="Slides">
    <vt:i4>28</vt:i4>
  </property>
</Properties>
</file>