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it-IT" sz="4400" spc="-1" strike="noStrike">
                <a:latin typeface="Arial"/>
              </a:rPr>
              <a:t>Fai clic per modificare il formato del testo del titolo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latin typeface="Arial"/>
              </a:rPr>
              <a:t>Fai clic per modificare il formato del testo della struttura</a:t>
            </a:r>
            <a:endParaRPr b="0" lang="it-IT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800" spc="-1" strike="noStrike">
                <a:latin typeface="Arial"/>
              </a:rPr>
              <a:t>Secondo livello struttura</a:t>
            </a:r>
            <a:endParaRPr b="0" lang="it-IT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400" spc="-1" strike="noStrike">
                <a:latin typeface="Arial"/>
              </a:rPr>
              <a:t>Terzo livello struttura</a:t>
            </a:r>
            <a:endParaRPr b="0" lang="it-IT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000" spc="-1" strike="noStrike">
                <a:latin typeface="Arial"/>
              </a:rPr>
              <a:t>Quarto livello struttura</a:t>
            </a:r>
            <a:endParaRPr b="0" lang="it-IT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Quinto livello struttura</a:t>
            </a:r>
            <a:endParaRPr b="0" lang="it-IT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Sesto livello struttura</a:t>
            </a:r>
            <a:endParaRPr b="0" lang="it-IT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Settimo livello struttura</a:t>
            </a:r>
            <a:endParaRPr b="0" lang="it-IT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CustomShape 1"/>
          <p:cNvSpPr/>
          <p:nvPr/>
        </p:nvSpPr>
        <p:spPr>
          <a:xfrm>
            <a:off x="642960" y="714240"/>
            <a:ext cx="7928280" cy="4499280"/>
          </a:xfrm>
          <a:prstGeom prst="roundRect">
            <a:avLst>
              <a:gd name="adj" fmla="val 16667"/>
            </a:avLst>
          </a:prstGeom>
          <a:noFill/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9" name="CustomShape 2"/>
          <p:cNvSpPr/>
          <p:nvPr/>
        </p:nvSpPr>
        <p:spPr>
          <a:xfrm>
            <a:off x="785880" y="1071720"/>
            <a:ext cx="7571160" cy="2860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it-IT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PROCESSO/SOTTOPRCESSO: </a:t>
            </a:r>
            <a:r>
              <a:rPr b="0" lang="it-IT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Inclusione  degli alunni stranieri </a:t>
            </a:r>
            <a:endParaRPr b="0" lang="it-IT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it-IT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it-IT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it-IT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b="1" lang="it-IT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PROCESSO DI LIVELLO SUPERIORE: </a:t>
            </a:r>
            <a:r>
              <a:rPr b="0" lang="it-IT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 Protocollo di accoglienza inclusione </a:t>
            </a:r>
            <a:endParaRPr b="0" lang="it-IT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it-IT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it-IT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it-IT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INIZIO PROCESSO: </a:t>
            </a:r>
            <a:r>
              <a:rPr b="0" lang="it-IT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Settembre               </a:t>
            </a:r>
            <a:r>
              <a:rPr b="1" lang="it-IT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FINE PROCESSO: </a:t>
            </a:r>
            <a:r>
              <a:rPr b="0" lang="it-IT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Giugno</a:t>
            </a:r>
            <a:endParaRPr b="0" lang="it-IT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it-IT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it-IT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it-IT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OBIETTIVI PRINCIPALI: </a:t>
            </a:r>
            <a:r>
              <a:rPr b="0" lang="it-IT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Creare una modalità valida e condivisa per l’accoglienza degli alunni stranieri e per  realizzare l’inclusione</a:t>
            </a:r>
            <a:endParaRPr b="0" lang="it-IT" sz="1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CustomShape 1"/>
          <p:cNvSpPr/>
          <p:nvPr/>
        </p:nvSpPr>
        <p:spPr>
          <a:xfrm>
            <a:off x="3214800" y="4357800"/>
            <a:ext cx="5356440" cy="2279880"/>
          </a:xfrm>
          <a:prstGeom prst="rect">
            <a:avLst/>
          </a:prstGeom>
          <a:noFill/>
          <a:ln w="0">
            <a:solidFill>
              <a:schemeClr val="tx1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Misurazione:</a:t>
            </a:r>
            <a:endParaRPr b="0" lang="it-IT" sz="1200" spc="-1" strike="noStrike">
              <a:latin typeface="Arial"/>
            </a:endParaRPr>
          </a:p>
          <a:p>
            <a:pPr marL="216000" indent="-2149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1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Monitoraggio iniziale </a:t>
            </a: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attraverso: </a:t>
            </a:r>
            <a:endParaRPr b="0" lang="it-IT" sz="1200" spc="-1" strike="noStrike">
              <a:latin typeface="Arial"/>
            </a:endParaRPr>
          </a:p>
          <a:p>
            <a:pPr marL="216000" indent="-214920">
              <a:lnSpc>
                <a:spcPct val="100000"/>
              </a:lnSpc>
              <a:buClr>
                <a:srgbClr val="000000"/>
              </a:buClr>
              <a:buFont typeface="Wingdings" charset="2"/>
              <a:buChar char="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Elenco alunni stranieri(Segreteria didattica)</a:t>
            </a:r>
            <a:endParaRPr b="0" lang="it-IT" sz="1200" spc="-1" strike="noStrike">
              <a:latin typeface="Arial"/>
            </a:endParaRPr>
          </a:p>
          <a:p>
            <a:pPr marL="216000" indent="-214920">
              <a:lnSpc>
                <a:spcPct val="100000"/>
              </a:lnSpc>
              <a:buClr>
                <a:srgbClr val="000000"/>
              </a:buClr>
              <a:buFont typeface="Wingdings" charset="2"/>
              <a:buChar char="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Moduli di rilevazione dei Cdc di ottobre – </a:t>
            </a:r>
            <a:endParaRPr b="0" lang="it-IT" sz="1200" spc="-1" strike="noStrike">
              <a:latin typeface="Arial"/>
            </a:endParaRPr>
          </a:p>
          <a:p>
            <a:pPr marL="216000" indent="-2149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1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Monitoraggio intermedio </a:t>
            </a: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attraverso:</a:t>
            </a:r>
            <a:endParaRPr b="0" lang="it-IT" sz="1200" spc="-1" strike="noStrike">
              <a:latin typeface="Arial"/>
            </a:endParaRPr>
          </a:p>
          <a:p>
            <a:pPr marL="216000" indent="-214920">
              <a:lnSpc>
                <a:spcPct val="100000"/>
              </a:lnSpc>
              <a:buClr>
                <a:srgbClr val="000000"/>
              </a:buClr>
              <a:buFont typeface="Wingdings" charset="2"/>
              <a:buChar char="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Moduli di rilevazione degli alunni stranieri con insufficienze nel Primo Quadrimestre (Febbraio) e/o dati Segr. didattica</a:t>
            </a:r>
            <a:endParaRPr b="0" lang="it-IT" sz="1200" spc="-1" strike="noStrike">
              <a:latin typeface="Arial"/>
            </a:endParaRPr>
          </a:p>
          <a:p>
            <a:pPr marL="216000" indent="-214920">
              <a:lnSpc>
                <a:spcPct val="100000"/>
              </a:lnSpc>
              <a:buClr>
                <a:srgbClr val="000000"/>
              </a:buClr>
              <a:buFont typeface="Wingdings" charset="2"/>
              <a:buChar char="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Rilevazione dei dati relativi ai recuperi (Vicepresidenza  e Segr. did. – Aprile)</a:t>
            </a:r>
            <a:endParaRPr b="0" lang="it-IT" sz="1200" spc="-1" strike="noStrike">
              <a:latin typeface="Arial"/>
            </a:endParaRPr>
          </a:p>
          <a:p>
            <a:pPr marL="216000" indent="-2149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1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Monitoraggio finale </a:t>
            </a: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attraverso:</a:t>
            </a:r>
            <a:endParaRPr b="0" lang="it-IT" sz="1200" spc="-1" strike="noStrike">
              <a:latin typeface="Arial"/>
            </a:endParaRPr>
          </a:p>
          <a:p>
            <a:pPr marL="216000" indent="-214920">
              <a:lnSpc>
                <a:spcPct val="100000"/>
              </a:lnSpc>
              <a:buClr>
                <a:srgbClr val="000000"/>
              </a:buClr>
              <a:buFont typeface="Wingdings" charset="2"/>
              <a:buChar char="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Numero alunni stranieri inizio e fine anno e confronto con l’anno precedente</a:t>
            </a:r>
            <a:endParaRPr b="0" lang="it-IT" sz="1200" spc="-1" strike="noStrike">
              <a:latin typeface="Arial"/>
            </a:endParaRPr>
          </a:p>
          <a:p>
            <a:pPr marL="216000" indent="-214920">
              <a:lnSpc>
                <a:spcPct val="100000"/>
              </a:lnSpc>
              <a:buClr>
                <a:srgbClr val="000000"/>
              </a:buClr>
              <a:buFont typeface="Wingdings" charset="2"/>
              <a:buChar char="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Esito finale degli alunni stranieri(promozione, non ammissione, sospensione del giudizio)</a:t>
            </a:r>
            <a:endParaRPr b="0" lang="it-IT" sz="1200" spc="-1" strike="noStrike">
              <a:latin typeface="Arial"/>
            </a:endParaRPr>
          </a:p>
        </p:txBody>
      </p:sp>
      <p:sp>
        <p:nvSpPr>
          <p:cNvPr id="41" name="CustomShape 2"/>
          <p:cNvSpPr/>
          <p:nvPr/>
        </p:nvSpPr>
        <p:spPr>
          <a:xfrm>
            <a:off x="2857320" y="2357280"/>
            <a:ext cx="2856240" cy="1927440"/>
          </a:xfrm>
          <a:prstGeom prst="ellipse">
            <a:avLst/>
          </a:prstGeom>
          <a:noFill/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2" name="CustomShape 3"/>
          <p:cNvSpPr/>
          <p:nvPr/>
        </p:nvSpPr>
        <p:spPr>
          <a:xfrm>
            <a:off x="285840" y="142920"/>
            <a:ext cx="4427640" cy="2097360"/>
          </a:xfrm>
          <a:prstGeom prst="rect">
            <a:avLst/>
          </a:prstGeom>
          <a:noFill/>
          <a:ln w="0">
            <a:solidFill>
              <a:schemeClr val="tx1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Cosa:</a:t>
            </a:r>
            <a:endParaRPr b="0" lang="it-IT" sz="1200" spc="-1" strike="noStrike">
              <a:latin typeface="Arial"/>
            </a:endParaRPr>
          </a:p>
          <a:p>
            <a:pPr marL="216000" indent="-2149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Sito del Liceo</a:t>
            </a:r>
            <a:endParaRPr b="0" lang="it-IT" sz="1200" spc="-1" strike="noStrike">
              <a:latin typeface="Arial"/>
            </a:endParaRPr>
          </a:p>
          <a:p>
            <a:pPr marL="216000" indent="-2149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Supporti multimediali</a:t>
            </a:r>
            <a:endParaRPr b="0" lang="it-IT" sz="1200" spc="-1" strike="noStrike">
              <a:latin typeface="Arial"/>
            </a:endParaRPr>
          </a:p>
          <a:p>
            <a:pPr marL="216000" indent="-2149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Documenti previsti dalle Linee guida  per l’accoglienza e l’integrazione degli alunni stranieri febbraio  2014</a:t>
            </a:r>
            <a:endParaRPr b="0" lang="it-IT" sz="1200" spc="-1" strike="noStrike">
              <a:latin typeface="Arial"/>
            </a:endParaRPr>
          </a:p>
          <a:p>
            <a:pPr marL="216000" indent="-2149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Modelli di PDP</a:t>
            </a:r>
            <a:endParaRPr b="0" lang="it-IT" sz="1200" spc="-1" strike="noStrike">
              <a:latin typeface="Arial"/>
            </a:endParaRPr>
          </a:p>
          <a:p>
            <a:pPr marL="216000" indent="-2149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Moduli/Griglie osservative</a:t>
            </a:r>
            <a:endParaRPr b="0" lang="it-IT" sz="1200" spc="-1" strike="noStrike">
              <a:latin typeface="Arial"/>
            </a:endParaRPr>
          </a:p>
          <a:p>
            <a:pPr marL="216000" indent="-2149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Materiale informativo da pubblicare sul sito (vademecum,  articoli, link di siti, bibliografie, convegni e aggiornamenti,…)</a:t>
            </a:r>
            <a:endParaRPr b="0" lang="it-IT" sz="1200" spc="-1" strike="noStrike">
              <a:latin typeface="Arial"/>
            </a:endParaRPr>
          </a:p>
          <a:p>
            <a:pPr marL="216000" indent="-2149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Circolari e comunicazioni varie</a:t>
            </a:r>
            <a:endParaRPr b="0" lang="it-IT" sz="1200" spc="-1" strike="noStrike">
              <a:latin typeface="Arial"/>
            </a:endParaRPr>
          </a:p>
          <a:p>
            <a:pPr marL="216000" indent="-2149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Normativa</a:t>
            </a:r>
            <a:endParaRPr b="0" lang="it-IT" sz="1200" spc="-1" strike="noStrike">
              <a:latin typeface="Arial"/>
            </a:endParaRPr>
          </a:p>
        </p:txBody>
      </p:sp>
      <p:sp>
        <p:nvSpPr>
          <p:cNvPr id="43" name="CustomShape 4"/>
          <p:cNvSpPr/>
          <p:nvPr/>
        </p:nvSpPr>
        <p:spPr>
          <a:xfrm>
            <a:off x="5286240" y="214200"/>
            <a:ext cx="3641760" cy="2279880"/>
          </a:xfrm>
          <a:prstGeom prst="rect">
            <a:avLst/>
          </a:prstGeom>
          <a:noFill/>
          <a:ln w="0">
            <a:solidFill>
              <a:schemeClr val="tx1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Chi:</a:t>
            </a:r>
            <a:endParaRPr b="0" lang="it-IT" sz="1200" spc="-1" strike="noStrike">
              <a:latin typeface="Arial"/>
            </a:endParaRPr>
          </a:p>
          <a:p>
            <a:pPr marL="216000" indent="-2149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DS/DSGA</a:t>
            </a:r>
            <a:endParaRPr b="0" lang="it-IT" sz="1200" spc="-1" strike="noStrike">
              <a:latin typeface="Arial"/>
            </a:endParaRPr>
          </a:p>
          <a:p>
            <a:pPr marL="216000" indent="-2149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Assistenti amministrativi della Segreteria didattica</a:t>
            </a:r>
            <a:endParaRPr b="0" lang="it-IT" sz="1200" spc="-1" strike="noStrike">
              <a:latin typeface="Arial"/>
            </a:endParaRPr>
          </a:p>
          <a:p>
            <a:pPr marL="216000" indent="-2149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Funzione strumentale per l’inclusione</a:t>
            </a:r>
            <a:endParaRPr b="0" lang="it-IT" sz="1200" spc="-1" strike="noStrike">
              <a:latin typeface="Arial"/>
            </a:endParaRPr>
          </a:p>
          <a:p>
            <a:pPr marL="216000" indent="-2149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Referente per gli alunni stranieri</a:t>
            </a:r>
            <a:endParaRPr b="0" lang="it-IT" sz="1200" spc="-1" strike="noStrike">
              <a:latin typeface="Arial"/>
            </a:endParaRPr>
          </a:p>
          <a:p>
            <a:pPr marL="216000" indent="-2149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GLI</a:t>
            </a:r>
            <a:endParaRPr b="0" lang="it-IT" sz="1200" spc="-1" strike="noStrike">
              <a:latin typeface="Arial"/>
            </a:endParaRPr>
          </a:p>
          <a:p>
            <a:pPr marL="216000" indent="-2149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Docenti coordinatori e Consigli di classe</a:t>
            </a:r>
            <a:endParaRPr b="0" lang="it-IT" sz="1200" spc="-1" strike="noStrike">
              <a:latin typeface="Arial"/>
            </a:endParaRPr>
          </a:p>
          <a:p>
            <a:pPr marL="216000" indent="-2149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Commissione composizione classi</a:t>
            </a:r>
            <a:endParaRPr b="0" lang="it-IT" sz="1200" spc="-1" strike="noStrike">
              <a:latin typeface="Arial"/>
            </a:endParaRPr>
          </a:p>
          <a:p>
            <a:pPr marL="216000" indent="-2149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Genitori e alunni</a:t>
            </a:r>
            <a:endParaRPr b="0" lang="it-IT" sz="1200" spc="-1" strike="noStrike">
              <a:latin typeface="Arial"/>
            </a:endParaRPr>
          </a:p>
          <a:p>
            <a:pPr marL="216000" indent="-2149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Mediatore linguistico</a:t>
            </a:r>
            <a:endParaRPr b="0" lang="it-IT" sz="1200" spc="-1" strike="noStrike">
              <a:latin typeface="Arial"/>
            </a:endParaRPr>
          </a:p>
          <a:p>
            <a:pPr marL="216000" indent="-2149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Formazione docenti  sui DSA e la didattica inclusiva</a:t>
            </a:r>
            <a:endParaRPr b="0" lang="it-IT" sz="1200" spc="-1" strike="noStrike">
              <a:latin typeface="Arial"/>
            </a:endParaRPr>
          </a:p>
          <a:p>
            <a:pPr marL="216000" indent="-2149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  </a:t>
            </a:r>
            <a:endParaRPr b="0" lang="it-IT" sz="1200" spc="-1" strike="noStrike">
              <a:latin typeface="Arial"/>
            </a:endParaRPr>
          </a:p>
        </p:txBody>
      </p:sp>
      <p:sp>
        <p:nvSpPr>
          <p:cNvPr id="44" name="CustomShape 5"/>
          <p:cNvSpPr/>
          <p:nvPr/>
        </p:nvSpPr>
        <p:spPr>
          <a:xfrm>
            <a:off x="214200" y="2357280"/>
            <a:ext cx="2070360" cy="2097360"/>
          </a:xfrm>
          <a:prstGeom prst="rect">
            <a:avLst/>
          </a:prstGeom>
          <a:noFill/>
          <a:ln w="0">
            <a:solidFill>
              <a:schemeClr val="tx1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Ingressi:</a:t>
            </a:r>
            <a:endParaRPr b="0" lang="it-IT" sz="1200" spc="-1" strike="noStrike">
              <a:latin typeface="Arial"/>
            </a:endParaRPr>
          </a:p>
          <a:p>
            <a:pPr marL="216000" indent="-2149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Moduli di iscrizione alunni stranieri</a:t>
            </a:r>
            <a:endParaRPr b="0" lang="it-IT" sz="1200" spc="-1" strike="noStrike">
              <a:latin typeface="Arial"/>
            </a:endParaRPr>
          </a:p>
          <a:p>
            <a:pPr marL="216000" indent="-2149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Dati SIDI</a:t>
            </a:r>
            <a:endParaRPr b="0" lang="it-IT" sz="1200" spc="-1" strike="noStrike">
              <a:latin typeface="Arial"/>
            </a:endParaRPr>
          </a:p>
          <a:p>
            <a:pPr marL="216000" indent="-2149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Documentazione  immigrati e docum. proveniente da altre scuole</a:t>
            </a:r>
            <a:endParaRPr b="0" lang="it-IT" sz="1200" spc="-1" strike="noStrike">
              <a:latin typeface="Arial"/>
            </a:endParaRPr>
          </a:p>
          <a:p>
            <a:pPr marL="216000" indent="-2149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Fascicoli personali degli alunni</a:t>
            </a:r>
            <a:endParaRPr b="0" lang="it-IT" sz="1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it-IT" sz="1200" spc="-1" strike="noStrike">
              <a:latin typeface="Arial"/>
            </a:endParaRPr>
          </a:p>
        </p:txBody>
      </p:sp>
      <p:sp>
        <p:nvSpPr>
          <p:cNvPr id="45" name="CustomShape 6"/>
          <p:cNvSpPr/>
          <p:nvPr/>
        </p:nvSpPr>
        <p:spPr>
          <a:xfrm>
            <a:off x="6215040" y="2571840"/>
            <a:ext cx="2784600" cy="1184760"/>
          </a:xfrm>
          <a:prstGeom prst="rect">
            <a:avLst/>
          </a:prstGeom>
          <a:noFill/>
          <a:ln w="0">
            <a:solidFill>
              <a:schemeClr val="tx1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Uscite:</a:t>
            </a:r>
            <a:endParaRPr b="0" lang="it-IT" sz="1200" spc="-1" strike="noStrike">
              <a:latin typeface="Arial"/>
            </a:endParaRPr>
          </a:p>
          <a:p>
            <a:pPr marL="216000" indent="-2149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Successo scolastico degli alunni stranieri</a:t>
            </a:r>
            <a:endParaRPr b="0" lang="it-IT" sz="1200" spc="-1" strike="noStrike">
              <a:latin typeface="Arial"/>
            </a:endParaRPr>
          </a:p>
          <a:p>
            <a:pPr marL="216000" indent="-2149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Eventuali PDP</a:t>
            </a:r>
            <a:endParaRPr b="0" lang="it-IT" sz="1200" spc="-1" strike="noStrike">
              <a:latin typeface="Arial"/>
            </a:endParaRPr>
          </a:p>
          <a:p>
            <a:pPr marL="216000" indent="-2149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Relazione finale</a:t>
            </a:r>
            <a:endParaRPr b="0" lang="it-IT" sz="1200" spc="-1" strike="noStrike">
              <a:latin typeface="Arial"/>
            </a:endParaRPr>
          </a:p>
          <a:p>
            <a:pPr marL="216000" indent="-2149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PAI (Piano Annuale per l’Inclusione) </a:t>
            </a:r>
            <a:endParaRPr b="0" lang="it-IT" sz="1200" spc="-1" strike="noStrike">
              <a:latin typeface="Arial"/>
            </a:endParaRPr>
          </a:p>
        </p:txBody>
      </p:sp>
      <p:sp>
        <p:nvSpPr>
          <p:cNvPr id="46" name="CustomShape 7"/>
          <p:cNvSpPr/>
          <p:nvPr/>
        </p:nvSpPr>
        <p:spPr>
          <a:xfrm>
            <a:off x="163800" y="4733640"/>
            <a:ext cx="2927520" cy="1732320"/>
          </a:xfrm>
          <a:prstGeom prst="rect">
            <a:avLst/>
          </a:prstGeom>
          <a:noFill/>
          <a:ln w="0">
            <a:solidFill>
              <a:schemeClr val="tx1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Come:</a:t>
            </a:r>
            <a:endParaRPr b="0" lang="it-IT" sz="1200" spc="-1" strike="noStrike">
              <a:latin typeface="Arial"/>
            </a:endParaRPr>
          </a:p>
          <a:p>
            <a:pPr marL="216000" indent="-2149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Definizione delle modalità di iscrizione</a:t>
            </a:r>
            <a:endParaRPr b="0" lang="it-IT" sz="1200" spc="-1" strike="noStrike">
              <a:latin typeface="Arial"/>
            </a:endParaRPr>
          </a:p>
          <a:p>
            <a:pPr marL="216000" indent="-2149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Passaggio di informazioni dalla Segreteria didattica a : DS, Funzione strumentale per l’inclusione, Referente per gli alunni stranieri, Docenti coordinatori  e Cdc</a:t>
            </a:r>
            <a:endParaRPr b="0" lang="it-IT" sz="1200" spc="-1" strike="noStrike">
              <a:latin typeface="Arial"/>
            </a:endParaRPr>
          </a:p>
          <a:p>
            <a:pPr marL="216000" indent="-2149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Rapporti con le famiglie e gli enti esterni, e col mediatore linguistico</a:t>
            </a:r>
            <a:endParaRPr b="0" lang="it-IT" sz="1200" spc="-1" strike="noStrike">
              <a:latin typeface="Arial"/>
            </a:endParaRPr>
          </a:p>
        </p:txBody>
      </p:sp>
      <p:sp>
        <p:nvSpPr>
          <p:cNvPr id="47" name="CustomShape 8"/>
          <p:cNvSpPr/>
          <p:nvPr/>
        </p:nvSpPr>
        <p:spPr>
          <a:xfrm>
            <a:off x="3000240" y="2714760"/>
            <a:ext cx="2784600" cy="1367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b="1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Principali attività:</a:t>
            </a:r>
            <a:endParaRPr b="0" lang="it-IT" sz="1200" spc="-1" strike="noStrike">
              <a:latin typeface="Arial"/>
            </a:endParaRPr>
          </a:p>
          <a:p>
            <a:pPr marL="216000" indent="-2149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Iscrizione/Documentazione</a:t>
            </a:r>
            <a:endParaRPr b="0" lang="it-IT" sz="1200" spc="-1" strike="noStrike">
              <a:latin typeface="Arial"/>
            </a:endParaRPr>
          </a:p>
          <a:p>
            <a:pPr marL="216000" indent="-2149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Rapporti con le famiglie /gli enti esterni</a:t>
            </a:r>
            <a:endParaRPr b="0" lang="it-IT" sz="1200" spc="-1" strike="noStrike">
              <a:latin typeface="Arial"/>
            </a:endParaRPr>
          </a:p>
          <a:p>
            <a:pPr marL="216000" indent="-2149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Corsi italiano L2</a:t>
            </a:r>
            <a:endParaRPr b="0" lang="it-IT" sz="1200" spc="-1" strike="noStrike">
              <a:latin typeface="Arial"/>
            </a:endParaRPr>
          </a:p>
          <a:p>
            <a:pPr marL="216000" indent="-2149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Monitoraggi inclusione</a:t>
            </a:r>
            <a:endParaRPr b="0" lang="it-IT" sz="1200" spc="-1" strike="noStrike">
              <a:latin typeface="Arial"/>
            </a:endParaRPr>
          </a:p>
          <a:p>
            <a:pPr marL="216000" indent="-2149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PAI</a:t>
            </a:r>
            <a:endParaRPr b="0" lang="it-IT" sz="1200" spc="-1" strike="noStrike">
              <a:latin typeface="Arial"/>
            </a:endParaRPr>
          </a:p>
        </p:txBody>
      </p:sp>
      <p:sp>
        <p:nvSpPr>
          <p:cNvPr id="48" name="CustomShape 9"/>
          <p:cNvSpPr/>
          <p:nvPr/>
        </p:nvSpPr>
        <p:spPr>
          <a:xfrm>
            <a:off x="2428920" y="3071880"/>
            <a:ext cx="427320" cy="284400"/>
          </a:xfrm>
          <a:prstGeom prst="rightArrow">
            <a:avLst>
              <a:gd name="adj1" fmla="val 50000"/>
              <a:gd name="adj2" fmla="val 50000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9" name="CustomShape 10"/>
          <p:cNvSpPr/>
          <p:nvPr/>
        </p:nvSpPr>
        <p:spPr>
          <a:xfrm>
            <a:off x="5715000" y="3000240"/>
            <a:ext cx="427320" cy="284400"/>
          </a:xfrm>
          <a:prstGeom prst="rightArrow">
            <a:avLst>
              <a:gd name="adj1" fmla="val 50000"/>
              <a:gd name="adj2" fmla="val 50000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0" name="CustomShape 11"/>
          <p:cNvSpPr/>
          <p:nvPr/>
        </p:nvSpPr>
        <p:spPr>
          <a:xfrm rot="18594600">
            <a:off x="2372040" y="3720240"/>
            <a:ext cx="516600" cy="282240"/>
          </a:xfrm>
          <a:prstGeom prst="leftRightArrow">
            <a:avLst>
              <a:gd name="adj1" fmla="val 50000"/>
              <a:gd name="adj2" fmla="val 50000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1" name="CustomShape 12"/>
          <p:cNvSpPr/>
          <p:nvPr/>
        </p:nvSpPr>
        <p:spPr>
          <a:xfrm rot="2781600">
            <a:off x="5523120" y="3857400"/>
            <a:ext cx="516600" cy="282240"/>
          </a:xfrm>
          <a:prstGeom prst="leftRightArrow">
            <a:avLst>
              <a:gd name="adj1" fmla="val 50000"/>
              <a:gd name="adj2" fmla="val 50000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2" name="CustomShape 13"/>
          <p:cNvSpPr/>
          <p:nvPr/>
        </p:nvSpPr>
        <p:spPr>
          <a:xfrm rot="5400000">
            <a:off x="6645240" y="3929040"/>
            <a:ext cx="498600" cy="212760"/>
          </a:xfrm>
          <a:prstGeom prst="leftRightArrow">
            <a:avLst>
              <a:gd name="adj1" fmla="val 50000"/>
              <a:gd name="adj2" fmla="val 50000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3" name="CustomShape 14"/>
          <p:cNvSpPr/>
          <p:nvPr/>
        </p:nvSpPr>
        <p:spPr>
          <a:xfrm rot="5400000">
            <a:off x="8557920" y="4370760"/>
            <a:ext cx="455040" cy="428760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43750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4" name="CustomShape 15"/>
          <p:cNvSpPr/>
          <p:nvPr/>
        </p:nvSpPr>
        <p:spPr>
          <a:xfrm>
            <a:off x="7200000" y="4812840"/>
            <a:ext cx="1800000" cy="516600"/>
          </a:xfrm>
          <a:prstGeom prst="rect">
            <a:avLst/>
          </a:prstGeom>
          <a:solidFill>
            <a:schemeClr val="bg1"/>
          </a:solidFill>
          <a:ln w="0">
            <a:solidFill>
              <a:schemeClr val="tx1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it-IT" sz="1400" spc="-1" strike="noStrike">
                <a:solidFill>
                  <a:srgbClr val="ff0000"/>
                </a:solidFill>
                <a:latin typeface="Calibri"/>
                <a:ea typeface="DejaVu Sans"/>
              </a:rPr>
              <a:t>Cosa migliorare e come</a:t>
            </a:r>
            <a:endParaRPr b="0" lang="it-IT" sz="1400" spc="-1" strike="noStrike">
              <a:latin typeface="Arial"/>
            </a:endParaRPr>
          </a:p>
        </p:txBody>
      </p:sp>
      <p:sp>
        <p:nvSpPr>
          <p:cNvPr id="55" name="CustomShape 16"/>
          <p:cNvSpPr/>
          <p:nvPr/>
        </p:nvSpPr>
        <p:spPr>
          <a:xfrm rot="13913400">
            <a:off x="2843280" y="2356920"/>
            <a:ext cx="478080" cy="244080"/>
          </a:xfrm>
          <a:prstGeom prst="leftRightArrow">
            <a:avLst>
              <a:gd name="adj1" fmla="val 50000"/>
              <a:gd name="adj2" fmla="val 50000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6" name="CustomShape 17"/>
          <p:cNvSpPr/>
          <p:nvPr/>
        </p:nvSpPr>
        <p:spPr>
          <a:xfrm rot="18594600">
            <a:off x="4800960" y="2076840"/>
            <a:ext cx="516600" cy="282240"/>
          </a:xfrm>
          <a:prstGeom prst="leftRightArrow">
            <a:avLst>
              <a:gd name="adj1" fmla="val 50000"/>
              <a:gd name="adj2" fmla="val 50000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158</TotalTime>
  <Application>LibreOffice/7.0.2.2$Windows_X86_64 LibreOffice_project/8349ace3c3162073abd90d81fd06dcfb6b36b994</Application>
  <Words>347</Words>
  <Paragraphs>66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2018-04-09T09:09:16Z</dcterms:created>
  <dc:creator>Rosa Fiorillo</dc:creator>
  <dc:description/>
  <dc:language>it-IT</dc:language>
  <cp:lastModifiedBy/>
  <dcterms:modified xsi:type="dcterms:W3CDTF">2024-05-12T10:45:20Z</dcterms:modified>
  <cp:revision>47</cp:revision>
  <dc:subject/>
  <dc:title>Diapositiva 1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Presentazione su schermo (4:3)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2</vt:i4>
  </property>
</Properties>
</file>