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comments/comment2.xml" ContentType="application/vnd.openxmlformats-officedocument.presentationml.comment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commentAuthors.xml" ContentType="application/vnd.openxmlformats-officedocument.presentationml.commentAuthor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</p:sldIdLst>
  <p:sldSz cx="9144000" cy="6858000"/>
  <p:notesSz cx="6858000" cy="9144000"/>
</p:presentation>
</file>

<file path=ppt/commentAuthors.xml><?xml version="1.0" encoding="utf-8"?>
<p:cmAuthorLst xmlns:p="http://schemas.openxmlformats.org/presentationml/2006/main">
  <p:cmAuthor id="0" name="" initials="" lastIdx="1" clrIdx="0"/>
</p:cmAuthorLst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commentAuthors" Target="commentAuthors.xml"/>
</Relationships>
</file>

<file path=ppt/comments/comment2.xml><?xml version="1.0" encoding="utf-8"?>
<p:cmLst xmlns:p="http://schemas.openxmlformats.org/presentationml/2006/main">
  <p:cm authorId="0" dt="2022-10-03T21:16:56.000000000" idx="1">
    <p:pos x="0" y="0"/>
    <p:text/>
  </p:cm>
</p:cmLst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Fai clic per spostare la diapositiva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it-IT" sz="2000" spc="-1" strike="noStrike">
                <a:latin typeface="Arial"/>
              </a:rPr>
              <a:t>Fai clic per modificare il formato delle note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it-IT" sz="1400" spc="-1" strike="noStrike">
                <a:latin typeface="Times New Roman"/>
              </a:rPr>
              <a:t>&lt;intestazione&gt;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it-IT" sz="1400" spc="-1" strike="noStrike">
                <a:latin typeface="Times New Roman"/>
              </a:rPr>
              <a:t>&lt;data/ora&gt;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it-IT" sz="1400" spc="-1" strike="noStrike">
                <a:latin typeface="Times New Roman"/>
              </a:rPr>
              <a:t>&lt;piè di pagina&gt;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E2B3D39B-06BB-48F3-845B-DC70460453EC}" type="slidenum">
              <a:rPr b="0" lang="it-IT" sz="1400" spc="-1" strike="noStrike">
                <a:latin typeface="Times New Roman"/>
              </a:rPr>
              <a:t>&lt;numero&gt;</a:t>
            </a:fld>
            <a:endParaRPr b="0" lang="it-IT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0560" cy="3427560"/>
          </a:xfrm>
          <a:prstGeom prst="rect">
            <a:avLst/>
          </a:prstGeom>
        </p:spPr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960" cy="4113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000" spc="-1" strike="noStrike">
              <a:latin typeface="Arial"/>
            </a:endParaRPr>
          </a:p>
        </p:txBody>
      </p:sp>
      <p:sp>
        <p:nvSpPr>
          <p:cNvPr id="65" name="CustomShape 3"/>
          <p:cNvSpPr/>
          <p:nvPr/>
        </p:nvSpPr>
        <p:spPr>
          <a:xfrm>
            <a:off x="3884760" y="8685360"/>
            <a:ext cx="2970360" cy="455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E560019F-E027-455E-8763-DE0C3E2A78C9}" type="slidenum">
              <a:rPr b="0" lang="it-IT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it-IT" sz="1200" spc="-1" strike="noStrike"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0560" cy="3427560"/>
          </a:xfrm>
          <a:prstGeom prst="rect">
            <a:avLst/>
          </a:prstGeom>
        </p:spPr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960" cy="4113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000" spc="-1" strike="noStrike">
              <a:latin typeface="Arial"/>
            </a:endParaRPr>
          </a:p>
        </p:txBody>
      </p:sp>
      <p:sp>
        <p:nvSpPr>
          <p:cNvPr id="68" name="CustomShape 3"/>
          <p:cNvSpPr/>
          <p:nvPr/>
        </p:nvSpPr>
        <p:spPr>
          <a:xfrm>
            <a:off x="3884760" y="8685360"/>
            <a:ext cx="2970360" cy="455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04D7AF83-95D5-4F6D-B820-5A0BA4CAD906}" type="slidenum">
              <a:rPr b="0" lang="it-IT" sz="1200" spc="-1" strike="noStrike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b="0" lang="it-IT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omments" Target="../comments/comment2.xml"/><Relationship Id="rId3" Type="http://schemas.openxmlformats.org/officeDocument/2006/relationships/notesSlide" Target="../notesSlides/notesSlide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642960" y="714240"/>
            <a:ext cx="7928280" cy="4499280"/>
          </a:xfrm>
          <a:prstGeom prst="roundRect">
            <a:avLst>
              <a:gd name="adj" fmla="val 16667"/>
            </a:avLst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785880" y="1071720"/>
            <a:ext cx="7571160" cy="2860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PROCESSO/SOTTOPROCESSO: </a:t>
            </a:r>
            <a:r>
              <a:rPr b="0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Inclusione  degli alunni con BES</a:t>
            </a: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1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PROCESSO DI LIVELLO SUPERIORE: </a:t>
            </a:r>
            <a:r>
              <a:rPr b="0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Protocollo di accoglienza inclusione    </a:t>
            </a: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INIZIO PROCESSO: </a:t>
            </a:r>
            <a:r>
              <a:rPr b="0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Settembre               </a:t>
            </a:r>
            <a:r>
              <a:rPr b="1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FINE PROCESSO: </a:t>
            </a:r>
            <a:r>
              <a:rPr b="0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Giugno</a:t>
            </a: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OBIETTIVI PRINCIPALI: </a:t>
            </a:r>
            <a:r>
              <a:rPr b="0" lang="it-I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Creare una modalità valida e condivisa per l’accoglienza degli alunni con BES e per  realizzare l’inclusione</a:t>
            </a:r>
            <a:endParaRPr b="0" lang="it-IT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3093120" y="3927600"/>
            <a:ext cx="5571360" cy="282744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Misurazione: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Monitoraggio iniziale </a:t>
            </a: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attraverso: 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Elenco alunni con BES (Segreteria didattica)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Moduli di rilevazione dei Cdc di ottobre 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Calendario dei  Cdc per la stesura del PDP </a:t>
            </a:r>
            <a:endParaRPr b="0" lang="it-IT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.   Monitoraggio intermedio </a:t>
            </a: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attraverso:</a:t>
            </a:r>
            <a:endParaRPr b="0" lang="it-IT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Moduli di rilevazione degli alunni con DSA con insufficienze nel Primo Quadrimestre (Febbraio)  e/o dati forniti dalla Segr. Did.</a:t>
            </a:r>
            <a:endParaRPr b="0" lang="it-IT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Rilevazione dei dati relativi ai recuperi (Vicepresidenza  e Segr.  did. –Aprile)</a:t>
            </a:r>
            <a:endParaRPr b="0" lang="it-IT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Eventuali PDP intermedi (da effettuarsi quando necessario)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Monitoraggio finale </a:t>
            </a: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attraverso: Moduli di rilevazione e/o dati forniti dalla S. didattica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Numero alunni con BES inizio e fine anno e confronto con l’anno precedente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Esito finale degli alunni con BES (promozione, non ammissione, sospensione del giudizio)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47" name="CustomShape 2"/>
          <p:cNvSpPr/>
          <p:nvPr/>
        </p:nvSpPr>
        <p:spPr>
          <a:xfrm>
            <a:off x="2700000" y="2058120"/>
            <a:ext cx="2871000" cy="1869480"/>
          </a:xfrm>
          <a:prstGeom prst="ellipse">
            <a:avLst/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CustomShape 3"/>
          <p:cNvSpPr/>
          <p:nvPr/>
        </p:nvSpPr>
        <p:spPr>
          <a:xfrm>
            <a:off x="285840" y="142920"/>
            <a:ext cx="4427640" cy="191484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Cosa: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Sito del Liceo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Supporti multimediali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Eventuali  certificazioni di BES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Modelli di PDP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Moduli/Griglie osservative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Materiale informativo da pubblicare sul sito (vademecum,  articoli, link di siti, bibliografie, convegni e aggiornamenti,…)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Circolari e comunicazioni varie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Normativa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49" name="CustomShape 4"/>
          <p:cNvSpPr/>
          <p:nvPr/>
        </p:nvSpPr>
        <p:spPr>
          <a:xfrm>
            <a:off x="5286240" y="214200"/>
            <a:ext cx="3748680" cy="173232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Chi: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DS/DSGA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Assistenti amministrativi della Segreteria didattica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Funzione strumentale per l’inclusione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Referente per gli alunni con BES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GLI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Docenti coordinatori e Consigli di classe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Genitori e alunni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Formazione docenti  sui BES e la didattica inclusiva 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50" name="CustomShape 5"/>
          <p:cNvSpPr/>
          <p:nvPr/>
        </p:nvSpPr>
        <p:spPr>
          <a:xfrm>
            <a:off x="214200" y="2143080"/>
            <a:ext cx="1927440" cy="191484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Ingressi: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Certificazioni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Segnalazioni dei genitori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Segnalazioni della scuola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Documentazione proveniente da altre scuole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Fascicoli personali degli alunni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51" name="CustomShape 6"/>
          <p:cNvSpPr/>
          <p:nvPr/>
        </p:nvSpPr>
        <p:spPr>
          <a:xfrm>
            <a:off x="6000840" y="2286000"/>
            <a:ext cx="2998800" cy="118476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Uscite: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Verifica  di eventuale PDP (Piano Didattico Personalizzato)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Successo scolastico degli alunni con BES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Relazione finale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ff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PAI (Piano Annuale per l’Inclusione) 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52" name="CustomShape 7"/>
          <p:cNvSpPr/>
          <p:nvPr/>
        </p:nvSpPr>
        <p:spPr>
          <a:xfrm>
            <a:off x="214200" y="4000680"/>
            <a:ext cx="2713320" cy="282744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Come: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Definizione delle modalità per la consegna e il protocollo dei certificati e/o segnalazioni BES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Passaggio di informazioni dalla Segreteria didattica a : DS, Funzione strumentale per l’inclusione, Referente per i BES, Docenti coordinatori  e Cdc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Rapporti con le famiglie e gli enti esterni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D.S. e del DSGA organizzano: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Archiviazione materiale 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Distribuzione compiti e piano delle attività in ambito amministrativo.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53" name="CustomShape 8"/>
          <p:cNvSpPr/>
          <p:nvPr/>
        </p:nvSpPr>
        <p:spPr>
          <a:xfrm>
            <a:off x="2714760" y="2517840"/>
            <a:ext cx="3011400" cy="118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1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Principali attività: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Segnalazione/ Eventuale certificazione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Rapporti con le famiglie /gli enti esterni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Calendario stesura del PDP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Monitoraggi inclusione</a:t>
            </a:r>
            <a:endParaRPr b="0" lang="it-IT" sz="1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ff0000"/>
              </a:buClr>
              <a:buFont typeface="Arial"/>
              <a:buChar char="•"/>
            </a:pPr>
            <a:r>
              <a:rPr b="0" lang="it-IT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PAI (Piano Annuale per l’Inclusione) </a:t>
            </a:r>
            <a:endParaRPr b="0" lang="it-IT" sz="1200" spc="-1" strike="noStrike">
              <a:latin typeface="Arial"/>
            </a:endParaRPr>
          </a:p>
        </p:txBody>
      </p:sp>
      <p:sp>
        <p:nvSpPr>
          <p:cNvPr id="54" name="CustomShape 9"/>
          <p:cNvSpPr/>
          <p:nvPr/>
        </p:nvSpPr>
        <p:spPr>
          <a:xfrm>
            <a:off x="2214720" y="2786040"/>
            <a:ext cx="355680" cy="28440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5" name="CustomShape 10"/>
          <p:cNvSpPr/>
          <p:nvPr/>
        </p:nvSpPr>
        <p:spPr>
          <a:xfrm>
            <a:off x="5643720" y="2714760"/>
            <a:ext cx="355680" cy="28440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6" name="CustomShape 11"/>
          <p:cNvSpPr/>
          <p:nvPr/>
        </p:nvSpPr>
        <p:spPr>
          <a:xfrm rot="18594600">
            <a:off x="2372040" y="3577320"/>
            <a:ext cx="516600" cy="282240"/>
          </a:xfrm>
          <a:prstGeom prst="left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12"/>
          <p:cNvSpPr/>
          <p:nvPr/>
        </p:nvSpPr>
        <p:spPr>
          <a:xfrm rot="2781600">
            <a:off x="5401080" y="3501720"/>
            <a:ext cx="516600" cy="282240"/>
          </a:xfrm>
          <a:prstGeom prst="left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8" name="CustomShape 13"/>
          <p:cNvSpPr/>
          <p:nvPr/>
        </p:nvSpPr>
        <p:spPr>
          <a:xfrm rot="5400000">
            <a:off x="6732720" y="3607560"/>
            <a:ext cx="427320" cy="212760"/>
          </a:xfrm>
          <a:prstGeom prst="left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9" name="CustomShape 14"/>
          <p:cNvSpPr/>
          <p:nvPr/>
        </p:nvSpPr>
        <p:spPr>
          <a:xfrm rot="5400000">
            <a:off x="8373240" y="3968280"/>
            <a:ext cx="455040" cy="43848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0" name="CustomShape 15"/>
          <p:cNvSpPr/>
          <p:nvPr/>
        </p:nvSpPr>
        <p:spPr>
          <a:xfrm>
            <a:off x="7740000" y="4414680"/>
            <a:ext cx="1404000" cy="516600"/>
          </a:xfrm>
          <a:prstGeom prst="rect">
            <a:avLst/>
          </a:prstGeom>
          <a:solidFill>
            <a:schemeClr val="bg1"/>
          </a:solidFill>
          <a:ln w="0"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it-IT" sz="1400" spc="-1" strike="noStrike">
                <a:solidFill>
                  <a:srgbClr val="ff0000"/>
                </a:solidFill>
                <a:latin typeface="Calibri"/>
                <a:ea typeface="DejaVu Sans"/>
              </a:rPr>
              <a:t>Cosa migliorare e come</a:t>
            </a:r>
            <a:endParaRPr b="0" lang="it-IT" sz="1400" spc="-1" strike="noStrike">
              <a:latin typeface="Arial"/>
            </a:endParaRPr>
          </a:p>
        </p:txBody>
      </p:sp>
      <p:sp>
        <p:nvSpPr>
          <p:cNvPr id="61" name="CustomShape 16"/>
          <p:cNvSpPr/>
          <p:nvPr/>
        </p:nvSpPr>
        <p:spPr>
          <a:xfrm rot="13913400">
            <a:off x="2360160" y="2158920"/>
            <a:ext cx="516600" cy="282240"/>
          </a:xfrm>
          <a:prstGeom prst="left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17"/>
          <p:cNvSpPr/>
          <p:nvPr/>
        </p:nvSpPr>
        <p:spPr>
          <a:xfrm rot="18594600">
            <a:off x="4729680" y="1576800"/>
            <a:ext cx="516600" cy="282240"/>
          </a:xfrm>
          <a:prstGeom prst="left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</TotalTime>
  <Application>LibreOffice/7.0.2.2$Windows_X86_64 LibreOffice_project/8349ace3c3162073abd90d81fd06dcfb6b36b994</Application>
  <Words>330</Words>
  <Paragraphs>65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2018-04-09T09:09:16Z</dcterms:created>
  <dc:creator>Rosa Fiorillo</dc:creator>
  <dc:description/>
  <dc:language>it-IT</dc:language>
  <cp:lastModifiedBy/>
  <dcterms:modified xsi:type="dcterms:W3CDTF">2024-05-12T10:39:56Z</dcterms:modified>
  <cp:revision>40</cp:revision>
  <dc:subject/>
  <dc:title>Diapositiva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2</vt:i4>
  </property>
  <property fmtid="{D5CDD505-2E9C-101B-9397-08002B2CF9AE}" pid="8" name="PresentationFormat">
    <vt:lpwstr>Presentazione su schermo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</vt:i4>
  </property>
</Properties>
</file>