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89AAB-3FCD-4560-BCB0-73982F4D2191}" v="3" dt="2022-06-06T15:41:37.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6/22/2022</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69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6/22/2022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26486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6/22/2022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6482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6/22/2022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29109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6/22/2022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45064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6/22/2022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10685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6/22/2022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70554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6/22/2022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73372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6/22/2022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29832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6/22/2022</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53397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6/22/2022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71988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6/22/2022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31068872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 descr="Lightbulb off with illuminated background">
            <a:extLst>
              <a:ext uri="{FF2B5EF4-FFF2-40B4-BE49-F238E27FC236}">
                <a16:creationId xmlns:a16="http://schemas.microsoft.com/office/drawing/2014/main" id="{F1D871DC-675A-484E-AD19-60E50ED22ED0}"/>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39" name="Rectangle 3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de-DE" sz="3600">
                <a:solidFill>
                  <a:schemeClr val="bg1"/>
                </a:solidFill>
                <a:cs typeface="Calibri Light"/>
              </a:rPr>
              <a:t>Thomas Alva Edison</a:t>
            </a:r>
            <a:endParaRPr lang="de-DE" sz="3600">
              <a:solidFill>
                <a:schemeClr val="bg1"/>
              </a:solidFill>
            </a:endParaRPr>
          </a:p>
        </p:txBody>
      </p:sp>
      <p:sp>
        <p:nvSpPr>
          <p:cNvPr id="3" name="Sottotitolo 2"/>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de-DE" sz="1800">
                <a:solidFill>
                  <a:schemeClr val="bg1"/>
                </a:solidFill>
              </a:rPr>
              <a:t>Bianca Pollastri</a:t>
            </a:r>
          </a:p>
          <a:p>
            <a:pPr algn="ctr"/>
            <a:r>
              <a:rPr lang="de-DE" sz="1800">
                <a:solidFill>
                  <a:schemeClr val="bg1"/>
                </a:solidFill>
              </a:rPr>
              <a:t>Claudio Bonechi</a:t>
            </a:r>
          </a:p>
          <a:p>
            <a:pPr algn="ctr"/>
            <a:r>
              <a:rPr lang="de-DE" sz="1800">
                <a:solidFill>
                  <a:schemeClr val="bg1"/>
                </a:solidFill>
              </a:rPr>
              <a:t>Anna Terlizzi</a:t>
            </a:r>
          </a:p>
        </p:txBody>
      </p:sp>
      <p:cxnSp>
        <p:nvCxnSpPr>
          <p:cNvPr id="41" name="Straight Connector 40">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58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DCA330-5B8F-496B-BD22-B76EC4EED771}"/>
              </a:ext>
            </a:extLst>
          </p:cNvPr>
          <p:cNvSpPr>
            <a:spLocks noGrp="1"/>
          </p:cNvSpPr>
          <p:nvPr>
            <p:ph type="title"/>
          </p:nvPr>
        </p:nvSpPr>
        <p:spPr/>
        <p:txBody>
          <a:bodyPr/>
          <a:lstStyle/>
          <a:p>
            <a:r>
              <a:rPr lang="it-IT"/>
              <a:t>Effetto Termoionico</a:t>
            </a:r>
          </a:p>
        </p:txBody>
      </p:sp>
      <p:sp>
        <p:nvSpPr>
          <p:cNvPr id="3" name="Segnaposto contenuto 2">
            <a:extLst>
              <a:ext uri="{FF2B5EF4-FFF2-40B4-BE49-F238E27FC236}">
                <a16:creationId xmlns:a16="http://schemas.microsoft.com/office/drawing/2014/main" id="{3B35D7E0-E47B-4E7A-9A6F-551869E9DBA7}"/>
              </a:ext>
            </a:extLst>
          </p:cNvPr>
          <p:cNvSpPr>
            <a:spLocks noGrp="1"/>
          </p:cNvSpPr>
          <p:nvPr>
            <p:ph sz="half" idx="1"/>
          </p:nvPr>
        </p:nvSpPr>
        <p:spPr>
          <a:xfrm>
            <a:off x="1115568" y="2478024"/>
            <a:ext cx="9524910" cy="3694176"/>
          </a:xfrm>
        </p:spPr>
        <p:txBody>
          <a:bodyPr vert="horz" lIns="91440" tIns="45720" rIns="91440" bIns="45720" rtlCol="0" anchor="t">
            <a:normAutofit fontScale="85000" lnSpcReduction="20000"/>
          </a:bodyPr>
          <a:lstStyle/>
          <a:p>
            <a:r>
              <a:rPr lang="it-IT">
                <a:latin typeface="Calibri"/>
                <a:cs typeface="Calibri"/>
              </a:rPr>
              <a:t>Nel 1883, mentre studiava le proprietà dei fili delle lampade a incandescenza Thomas Edison scoprì inoltre </a:t>
            </a:r>
            <a:r>
              <a:rPr lang="it-IT" b="1">
                <a:latin typeface="Calibri"/>
                <a:cs typeface="Calibri"/>
              </a:rPr>
              <a:t>l’effetto termoionico</a:t>
            </a:r>
            <a:r>
              <a:rPr lang="it-IT">
                <a:latin typeface="Calibri"/>
                <a:cs typeface="Calibri"/>
              </a:rPr>
              <a:t>, essenziale per alcuni dispositivi elettronici (può fungere come generatore o avere funzioni di raffreddamento).</a:t>
            </a:r>
            <a:endParaRPr lang="it-IT"/>
          </a:p>
          <a:p>
            <a:r>
              <a:rPr lang="it-IT">
                <a:latin typeface="Calibri"/>
                <a:cs typeface="Calibri"/>
              </a:rPr>
              <a:t>L’effetto termoionico può essere definito come emissione di elettroni da parte di conduttori sufficientemente riscaldati, portati in pratica all’incandescenza. </a:t>
            </a:r>
            <a:endParaRPr lang="it-IT"/>
          </a:p>
          <a:p>
            <a:r>
              <a:rPr lang="it-IT">
                <a:latin typeface="Calibri"/>
                <a:cs typeface="Calibri"/>
              </a:rPr>
              <a:t>Gli elettroni all’interno di un metallo si muovono disordinatamente ma, in condizioni normali, non escono fuori dal metallo nonostante il moto di agitazione termica (in prossimità della superficie del metallo c’è una barriera di potenziale che ne riduce progressivamente l’energia cinetica).</a:t>
            </a:r>
            <a:br>
              <a:rPr lang="en-US"/>
            </a:br>
            <a:br>
              <a:rPr lang="en-US"/>
            </a:br>
            <a:endParaRPr lang="en-US"/>
          </a:p>
          <a:p>
            <a:endParaRPr lang="it-IT"/>
          </a:p>
        </p:txBody>
      </p:sp>
    </p:spTree>
    <p:extLst>
      <p:ext uri="{BB962C8B-B14F-4D97-AF65-F5344CB8AC3E}">
        <p14:creationId xmlns:p14="http://schemas.microsoft.com/office/powerpoint/2010/main" val="2169649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6E5619-F033-41B4-B255-2913EEAF6CC3}"/>
              </a:ext>
            </a:extLst>
          </p:cNvPr>
          <p:cNvSpPr>
            <a:spLocks noGrp="1"/>
          </p:cNvSpPr>
          <p:nvPr>
            <p:ph type="title"/>
          </p:nvPr>
        </p:nvSpPr>
        <p:spPr/>
        <p:txBody>
          <a:bodyPr/>
          <a:lstStyle/>
          <a:p>
            <a:r>
              <a:rPr lang="it-IT"/>
              <a:t>La Vita</a:t>
            </a:r>
          </a:p>
        </p:txBody>
      </p:sp>
      <p:pic>
        <p:nvPicPr>
          <p:cNvPr id="5" name="Immagine 5" descr="Immagine che contiene persona, uomo, vecchio, tuta&#10;&#10;Descrizione generata automaticamente">
            <a:extLst>
              <a:ext uri="{FF2B5EF4-FFF2-40B4-BE49-F238E27FC236}">
                <a16:creationId xmlns:a16="http://schemas.microsoft.com/office/drawing/2014/main" id="{1F8CEE3E-6AAB-4B67-AA1D-4A36BAB881BE}"/>
              </a:ext>
            </a:extLst>
          </p:cNvPr>
          <p:cNvPicPr>
            <a:picLocks noGrp="1" noChangeAspect="1"/>
          </p:cNvPicPr>
          <p:nvPr>
            <p:ph sz="half" idx="1"/>
          </p:nvPr>
        </p:nvPicPr>
        <p:blipFill>
          <a:blip r:embed="rId2"/>
          <a:stretch>
            <a:fillRect/>
          </a:stretch>
        </p:blipFill>
        <p:spPr>
          <a:xfrm>
            <a:off x="913150" y="2613400"/>
            <a:ext cx="2461864" cy="3126058"/>
          </a:xfrm>
        </p:spPr>
      </p:pic>
      <p:sp>
        <p:nvSpPr>
          <p:cNvPr id="3" name="Segnaposto contenuto 2">
            <a:extLst>
              <a:ext uri="{FF2B5EF4-FFF2-40B4-BE49-F238E27FC236}">
                <a16:creationId xmlns:a16="http://schemas.microsoft.com/office/drawing/2014/main" id="{42D4B92D-A5B8-46EF-8218-5925F92B2905}"/>
              </a:ext>
            </a:extLst>
          </p:cNvPr>
          <p:cNvSpPr>
            <a:spLocks noGrp="1"/>
          </p:cNvSpPr>
          <p:nvPr>
            <p:ph sz="half" idx="2"/>
          </p:nvPr>
        </p:nvSpPr>
        <p:spPr>
          <a:xfrm>
            <a:off x="3967011" y="2478024"/>
            <a:ext cx="7316685" cy="3694176"/>
          </a:xfrm>
        </p:spPr>
        <p:txBody>
          <a:bodyPr vert="horz" lIns="91440" tIns="45720" rIns="91440" bIns="45720" rtlCol="0" anchor="t">
            <a:normAutofit fontScale="70000" lnSpcReduction="20000"/>
          </a:bodyPr>
          <a:lstStyle/>
          <a:p>
            <a:r>
              <a:rPr lang="it">
                <a:latin typeface="Calibri"/>
                <a:cs typeface="Calibri"/>
              </a:rPr>
              <a:t>Edison nacque nel 1847 a Milan, nell'Ohio, da Samuel Ogden Edison e Nancy Matthews Elliott</a:t>
            </a:r>
            <a:r>
              <a:rPr lang="it-IT">
                <a:latin typeface="Calibri"/>
                <a:cs typeface="Calibri"/>
              </a:rPr>
              <a:t>. Ultimo di sette fratelli, parzialmente sordo fin dall'adolescenza. </a:t>
            </a:r>
            <a:endParaRPr lang="it-IT"/>
          </a:p>
          <a:p>
            <a:r>
              <a:rPr lang="it-IT">
                <a:latin typeface="Calibri"/>
                <a:cs typeface="Calibri"/>
              </a:rPr>
              <a:t>La sua istruzione formale fu di breve durata e di scarso successo e così sua madre lo ritirò da scuola e assunse lei stessa il compito dell’educazione del figlio. Thomas Edison acquisì quindi la maggior parte della sua vasta conoscenza attraverso lo studio e la formazione indipendente e già a undici anni aveva, nella cantina della casa di Port Huron, il suo laboratorio di chimica. </a:t>
            </a:r>
            <a:endParaRPr lang="it-IT"/>
          </a:p>
          <a:p>
            <a:r>
              <a:rPr lang="it-IT">
                <a:latin typeface="Calibri"/>
                <a:cs typeface="Calibri"/>
              </a:rPr>
              <a:t>Intorno al 1860 cominciò a lavorare come operatore telegrafico, stampò e distribuì il The Weekly Herald, il primo periodico composto e stampato su un treno. Il quotidiano The Times pubblicò un articolo su Edison e il suo giornale. Nel 1868 Edison fece domanda per il suo primo brevetto, un registratore di voto elettrico.</a:t>
            </a:r>
            <a:endParaRPr lang="it-IT"/>
          </a:p>
          <a:p>
            <a:endParaRPr lang="it-IT"/>
          </a:p>
        </p:txBody>
      </p:sp>
    </p:spTree>
    <p:extLst>
      <p:ext uri="{BB962C8B-B14F-4D97-AF65-F5344CB8AC3E}">
        <p14:creationId xmlns:p14="http://schemas.microsoft.com/office/powerpoint/2010/main" val="2016215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92060AE-3928-4319-9F51-824F9E419955}"/>
              </a:ext>
            </a:extLst>
          </p:cNvPr>
          <p:cNvSpPr>
            <a:spLocks noGrp="1"/>
          </p:cNvSpPr>
          <p:nvPr>
            <p:ph type="body" idx="4294967295"/>
          </p:nvPr>
        </p:nvSpPr>
        <p:spPr>
          <a:xfrm>
            <a:off x="649510" y="696536"/>
            <a:ext cx="5157216" cy="5286197"/>
          </a:xfrm>
        </p:spPr>
        <p:txBody>
          <a:bodyPr vert="horz" lIns="91440" tIns="45720" rIns="91440" bIns="45720" rtlCol="0" anchor="t">
            <a:noAutofit/>
          </a:bodyPr>
          <a:lstStyle/>
          <a:p>
            <a:pPr>
              <a:lnSpc>
                <a:spcPct val="100000"/>
              </a:lnSpc>
            </a:pPr>
            <a:r>
              <a:rPr lang="it-IT" sz="1600">
                <a:latin typeface="Calibri"/>
                <a:cs typeface="Calibri"/>
              </a:rPr>
              <a:t>Il padre gli insegnò la </a:t>
            </a:r>
            <a:r>
              <a:rPr lang="it-IT" sz="1600" b="1">
                <a:latin typeface="Calibri"/>
                <a:cs typeface="Calibri"/>
              </a:rPr>
              <a:t>telegrafia</a:t>
            </a:r>
            <a:r>
              <a:rPr lang="it-IT" sz="1600">
                <a:latin typeface="Calibri"/>
                <a:cs typeface="Calibri"/>
              </a:rPr>
              <a:t> e gli permise di frequentare l’ufficio telegrafico della stazione. </a:t>
            </a:r>
            <a:endParaRPr lang="it-IT" sz="1600"/>
          </a:p>
          <a:p>
            <a:pPr>
              <a:lnSpc>
                <a:spcPct val="100000"/>
              </a:lnSpc>
            </a:pPr>
            <a:r>
              <a:rPr lang="it-IT" sz="1600">
                <a:latin typeface="Calibri"/>
                <a:cs typeface="Calibri"/>
              </a:rPr>
              <a:t>L'invenzione che per prima gli fece guadagnare una grande fama fu il </a:t>
            </a:r>
            <a:r>
              <a:rPr lang="it-IT" sz="1600" b="1">
                <a:latin typeface="Calibri"/>
                <a:cs typeface="Calibri"/>
              </a:rPr>
              <a:t>fonografo </a:t>
            </a:r>
            <a:r>
              <a:rPr lang="it-IT" sz="1600">
                <a:latin typeface="Calibri"/>
                <a:cs typeface="Calibri"/>
              </a:rPr>
              <a:t>(1877), primo apparecchio capace di registrare e riprodurre suoni, che mise in pratica sfruttando le teorie antecedenti di </a:t>
            </a:r>
            <a:r>
              <a:rPr lang="it-IT" sz="1600" err="1">
                <a:latin typeface="Calibri"/>
                <a:cs typeface="Calibri"/>
              </a:rPr>
              <a:t>Édouard</a:t>
            </a:r>
            <a:r>
              <a:rPr lang="it-IT" sz="1600">
                <a:latin typeface="Calibri"/>
                <a:cs typeface="Calibri"/>
              </a:rPr>
              <a:t>-Léon Scott de </a:t>
            </a:r>
            <a:r>
              <a:rPr lang="it-IT" sz="1600" err="1">
                <a:latin typeface="Calibri"/>
                <a:cs typeface="Calibri"/>
              </a:rPr>
              <a:t>Martinville</a:t>
            </a:r>
            <a:r>
              <a:rPr lang="it-IT" sz="1600">
                <a:latin typeface="Calibri"/>
                <a:cs typeface="Calibri"/>
              </a:rPr>
              <a:t> (registrazione di suoni non riproducibili) e altri inventori, come Charles Cros ( le onde sonore essere registrate e riprodotte).</a:t>
            </a:r>
            <a:endParaRPr lang="it-IT" sz="1600"/>
          </a:p>
          <a:p>
            <a:pPr>
              <a:lnSpc>
                <a:spcPct val="100000"/>
              </a:lnSpc>
            </a:pPr>
            <a:r>
              <a:rPr lang="it-IT" sz="1600">
                <a:latin typeface="Calibri"/>
                <a:cs typeface="Calibri"/>
              </a:rPr>
              <a:t>Morì a West Orange, New Jersey, 18 ottobre 1931.</a:t>
            </a:r>
            <a:endParaRPr lang="it-IT" sz="1600"/>
          </a:p>
          <a:p>
            <a:pPr>
              <a:lnSpc>
                <a:spcPct val="100000"/>
              </a:lnSpc>
            </a:pPr>
            <a:r>
              <a:rPr lang="it-IT" sz="1600">
                <a:latin typeface="Calibri"/>
                <a:cs typeface="Calibri"/>
              </a:rPr>
              <a:t>Edison diede i suoi massimi contributi scientifici in un periodo in cui gli Stati Uniti d’America si distinsero maggiormente nel campo industriale e tecnico. Si dedicò al campo della fisica e della chimica applicata ed è ricordato principalmente come inventore e imprenditore che si interessò a svariati ambiti. Spesso acquistava o si ispirava a prototipi di altri inventori per poi migliorarli rendendoli pienamente utilizzabili e commercializzabili e complessivamente i suoi brevetti furono più di 1000. </a:t>
            </a:r>
            <a:endParaRPr lang="it-IT" sz="1600"/>
          </a:p>
          <a:p>
            <a:pPr>
              <a:lnSpc>
                <a:spcPct val="100000"/>
              </a:lnSpc>
            </a:pPr>
            <a:endParaRPr lang="it-IT" sz="1100"/>
          </a:p>
        </p:txBody>
      </p:sp>
      <p:pic>
        <p:nvPicPr>
          <p:cNvPr id="8" name="Immagine 8">
            <a:extLst>
              <a:ext uri="{FF2B5EF4-FFF2-40B4-BE49-F238E27FC236}">
                <a16:creationId xmlns:a16="http://schemas.microsoft.com/office/drawing/2014/main" id="{43D74920-CFC0-4F44-B588-3D4999FDFB2E}"/>
              </a:ext>
            </a:extLst>
          </p:cNvPr>
          <p:cNvPicPr>
            <a:picLocks noGrp="1" noChangeAspect="1"/>
          </p:cNvPicPr>
          <p:nvPr>
            <p:ph idx="1"/>
          </p:nvPr>
        </p:nvPicPr>
        <p:blipFill rotWithShape="1">
          <a:blip r:embed="rId2"/>
          <a:srcRect l="15099" r="11732" b="2"/>
          <a:stretch/>
        </p:blipFill>
        <p:spPr>
          <a:xfrm>
            <a:off x="6190488" y="566928"/>
            <a:ext cx="5157216" cy="5286197"/>
          </a:xfrm>
          <a:prstGeom prst="rect">
            <a:avLst/>
          </a:prstGeom>
        </p:spPr>
      </p:pic>
      <p:sp>
        <p:nvSpPr>
          <p:cNvPr id="21" name="Rectangle 15">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7">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64E08916-C415-104B-87C5-98789CADD666}"/>
              </a:ext>
            </a:extLst>
          </p:cNvPr>
          <p:cNvSpPr txBox="1"/>
          <p:nvPr/>
        </p:nvSpPr>
        <p:spPr>
          <a:xfrm>
            <a:off x="5181600" y="2496740"/>
            <a:ext cx="1828800" cy="1828800"/>
          </a:xfrm>
          <a:prstGeom prst="rect">
            <a:avLst/>
          </a:prstGeom>
          <a:noFill/>
        </p:spPr>
        <p:txBody>
          <a:bodyPr wrap="square" rtlCol="0">
            <a:spAutoFit/>
          </a:bodyPr>
          <a:lstStyle/>
          <a:p>
            <a:pPr algn="l"/>
            <a:endParaRPr lang="it-IT"/>
          </a:p>
        </p:txBody>
      </p:sp>
    </p:spTree>
    <p:extLst>
      <p:ext uri="{BB962C8B-B14F-4D97-AF65-F5344CB8AC3E}">
        <p14:creationId xmlns:p14="http://schemas.microsoft.com/office/powerpoint/2010/main" val="17495898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Rectangle 7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4" name="Rectangle 83">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6" name="Freeform: Shape 85">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8" name="Freeform: Shape 87">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59A525FC-D594-4DE4-B04C-0D965389CF7F}"/>
              </a:ext>
            </a:extLst>
          </p:cNvPr>
          <p:cNvSpPr>
            <a:spLocks noGrp="1"/>
          </p:cNvSpPr>
          <p:nvPr>
            <p:ph type="title"/>
          </p:nvPr>
        </p:nvSpPr>
        <p:spPr>
          <a:xfrm>
            <a:off x="438913" y="859536"/>
            <a:ext cx="4832802" cy="1243584"/>
          </a:xfrm>
        </p:spPr>
        <p:txBody>
          <a:bodyPr vert="horz" lIns="91440" tIns="45720" rIns="91440" bIns="45720" rtlCol="0" anchor="ctr">
            <a:normAutofit/>
          </a:bodyPr>
          <a:lstStyle/>
          <a:p>
            <a:r>
              <a:rPr lang="en-US" sz="3400"/>
              <a:t>Il Telegrafo</a:t>
            </a:r>
          </a:p>
        </p:txBody>
      </p:sp>
      <p:sp>
        <p:nvSpPr>
          <p:cNvPr id="90" name="Rectangle 8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8FE2C0EB-C9B8-49BF-95E6-95FD9E419D4A}"/>
              </a:ext>
            </a:extLst>
          </p:cNvPr>
          <p:cNvSpPr>
            <a:spLocks noGrp="1"/>
          </p:cNvSpPr>
          <p:nvPr>
            <p:ph sz="half" idx="1"/>
          </p:nvPr>
        </p:nvSpPr>
        <p:spPr>
          <a:xfrm>
            <a:off x="438912" y="2512611"/>
            <a:ext cx="4832803" cy="3664351"/>
          </a:xfrm>
        </p:spPr>
        <p:txBody>
          <a:bodyPr vert="horz" lIns="91440" tIns="45720" rIns="91440" bIns="45720" rtlCol="0">
            <a:normAutofit/>
          </a:bodyPr>
          <a:lstStyle/>
          <a:p>
            <a:pPr>
              <a:lnSpc>
                <a:spcPct val="100000"/>
              </a:lnSpc>
            </a:pPr>
            <a:r>
              <a:rPr lang="en-US" sz="1500"/>
              <a:t>Thomas Edison viaggiò moltissimo e maturò una profonda conoscenza del funzionamento del telegrafo tanto da voler sperimentare negli anni il modo per migliorare l’apparecchio in uso all’epoca (studiava infatti le opere di Faraday e sperimentava continuamente).</a:t>
            </a:r>
          </a:p>
          <a:p>
            <a:pPr>
              <a:lnSpc>
                <a:spcPct val="100000"/>
              </a:lnSpc>
            </a:pPr>
            <a:r>
              <a:rPr lang="en-US" sz="1500"/>
              <a:t>Nel 1864 Thomas Edison ideò un </a:t>
            </a:r>
            <a:r>
              <a:rPr lang="en-US" sz="1500" b="1"/>
              <a:t>telegrafo duplex </a:t>
            </a:r>
            <a:r>
              <a:rPr lang="en-US" sz="1500"/>
              <a:t>per inviare contemporaneamente su uno stesso filo comunicazioni nei due sensi e nel 1874 introdusse la </a:t>
            </a:r>
            <a:r>
              <a:rPr lang="en-US" sz="1500" b="1"/>
              <a:t>telegrafia quadruplex </a:t>
            </a:r>
            <a:r>
              <a:rPr lang="en-US" sz="1500"/>
              <a:t>che permetteva la trasmissione simultanea di due messaggi in ciascuno dei due sensi.</a:t>
            </a:r>
          </a:p>
          <a:p>
            <a:pPr>
              <a:lnSpc>
                <a:spcPct val="100000"/>
              </a:lnSpc>
            </a:pPr>
            <a:endParaRPr lang="en-US" sz="1500"/>
          </a:p>
        </p:txBody>
      </p:sp>
      <p:pic>
        <p:nvPicPr>
          <p:cNvPr id="8" name="Immagine 8" descr="Immagine che contiene interni&#10;&#10;Descrizione generata automaticamente">
            <a:extLst>
              <a:ext uri="{FF2B5EF4-FFF2-40B4-BE49-F238E27FC236}">
                <a16:creationId xmlns:a16="http://schemas.microsoft.com/office/drawing/2014/main" id="{F54F54DE-EDAF-4B10-9BA0-68E0E069FC2D}"/>
              </a:ext>
            </a:extLst>
          </p:cNvPr>
          <p:cNvPicPr>
            <a:picLocks noChangeAspect="1"/>
          </p:cNvPicPr>
          <p:nvPr/>
        </p:nvPicPr>
        <p:blipFill rotWithShape="1">
          <a:blip r:embed="rId2"/>
          <a:srcRect t="29755" r="-2" b="4707"/>
          <a:stretch/>
        </p:blipFill>
        <p:spPr>
          <a:xfrm>
            <a:off x="6617368" y="920702"/>
            <a:ext cx="5135719" cy="2364460"/>
          </a:xfrm>
          <a:prstGeom prst="rect">
            <a:avLst/>
          </a:prstGeom>
        </p:spPr>
      </p:pic>
      <p:pic>
        <p:nvPicPr>
          <p:cNvPr id="7" name="Immagine 7" descr="Immagine che contiene dilegno, bosco&#10;&#10;Descrizione generata automaticamente">
            <a:extLst>
              <a:ext uri="{FF2B5EF4-FFF2-40B4-BE49-F238E27FC236}">
                <a16:creationId xmlns:a16="http://schemas.microsoft.com/office/drawing/2014/main" id="{63A82B70-6362-4031-BBBD-349E67BA302C}"/>
              </a:ext>
            </a:extLst>
          </p:cNvPr>
          <p:cNvPicPr>
            <a:picLocks noGrp="1" noChangeAspect="1"/>
          </p:cNvPicPr>
          <p:nvPr>
            <p:ph sz="half" idx="2"/>
          </p:nvPr>
        </p:nvPicPr>
        <p:blipFill rotWithShape="1">
          <a:blip r:embed="rId3"/>
          <a:srcRect t="27724" b="3091"/>
          <a:stretch/>
        </p:blipFill>
        <p:spPr>
          <a:xfrm>
            <a:off x="6617368" y="3618371"/>
            <a:ext cx="5135719" cy="2364458"/>
          </a:xfrm>
          <a:prstGeom prst="rect">
            <a:avLst/>
          </a:prstGeom>
        </p:spPr>
      </p:pic>
    </p:spTree>
    <p:extLst>
      <p:ext uri="{BB962C8B-B14F-4D97-AF65-F5344CB8AC3E}">
        <p14:creationId xmlns:p14="http://schemas.microsoft.com/office/powerpoint/2010/main" val="3972474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2" name="Rectangle 28">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0">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Rectangle 32">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C621241-9B11-4AE8-9A40-B0A1DF67992B}"/>
              </a:ext>
            </a:extLst>
          </p:cNvPr>
          <p:cNvSpPr>
            <a:spLocks noGrp="1"/>
          </p:cNvSpPr>
          <p:nvPr>
            <p:ph type="title"/>
          </p:nvPr>
        </p:nvSpPr>
        <p:spPr>
          <a:xfrm>
            <a:off x="7255564" y="834888"/>
            <a:ext cx="4314645" cy="1268958"/>
          </a:xfrm>
        </p:spPr>
        <p:txBody>
          <a:bodyPr vert="horz" lIns="91440" tIns="45720" rIns="91440" bIns="45720" rtlCol="0" anchor="b">
            <a:normAutofit/>
          </a:bodyPr>
          <a:lstStyle/>
          <a:p>
            <a:r>
              <a:rPr lang="en-US" sz="3200"/>
              <a:t>Universal Stock Printer</a:t>
            </a:r>
          </a:p>
        </p:txBody>
      </p:sp>
      <p:pic>
        <p:nvPicPr>
          <p:cNvPr id="5" name="Immagine 5">
            <a:extLst>
              <a:ext uri="{FF2B5EF4-FFF2-40B4-BE49-F238E27FC236}">
                <a16:creationId xmlns:a16="http://schemas.microsoft.com/office/drawing/2014/main" id="{43B78098-C3E0-44E2-9122-1EFE0D0D6D2B}"/>
              </a:ext>
            </a:extLst>
          </p:cNvPr>
          <p:cNvPicPr>
            <a:picLocks noGrp="1" noChangeAspect="1"/>
          </p:cNvPicPr>
          <p:nvPr>
            <p:ph sz="half" idx="2"/>
          </p:nvPr>
        </p:nvPicPr>
        <p:blipFill rotWithShape="1">
          <a:blip r:embed="rId2"/>
          <a:srcRect t="18071" r="2" b="2"/>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45" name="Rectangle 34">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36">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E9B7654A-F0C9-4A8F-BA9E-05B89862BBF8}"/>
              </a:ext>
            </a:extLst>
          </p:cNvPr>
          <p:cNvSpPr>
            <a:spLocks noGrp="1"/>
          </p:cNvSpPr>
          <p:nvPr>
            <p:ph sz="half" idx="1"/>
          </p:nvPr>
        </p:nvSpPr>
        <p:spPr>
          <a:xfrm>
            <a:off x="7255563" y="2557587"/>
            <a:ext cx="4314645" cy="3717317"/>
          </a:xfrm>
        </p:spPr>
        <p:txBody>
          <a:bodyPr vert="horz" lIns="91440" tIns="45720" rIns="91440" bIns="45720" rtlCol="0" anchor="t">
            <a:normAutofit/>
          </a:bodyPr>
          <a:lstStyle/>
          <a:p>
            <a:pPr>
              <a:lnSpc>
                <a:spcPct val="100000"/>
              </a:lnSpc>
            </a:pPr>
            <a:endParaRPr lang="en-US" sz="1700"/>
          </a:p>
          <a:p>
            <a:pPr>
              <a:lnSpc>
                <a:spcPct val="100000"/>
              </a:lnSpc>
            </a:pPr>
            <a:r>
              <a:rPr lang="en-US" sz="1700"/>
              <a:t>Nel 1869 Thomas Edison </a:t>
            </a:r>
            <a:r>
              <a:rPr lang="en-US" sz="1700" err="1"/>
              <a:t>si</a:t>
            </a:r>
            <a:r>
              <a:rPr lang="en-US" sz="1700"/>
              <a:t> </a:t>
            </a:r>
            <a:r>
              <a:rPr lang="en-US" sz="1700" err="1"/>
              <a:t>trasferì</a:t>
            </a:r>
            <a:r>
              <a:rPr lang="en-US" sz="1700"/>
              <a:t> a New York dove </a:t>
            </a:r>
            <a:r>
              <a:rPr lang="en-US" sz="1700" err="1"/>
              <a:t>lavorò</a:t>
            </a:r>
            <a:r>
              <a:rPr lang="en-US" sz="1700"/>
              <a:t> come </a:t>
            </a:r>
            <a:r>
              <a:rPr lang="en-US" sz="1700" err="1"/>
              <a:t>impiegato</a:t>
            </a:r>
            <a:r>
              <a:rPr lang="en-US" sz="1700"/>
              <a:t> </a:t>
            </a:r>
            <a:r>
              <a:rPr lang="en-US" sz="1700" err="1"/>
              <a:t>della</a:t>
            </a:r>
            <a:r>
              <a:rPr lang="en-US" sz="1700"/>
              <a:t> Gold Indicator Company, </a:t>
            </a:r>
            <a:r>
              <a:rPr lang="en-US" sz="1700" err="1"/>
              <a:t>che</a:t>
            </a:r>
            <a:r>
              <a:rPr lang="en-US" sz="1700"/>
              <a:t> </a:t>
            </a:r>
            <a:r>
              <a:rPr lang="en-US" sz="1700" err="1"/>
              <a:t>esercitava</a:t>
            </a:r>
            <a:r>
              <a:rPr lang="en-US" sz="1700"/>
              <a:t> il </a:t>
            </a:r>
            <a:r>
              <a:rPr lang="en-US" sz="1700" err="1"/>
              <a:t>più</a:t>
            </a:r>
            <a:r>
              <a:rPr lang="en-US" sz="1700"/>
              <a:t> antico </a:t>
            </a:r>
            <a:r>
              <a:rPr lang="en-US" sz="1700" err="1"/>
              <a:t>servizio</a:t>
            </a:r>
            <a:r>
              <a:rPr lang="en-US" sz="1700"/>
              <a:t> di stock tickers, </a:t>
            </a:r>
            <a:r>
              <a:rPr lang="en-US" sz="1700" err="1"/>
              <a:t>apparecchi</a:t>
            </a:r>
            <a:r>
              <a:rPr lang="en-US" sz="1700"/>
              <a:t> </a:t>
            </a:r>
            <a:r>
              <a:rPr lang="en-US" sz="1700" err="1"/>
              <a:t>trasmettitori</a:t>
            </a:r>
            <a:r>
              <a:rPr lang="en-US" sz="1700"/>
              <a:t> </a:t>
            </a:r>
            <a:r>
              <a:rPr lang="en-US" sz="1700" err="1"/>
              <a:t>delle</a:t>
            </a:r>
            <a:r>
              <a:rPr lang="en-US" sz="1700"/>
              <a:t> </a:t>
            </a:r>
            <a:r>
              <a:rPr lang="en-US" sz="1700" err="1"/>
              <a:t>quotazioni</a:t>
            </a:r>
            <a:r>
              <a:rPr lang="en-US" sz="1700"/>
              <a:t> di </a:t>
            </a:r>
            <a:r>
              <a:rPr lang="en-US" sz="1700" err="1"/>
              <a:t>borsa</a:t>
            </a:r>
            <a:r>
              <a:rPr lang="en-US" sz="1700"/>
              <a:t>. I </a:t>
            </a:r>
            <a:r>
              <a:rPr lang="en-US" sz="1700" err="1"/>
              <a:t>perfezionamenti</a:t>
            </a:r>
            <a:r>
              <a:rPr lang="en-US" sz="1700"/>
              <a:t> </a:t>
            </a:r>
            <a:r>
              <a:rPr lang="en-US" sz="1700" err="1"/>
              <a:t>apportati</a:t>
            </a:r>
            <a:r>
              <a:rPr lang="en-US" sz="1700"/>
              <a:t> da Thomas Edison </a:t>
            </a:r>
            <a:r>
              <a:rPr lang="en-US" sz="1700" err="1"/>
              <a:t>rivoluzionarono</a:t>
            </a:r>
            <a:r>
              <a:rPr lang="en-US" sz="1700"/>
              <a:t> la </a:t>
            </a:r>
            <a:r>
              <a:rPr lang="en-US" sz="1700" err="1"/>
              <a:t>velocità</a:t>
            </a:r>
            <a:r>
              <a:rPr lang="en-US" sz="1700"/>
              <a:t> con cui </a:t>
            </a:r>
            <a:r>
              <a:rPr lang="en-US" sz="1700" err="1"/>
              <a:t>scorreva</a:t>
            </a:r>
            <a:r>
              <a:rPr lang="en-US" sz="1700"/>
              <a:t> </a:t>
            </a:r>
            <a:r>
              <a:rPr lang="en-US" sz="1700" err="1"/>
              <a:t>l'informazione</a:t>
            </a:r>
            <a:r>
              <a:rPr lang="en-US" sz="1700"/>
              <a:t> </a:t>
            </a:r>
            <a:r>
              <a:rPr lang="en-US" sz="1700" err="1"/>
              <a:t>finanziaria</a:t>
            </a:r>
            <a:r>
              <a:rPr lang="en-US" sz="1700"/>
              <a:t>, </a:t>
            </a:r>
            <a:r>
              <a:rPr lang="en-US" sz="1700" err="1"/>
              <a:t>permettevano</a:t>
            </a:r>
            <a:r>
              <a:rPr lang="en-US" sz="1700"/>
              <a:t> di </a:t>
            </a:r>
            <a:r>
              <a:rPr lang="en-US" sz="1700" err="1"/>
              <a:t>sincronizzare</a:t>
            </a:r>
            <a:r>
              <a:rPr lang="en-US" sz="1700"/>
              <a:t> tutti </a:t>
            </a:r>
            <a:r>
              <a:rPr lang="en-US" sz="1700" err="1"/>
              <a:t>i</a:t>
            </a:r>
            <a:r>
              <a:rPr lang="en-US" sz="1700"/>
              <a:t> ticker </a:t>
            </a:r>
            <a:r>
              <a:rPr lang="en-US" sz="1700" err="1"/>
              <a:t>su</a:t>
            </a:r>
            <a:r>
              <a:rPr lang="en-US" sz="1700"/>
              <a:t> </a:t>
            </a:r>
            <a:r>
              <a:rPr lang="en-US" sz="1700" err="1"/>
              <a:t>una</a:t>
            </a:r>
            <a:r>
              <a:rPr lang="en-US" sz="1700"/>
              <a:t> </a:t>
            </a:r>
            <a:r>
              <a:rPr lang="en-US" sz="1700" err="1"/>
              <a:t>linea</a:t>
            </a:r>
            <a:r>
              <a:rPr lang="en-US" sz="1700"/>
              <a:t> in modo </a:t>
            </a:r>
            <a:r>
              <a:rPr lang="en-US" sz="1700" err="1"/>
              <a:t>che</a:t>
            </a:r>
            <a:r>
              <a:rPr lang="en-US" sz="1700"/>
              <a:t> </a:t>
            </a:r>
            <a:r>
              <a:rPr lang="en-US" sz="1700" err="1"/>
              <a:t>stampassero</a:t>
            </a:r>
            <a:r>
              <a:rPr lang="en-US" sz="1700"/>
              <a:t> le </a:t>
            </a:r>
            <a:r>
              <a:rPr lang="en-US" sz="1700" err="1"/>
              <a:t>stesse</a:t>
            </a:r>
            <a:r>
              <a:rPr lang="en-US" sz="1700"/>
              <a:t> </a:t>
            </a:r>
            <a:r>
              <a:rPr lang="en-US" sz="1700" err="1"/>
              <a:t>informazioni</a:t>
            </a:r>
            <a:r>
              <a:rPr lang="en-US" sz="1700"/>
              <a:t>.</a:t>
            </a:r>
          </a:p>
          <a:p>
            <a:pPr>
              <a:lnSpc>
                <a:spcPct val="100000"/>
              </a:lnSpc>
            </a:pPr>
            <a:endParaRPr lang="en-US" sz="1700"/>
          </a:p>
        </p:txBody>
      </p:sp>
    </p:spTree>
    <p:extLst>
      <p:ext uri="{BB962C8B-B14F-4D97-AF65-F5344CB8AC3E}">
        <p14:creationId xmlns:p14="http://schemas.microsoft.com/office/powerpoint/2010/main" val="4250425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A1E41B-BA38-4DC9-A74A-BC4FAA69C9EF}"/>
              </a:ext>
            </a:extLst>
          </p:cNvPr>
          <p:cNvSpPr>
            <a:spLocks noGrp="1"/>
          </p:cNvSpPr>
          <p:nvPr>
            <p:ph type="title"/>
          </p:nvPr>
        </p:nvSpPr>
        <p:spPr/>
        <p:txBody>
          <a:bodyPr/>
          <a:lstStyle/>
          <a:p>
            <a:r>
              <a:rPr lang="it-IT"/>
              <a:t>Trasmissione dei segnali</a:t>
            </a:r>
          </a:p>
        </p:txBody>
      </p:sp>
      <p:sp>
        <p:nvSpPr>
          <p:cNvPr id="3" name="Segnaposto contenuto 2">
            <a:extLst>
              <a:ext uri="{FF2B5EF4-FFF2-40B4-BE49-F238E27FC236}">
                <a16:creationId xmlns:a16="http://schemas.microsoft.com/office/drawing/2014/main" id="{1B00AEEA-1CDD-443E-8780-D37843FDD278}"/>
              </a:ext>
            </a:extLst>
          </p:cNvPr>
          <p:cNvSpPr>
            <a:spLocks noGrp="1"/>
          </p:cNvSpPr>
          <p:nvPr>
            <p:ph sz="half" idx="1"/>
          </p:nvPr>
        </p:nvSpPr>
        <p:spPr>
          <a:xfrm>
            <a:off x="1115568" y="2478024"/>
            <a:ext cx="6740540" cy="3694176"/>
          </a:xfrm>
        </p:spPr>
        <p:txBody>
          <a:bodyPr vert="horz" lIns="91440" tIns="45720" rIns="91440" bIns="45720" rtlCol="0" anchor="t">
            <a:normAutofit fontScale="70000" lnSpcReduction="20000"/>
          </a:bodyPr>
          <a:lstStyle/>
          <a:p>
            <a:r>
              <a:rPr lang="it-IT">
                <a:latin typeface="Calibri"/>
                <a:cs typeface="Calibri"/>
              </a:rPr>
              <a:t>Thomas Edison costituì una serie di laboratori a Menlo Park, nel New Jersey. </a:t>
            </a:r>
            <a:endParaRPr lang="it-IT"/>
          </a:p>
          <a:p>
            <a:r>
              <a:rPr lang="it-IT">
                <a:latin typeface="Calibri"/>
                <a:cs typeface="Calibri"/>
              </a:rPr>
              <a:t>Poco prima del trasferimento Thomas Edison scoprì un fenomeno elettrico che chiamò "forza eterea" che si manifestava in un circuito aperto e che fu dettagliato meglio anni dopo da Hertz. In quegli anni, l'idea che l'elettricità fosse in grado di attraversare lo spazio era pressoché inconcepibile: la capacità delle onde generate elettricamente di attraversare un circuito aperto era il principio su cui si fondano ad esempio la telegrafia senza fili e la radio. </a:t>
            </a:r>
            <a:endParaRPr lang="it-IT"/>
          </a:p>
          <a:p>
            <a:r>
              <a:rPr lang="it-IT">
                <a:latin typeface="Calibri"/>
                <a:cs typeface="Calibri"/>
              </a:rPr>
              <a:t>Edison ricevette diversi brevetti sulla trasmissione dei segnali, per induzione, tra un treno in movimento e una stazione e tra una nave e la costa. </a:t>
            </a:r>
            <a:endParaRPr lang="it-IT"/>
          </a:p>
          <a:p>
            <a:endParaRPr lang="it-IT"/>
          </a:p>
        </p:txBody>
      </p:sp>
      <p:pic>
        <p:nvPicPr>
          <p:cNvPr id="5" name="Immagine 5" descr="Immagine che contiene persona, uomo, interni, tuta&#10;&#10;Descrizione generata automaticamente">
            <a:extLst>
              <a:ext uri="{FF2B5EF4-FFF2-40B4-BE49-F238E27FC236}">
                <a16:creationId xmlns:a16="http://schemas.microsoft.com/office/drawing/2014/main" id="{78B795FE-85F6-4D51-8D84-2665CCAD7514}"/>
              </a:ext>
            </a:extLst>
          </p:cNvPr>
          <p:cNvPicPr>
            <a:picLocks noGrp="1" noChangeAspect="1"/>
          </p:cNvPicPr>
          <p:nvPr>
            <p:ph sz="half" idx="2"/>
          </p:nvPr>
        </p:nvPicPr>
        <p:blipFill>
          <a:blip r:embed="rId2"/>
          <a:stretch>
            <a:fillRect/>
          </a:stretch>
        </p:blipFill>
        <p:spPr>
          <a:xfrm>
            <a:off x="8771326" y="2246417"/>
            <a:ext cx="2307931" cy="2809952"/>
          </a:xfrm>
        </p:spPr>
      </p:pic>
      <p:sp>
        <p:nvSpPr>
          <p:cNvPr id="6" name="CasellaDiTesto 5">
            <a:extLst>
              <a:ext uri="{FF2B5EF4-FFF2-40B4-BE49-F238E27FC236}">
                <a16:creationId xmlns:a16="http://schemas.microsoft.com/office/drawing/2014/main" id="{F3405168-194C-4E89-BE3A-212C92F9E1D7}"/>
              </a:ext>
            </a:extLst>
          </p:cNvPr>
          <p:cNvSpPr txBox="1"/>
          <p:nvPr/>
        </p:nvSpPr>
        <p:spPr>
          <a:xfrm>
            <a:off x="8720254" y="501247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    Heinrich Hertz</a:t>
            </a:r>
          </a:p>
        </p:txBody>
      </p:sp>
    </p:spTree>
    <p:extLst>
      <p:ext uri="{BB962C8B-B14F-4D97-AF65-F5344CB8AC3E}">
        <p14:creationId xmlns:p14="http://schemas.microsoft.com/office/powerpoint/2010/main" val="3823687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100296-5CFE-45F1-A861-2FC830DDE998}"/>
              </a:ext>
            </a:extLst>
          </p:cNvPr>
          <p:cNvSpPr>
            <a:spLocks noGrp="1"/>
          </p:cNvSpPr>
          <p:nvPr>
            <p:ph type="title"/>
          </p:nvPr>
        </p:nvSpPr>
        <p:spPr/>
        <p:txBody>
          <a:bodyPr>
            <a:normAutofit fontScale="90000"/>
          </a:bodyPr>
          <a:lstStyle/>
          <a:p>
            <a:r>
              <a:rPr lang="it-IT"/>
              <a:t>Il Mimeografo, Il Trasmettitore telefonico in carbonio e il Fonografo</a:t>
            </a:r>
          </a:p>
        </p:txBody>
      </p:sp>
      <p:sp>
        <p:nvSpPr>
          <p:cNvPr id="3" name="Segnaposto contenuto 2">
            <a:extLst>
              <a:ext uri="{FF2B5EF4-FFF2-40B4-BE49-F238E27FC236}">
                <a16:creationId xmlns:a16="http://schemas.microsoft.com/office/drawing/2014/main" id="{B46A9F12-62BA-4A0E-920C-93CF2E2A273E}"/>
              </a:ext>
            </a:extLst>
          </p:cNvPr>
          <p:cNvSpPr>
            <a:spLocks noGrp="1"/>
          </p:cNvSpPr>
          <p:nvPr>
            <p:ph sz="half" idx="1"/>
          </p:nvPr>
        </p:nvSpPr>
        <p:spPr/>
        <p:txBody>
          <a:bodyPr vert="horz" lIns="91440" tIns="45720" rIns="91440" bIns="45720" rtlCol="0" anchor="t">
            <a:normAutofit fontScale="70000" lnSpcReduction="20000"/>
          </a:bodyPr>
          <a:lstStyle/>
          <a:p>
            <a:r>
              <a:rPr lang="it-IT">
                <a:latin typeface="Calibri"/>
                <a:cs typeface="Calibri"/>
              </a:rPr>
              <a:t>L'invenzione che per prima gli fece guadagnare una grande fama fu il </a:t>
            </a:r>
            <a:r>
              <a:rPr lang="it-IT" b="1">
                <a:latin typeface="Calibri"/>
                <a:cs typeface="Calibri"/>
              </a:rPr>
              <a:t>fonografo </a:t>
            </a:r>
            <a:r>
              <a:rPr lang="it-IT">
                <a:latin typeface="Calibri"/>
                <a:cs typeface="Calibri"/>
              </a:rPr>
              <a:t>(1877), primo apparecchio capace di registrare e riprodurre suoni, che mise in pratica sfruttando le teorie antecedenti di </a:t>
            </a:r>
            <a:r>
              <a:rPr lang="it-IT" err="1">
                <a:latin typeface="Calibri"/>
                <a:cs typeface="Calibri"/>
              </a:rPr>
              <a:t>Édouard</a:t>
            </a:r>
            <a:r>
              <a:rPr lang="it-IT">
                <a:latin typeface="Calibri"/>
                <a:cs typeface="Calibri"/>
              </a:rPr>
              <a:t>-Léon Scott de </a:t>
            </a:r>
            <a:r>
              <a:rPr lang="it-IT" err="1">
                <a:latin typeface="Calibri"/>
                <a:cs typeface="Calibri"/>
              </a:rPr>
              <a:t>Martinville</a:t>
            </a:r>
            <a:r>
              <a:rPr lang="it-IT">
                <a:latin typeface="Calibri"/>
                <a:cs typeface="Calibri"/>
              </a:rPr>
              <a:t> (registrazione di suoni non riproducibili) e altri inventori, come Charles Cros ( le onde sonore essere registrate e riprodotte).</a:t>
            </a:r>
            <a:endParaRPr lang="it-IT"/>
          </a:p>
          <a:p>
            <a:r>
              <a:rPr lang="it-IT">
                <a:latin typeface="Calibri"/>
                <a:cs typeface="Calibri"/>
              </a:rPr>
              <a:t>Il </a:t>
            </a:r>
            <a:r>
              <a:rPr lang="it-IT" b="1">
                <a:latin typeface="Calibri"/>
                <a:cs typeface="Calibri"/>
              </a:rPr>
              <a:t>mimeografo</a:t>
            </a:r>
            <a:r>
              <a:rPr lang="it-IT">
                <a:latin typeface="Calibri"/>
                <a:cs typeface="Calibri"/>
              </a:rPr>
              <a:t>, macchina per la stampa caratterizzata da costi contenuti rispetto alla stampa industriale e utilizzata soprattutto per stampe a bassa tiratura.</a:t>
            </a:r>
            <a:endParaRPr lang="it-IT"/>
          </a:p>
          <a:p>
            <a:r>
              <a:rPr lang="it-IT">
                <a:latin typeface="Calibri"/>
                <a:cs typeface="Calibri"/>
              </a:rPr>
              <a:t>Il </a:t>
            </a:r>
            <a:r>
              <a:rPr lang="it-IT" b="1">
                <a:latin typeface="Calibri"/>
                <a:cs typeface="Calibri"/>
              </a:rPr>
              <a:t>trasmettitore telefonico in carbonio</a:t>
            </a:r>
            <a:r>
              <a:rPr lang="it-IT">
                <a:latin typeface="Calibri"/>
                <a:cs typeface="Calibri"/>
              </a:rPr>
              <a:t>, importante per la diffusione del telefono, risalente al 1876. </a:t>
            </a:r>
            <a:endParaRPr lang="it-IT"/>
          </a:p>
          <a:p>
            <a:endParaRPr lang="it-IT"/>
          </a:p>
        </p:txBody>
      </p:sp>
      <p:pic>
        <p:nvPicPr>
          <p:cNvPr id="5" name="Immagine 5" descr="Immagine che contiene interni, pavimento, ottone, dilegno&#10;&#10;Descrizione generata automaticamente">
            <a:extLst>
              <a:ext uri="{FF2B5EF4-FFF2-40B4-BE49-F238E27FC236}">
                <a16:creationId xmlns:a16="http://schemas.microsoft.com/office/drawing/2014/main" id="{758DAA7B-C3E3-41CC-9D68-D6D643F3B207}"/>
              </a:ext>
            </a:extLst>
          </p:cNvPr>
          <p:cNvPicPr>
            <a:picLocks noGrp="1" noChangeAspect="1"/>
          </p:cNvPicPr>
          <p:nvPr>
            <p:ph sz="half" idx="2"/>
          </p:nvPr>
        </p:nvPicPr>
        <p:blipFill>
          <a:blip r:embed="rId2"/>
          <a:stretch>
            <a:fillRect/>
          </a:stretch>
        </p:blipFill>
        <p:spPr>
          <a:xfrm>
            <a:off x="6643301" y="2352749"/>
            <a:ext cx="2846907" cy="1965384"/>
          </a:xfrm>
        </p:spPr>
      </p:pic>
      <p:pic>
        <p:nvPicPr>
          <p:cNvPr id="7" name="Immagine 7">
            <a:extLst>
              <a:ext uri="{FF2B5EF4-FFF2-40B4-BE49-F238E27FC236}">
                <a16:creationId xmlns:a16="http://schemas.microsoft.com/office/drawing/2014/main" id="{326D5929-633B-4205-A1DF-E0313A59FA7B}"/>
              </a:ext>
            </a:extLst>
          </p:cNvPr>
          <p:cNvPicPr>
            <a:picLocks noChangeAspect="1"/>
          </p:cNvPicPr>
          <p:nvPr/>
        </p:nvPicPr>
        <p:blipFill>
          <a:blip r:embed="rId3"/>
          <a:stretch>
            <a:fillRect/>
          </a:stretch>
        </p:blipFill>
        <p:spPr>
          <a:xfrm>
            <a:off x="9641159" y="2966690"/>
            <a:ext cx="1905000" cy="2857500"/>
          </a:xfrm>
          <a:prstGeom prst="rect">
            <a:avLst/>
          </a:prstGeom>
        </p:spPr>
      </p:pic>
      <p:sp>
        <p:nvSpPr>
          <p:cNvPr id="8" name="CasellaDiTesto 7">
            <a:extLst>
              <a:ext uri="{FF2B5EF4-FFF2-40B4-BE49-F238E27FC236}">
                <a16:creationId xmlns:a16="http://schemas.microsoft.com/office/drawing/2014/main" id="{BC0CCF44-1853-4673-8961-94D4152141DB}"/>
              </a:ext>
            </a:extLst>
          </p:cNvPr>
          <p:cNvSpPr txBox="1"/>
          <p:nvPr/>
        </p:nvSpPr>
        <p:spPr>
          <a:xfrm>
            <a:off x="6679348" y="4393348"/>
            <a:ext cx="280824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100"/>
              <a:t> Il Fonografo</a:t>
            </a:r>
          </a:p>
        </p:txBody>
      </p:sp>
      <p:sp>
        <p:nvSpPr>
          <p:cNvPr id="9" name="CasellaDiTesto 8">
            <a:extLst>
              <a:ext uri="{FF2B5EF4-FFF2-40B4-BE49-F238E27FC236}">
                <a16:creationId xmlns:a16="http://schemas.microsoft.com/office/drawing/2014/main" id="{1B1ABBA7-D7C6-401E-87CA-40188831BC7C}"/>
              </a:ext>
            </a:extLst>
          </p:cNvPr>
          <p:cNvSpPr txBox="1"/>
          <p:nvPr/>
        </p:nvSpPr>
        <p:spPr>
          <a:xfrm>
            <a:off x="9637905" y="5790735"/>
            <a:ext cx="190686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100"/>
              <a:t>Trasmettitore telefonico in carbonio</a:t>
            </a:r>
          </a:p>
        </p:txBody>
      </p:sp>
    </p:spTree>
    <p:extLst>
      <p:ext uri="{BB962C8B-B14F-4D97-AF65-F5344CB8AC3E}">
        <p14:creationId xmlns:p14="http://schemas.microsoft.com/office/powerpoint/2010/main" val="16273130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5" descr="Immagine che contiene interni, luce&#10;&#10;Descrizione generata automaticamente">
            <a:extLst>
              <a:ext uri="{FF2B5EF4-FFF2-40B4-BE49-F238E27FC236}">
                <a16:creationId xmlns:a16="http://schemas.microsoft.com/office/drawing/2014/main" id="{0689148B-6E38-4020-90E3-1EBB44F567A4}"/>
              </a:ext>
            </a:extLst>
          </p:cNvPr>
          <p:cNvPicPr>
            <a:picLocks noGrp="1" noChangeAspect="1"/>
          </p:cNvPicPr>
          <p:nvPr>
            <p:ph sz="half" idx="2"/>
          </p:nvPr>
        </p:nvPicPr>
        <p:blipFill rotWithShape="1">
          <a:blip r:embed="rId2"/>
          <a:srcRect t="4501" b="16394"/>
          <a:stretch/>
        </p:blipFill>
        <p:spPr>
          <a:xfrm>
            <a:off x="4986535" y="10"/>
            <a:ext cx="7205465" cy="6857990"/>
          </a:xfrm>
          <a:prstGeom prst="rect">
            <a:avLst/>
          </a:prstGeom>
        </p:spPr>
      </p:pic>
      <p:sp>
        <p:nvSpPr>
          <p:cNvPr id="18" name="Rectangle 17">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DE3C2BD-DC83-482E-99B0-5A4BA52FCD8B}"/>
              </a:ext>
            </a:extLst>
          </p:cNvPr>
          <p:cNvSpPr>
            <a:spLocks noGrp="1"/>
          </p:cNvSpPr>
          <p:nvPr>
            <p:ph type="title"/>
          </p:nvPr>
        </p:nvSpPr>
        <p:spPr>
          <a:xfrm>
            <a:off x="371094" y="1161288"/>
            <a:ext cx="4748412" cy="1124712"/>
          </a:xfrm>
        </p:spPr>
        <p:txBody>
          <a:bodyPr vert="horz" lIns="91440" tIns="45720" rIns="91440" bIns="45720" rtlCol="0" anchor="b">
            <a:normAutofit/>
          </a:bodyPr>
          <a:lstStyle/>
          <a:p>
            <a:r>
              <a:rPr lang="en-US" sz="2400"/>
              <a:t>La lampadina elettrica a incandescienza</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8909189B-50DD-4979-BA44-49571D192419}"/>
              </a:ext>
            </a:extLst>
          </p:cNvPr>
          <p:cNvSpPr>
            <a:spLocks noGrp="1"/>
          </p:cNvSpPr>
          <p:nvPr>
            <p:ph sz="half" idx="1"/>
          </p:nvPr>
        </p:nvSpPr>
        <p:spPr>
          <a:xfrm>
            <a:off x="371094" y="2718054"/>
            <a:ext cx="5771368" cy="3486038"/>
          </a:xfrm>
        </p:spPr>
        <p:txBody>
          <a:bodyPr vert="horz" lIns="91440" tIns="45720" rIns="91440" bIns="45720" rtlCol="0" anchor="t">
            <a:noAutofit/>
          </a:bodyPr>
          <a:lstStyle/>
          <a:p>
            <a:pPr>
              <a:lnSpc>
                <a:spcPct val="100000"/>
              </a:lnSpc>
            </a:pPr>
            <a:r>
              <a:rPr lang="en-US" sz="1200"/>
              <a:t>Nel 1879 </a:t>
            </a:r>
            <a:r>
              <a:rPr lang="en-US" sz="1200" err="1"/>
              <a:t>registrò</a:t>
            </a:r>
            <a:r>
              <a:rPr lang="en-US" sz="1200"/>
              <a:t> il </a:t>
            </a:r>
            <a:r>
              <a:rPr lang="en-US" sz="1200" err="1"/>
              <a:t>brevetto</a:t>
            </a:r>
            <a:r>
              <a:rPr lang="en-US" sz="1200"/>
              <a:t> </a:t>
            </a:r>
            <a:r>
              <a:rPr lang="en-US" sz="1200" err="1"/>
              <a:t>della</a:t>
            </a:r>
            <a:r>
              <a:rPr lang="en-US" sz="1200"/>
              <a:t> </a:t>
            </a:r>
            <a:r>
              <a:rPr lang="en-US" sz="1200" b="1" err="1"/>
              <a:t>lampada</a:t>
            </a:r>
            <a:r>
              <a:rPr lang="en-US" sz="1200" b="1"/>
              <a:t> </a:t>
            </a:r>
            <a:r>
              <a:rPr lang="en-US" sz="1200" b="1" err="1"/>
              <a:t>elettrica</a:t>
            </a:r>
            <a:r>
              <a:rPr lang="en-US" sz="1200" b="1"/>
              <a:t> a </a:t>
            </a:r>
            <a:r>
              <a:rPr lang="en-US" sz="1200" b="1" err="1"/>
              <a:t>incandescenza</a:t>
            </a:r>
            <a:r>
              <a:rPr lang="en-US" sz="1200"/>
              <a:t>, il primo </a:t>
            </a:r>
            <a:r>
              <a:rPr lang="en-US" sz="1200" err="1"/>
              <a:t>apparecchio</a:t>
            </a:r>
            <a:r>
              <a:rPr lang="en-US" sz="1200"/>
              <a:t> a forte </a:t>
            </a:r>
            <a:r>
              <a:rPr lang="en-US" sz="1200" err="1"/>
              <a:t>consumo</a:t>
            </a:r>
            <a:r>
              <a:rPr lang="en-US" sz="1200"/>
              <a:t> di </a:t>
            </a:r>
            <a:r>
              <a:rPr lang="en-US" sz="1200" err="1"/>
              <a:t>elettricità</a:t>
            </a:r>
            <a:r>
              <a:rPr lang="en-US" sz="1200"/>
              <a:t>. In </a:t>
            </a:r>
            <a:r>
              <a:rPr lang="en-US" sz="1200" err="1"/>
              <a:t>realtà</a:t>
            </a:r>
            <a:r>
              <a:rPr lang="en-US" sz="1200"/>
              <a:t> </a:t>
            </a:r>
            <a:r>
              <a:rPr lang="en-US" sz="1200" err="1"/>
              <a:t>l’idea</a:t>
            </a:r>
            <a:r>
              <a:rPr lang="en-US" sz="1200"/>
              <a:t> </a:t>
            </a:r>
            <a:r>
              <a:rPr lang="en-US" sz="1200" err="1"/>
              <a:t>originale</a:t>
            </a:r>
            <a:r>
              <a:rPr lang="en-US" sz="1200"/>
              <a:t> </a:t>
            </a:r>
            <a:r>
              <a:rPr lang="en-US" sz="1200" err="1"/>
              <a:t>della</a:t>
            </a:r>
            <a:r>
              <a:rPr lang="en-US" sz="1200"/>
              <a:t> </a:t>
            </a:r>
            <a:r>
              <a:rPr lang="en-US" sz="1200" err="1"/>
              <a:t>lampadina</a:t>
            </a:r>
            <a:r>
              <a:rPr lang="en-US" sz="1200"/>
              <a:t> a </a:t>
            </a:r>
            <a:r>
              <a:rPr lang="en-US" sz="1200" err="1"/>
              <a:t>incandescenza</a:t>
            </a:r>
            <a:r>
              <a:rPr lang="en-US" sz="1200"/>
              <a:t> non era </a:t>
            </a:r>
            <a:r>
              <a:rPr lang="en-US" sz="1200" err="1"/>
              <a:t>stata</a:t>
            </a:r>
            <a:r>
              <a:rPr lang="en-US" sz="1200"/>
              <a:t> di Thomas Edison e, per </a:t>
            </a:r>
            <a:r>
              <a:rPr lang="en-US" sz="1200" err="1"/>
              <a:t>quanto</a:t>
            </a:r>
            <a:r>
              <a:rPr lang="en-US" sz="1200"/>
              <a:t> il principio di </a:t>
            </a:r>
            <a:r>
              <a:rPr lang="en-US" sz="1200" err="1"/>
              <a:t>funzionamento</a:t>
            </a:r>
            <a:r>
              <a:rPr lang="en-US" sz="1200"/>
              <a:t> fosse </a:t>
            </a:r>
            <a:r>
              <a:rPr lang="en-US" sz="1200" err="1"/>
              <a:t>già</a:t>
            </a:r>
            <a:r>
              <a:rPr lang="en-US" sz="1200"/>
              <a:t> </a:t>
            </a:r>
            <a:r>
              <a:rPr lang="en-US" sz="1200" err="1"/>
              <a:t>stato</a:t>
            </a:r>
            <a:r>
              <a:rPr lang="en-US" sz="1200"/>
              <a:t> </a:t>
            </a:r>
            <a:r>
              <a:rPr lang="en-US" sz="1200" err="1"/>
              <a:t>definito</a:t>
            </a:r>
            <a:r>
              <a:rPr lang="en-US" sz="1200"/>
              <a:t> da </a:t>
            </a:r>
            <a:r>
              <a:rPr lang="en-US" sz="1200" err="1"/>
              <a:t>altri</a:t>
            </a:r>
            <a:r>
              <a:rPr lang="en-US" sz="1200"/>
              <a:t> </a:t>
            </a:r>
            <a:r>
              <a:rPr lang="en-US" sz="1200" err="1"/>
              <a:t>tra</a:t>
            </a:r>
            <a:r>
              <a:rPr lang="en-US" sz="1200"/>
              <a:t> cui </a:t>
            </a:r>
            <a:r>
              <a:rPr lang="en-US" sz="1200" err="1"/>
              <a:t>ricordiamo</a:t>
            </a:r>
            <a:r>
              <a:rPr lang="en-US" sz="1200"/>
              <a:t> ad </a:t>
            </a:r>
            <a:r>
              <a:rPr lang="en-US" sz="1200" err="1"/>
              <a:t>esempio</a:t>
            </a:r>
            <a:r>
              <a:rPr lang="en-US" sz="1200"/>
              <a:t> Alessandro </a:t>
            </a:r>
            <a:r>
              <a:rPr lang="en-US" sz="1200" err="1"/>
              <a:t>Cruto</a:t>
            </a:r>
            <a:r>
              <a:rPr lang="en-US" sz="1200"/>
              <a:t>, Joseph Swan e William Sawyer, </a:t>
            </a:r>
            <a:r>
              <a:rPr lang="en-US" sz="1200" err="1"/>
              <a:t>si</a:t>
            </a:r>
            <a:r>
              <a:rPr lang="en-US" sz="1200"/>
              <a:t> </a:t>
            </a:r>
            <a:r>
              <a:rPr lang="en-US" sz="1200" err="1"/>
              <a:t>deve</a:t>
            </a:r>
            <a:r>
              <a:rPr lang="en-US" sz="1200"/>
              <a:t> a </a:t>
            </a:r>
            <a:r>
              <a:rPr lang="en-US" sz="1200" err="1"/>
              <a:t>lui</a:t>
            </a:r>
            <a:r>
              <a:rPr lang="en-US" sz="1200"/>
              <a:t> e ai </a:t>
            </a:r>
            <a:r>
              <a:rPr lang="en-US" sz="1200" err="1"/>
              <a:t>suoi</a:t>
            </a:r>
            <a:r>
              <a:rPr lang="en-US" sz="1200"/>
              <a:t> </a:t>
            </a:r>
            <a:r>
              <a:rPr lang="en-US" sz="1200" err="1"/>
              <a:t>collaboratori</a:t>
            </a:r>
            <a:r>
              <a:rPr lang="en-US" sz="1200"/>
              <a:t> la </a:t>
            </a:r>
            <a:r>
              <a:rPr lang="en-US" sz="1200" err="1"/>
              <a:t>messa</a:t>
            </a:r>
            <a:r>
              <a:rPr lang="en-US" sz="1200"/>
              <a:t> a punto di quelle </a:t>
            </a:r>
            <a:r>
              <a:rPr lang="en-US" sz="1200" err="1"/>
              <a:t>migliorie</a:t>
            </a:r>
            <a:r>
              <a:rPr lang="en-US" sz="1200"/>
              <a:t> </a:t>
            </a:r>
            <a:r>
              <a:rPr lang="en-US" sz="1200" err="1"/>
              <a:t>che</a:t>
            </a:r>
            <a:r>
              <a:rPr lang="en-US" sz="1200"/>
              <a:t> </a:t>
            </a:r>
            <a:r>
              <a:rPr lang="en-US" sz="1200" err="1"/>
              <a:t>resero</a:t>
            </a:r>
            <a:r>
              <a:rPr lang="en-US" sz="1200"/>
              <a:t> la </a:t>
            </a:r>
            <a:r>
              <a:rPr lang="en-US" sz="1200" err="1"/>
              <a:t>lampadina</a:t>
            </a:r>
            <a:r>
              <a:rPr lang="en-US" sz="1200"/>
              <a:t> a </a:t>
            </a:r>
            <a:r>
              <a:rPr lang="en-US" sz="1200" err="1"/>
              <a:t>incandescenza</a:t>
            </a:r>
            <a:r>
              <a:rPr lang="en-US" sz="1200"/>
              <a:t> </a:t>
            </a:r>
            <a:r>
              <a:rPr lang="en-US" sz="1200" err="1"/>
              <a:t>commercializzabile</a:t>
            </a:r>
            <a:r>
              <a:rPr lang="en-US" sz="1200"/>
              <a:t> e </a:t>
            </a:r>
            <a:r>
              <a:rPr lang="en-US" sz="1200" err="1"/>
              <a:t>fruibile</a:t>
            </a:r>
            <a:r>
              <a:rPr lang="en-US" sz="1200"/>
              <a:t> </a:t>
            </a:r>
            <a:r>
              <a:rPr lang="en-US" sz="1200" err="1"/>
              <a:t>dalla</a:t>
            </a:r>
            <a:r>
              <a:rPr lang="en-US" sz="1200"/>
              <a:t> </a:t>
            </a:r>
            <a:r>
              <a:rPr lang="en-US" sz="1200" err="1"/>
              <a:t>popolazione</a:t>
            </a:r>
            <a:r>
              <a:rPr lang="en-US" sz="1200"/>
              <a:t>. </a:t>
            </a:r>
          </a:p>
          <a:p>
            <a:pPr>
              <a:lnSpc>
                <a:spcPct val="100000"/>
              </a:lnSpc>
            </a:pPr>
            <a:r>
              <a:rPr lang="en-US" sz="1200"/>
              <a:t>Nel 1882 </a:t>
            </a:r>
            <a:r>
              <a:rPr lang="en-US" sz="1200" err="1"/>
              <a:t>costruì</a:t>
            </a:r>
            <a:r>
              <a:rPr lang="en-US" sz="1200"/>
              <a:t> la </a:t>
            </a:r>
            <a:r>
              <a:rPr lang="en-US" sz="1200" b="1"/>
              <a:t>prima centrale </a:t>
            </a:r>
            <a:r>
              <a:rPr lang="en-US" sz="1200" b="1" err="1"/>
              <a:t>elettrica</a:t>
            </a:r>
            <a:r>
              <a:rPr lang="en-US" sz="1200" b="1"/>
              <a:t> del mondo in </a:t>
            </a:r>
            <a:r>
              <a:rPr lang="en-US" sz="1200" b="1" err="1"/>
              <a:t>una</a:t>
            </a:r>
            <a:r>
              <a:rPr lang="en-US" sz="1200" b="1"/>
              <a:t> </a:t>
            </a:r>
            <a:r>
              <a:rPr lang="en-US" sz="1200" b="1" err="1"/>
              <a:t>strada</a:t>
            </a:r>
            <a:r>
              <a:rPr lang="en-US" sz="1200" b="1"/>
              <a:t> di New York. </a:t>
            </a:r>
            <a:endParaRPr lang="en-US" sz="1200"/>
          </a:p>
          <a:p>
            <a:pPr>
              <a:lnSpc>
                <a:spcPct val="100000"/>
              </a:lnSpc>
            </a:pPr>
            <a:r>
              <a:rPr lang="en-US" sz="1200"/>
              <a:t>In breve tempo la </a:t>
            </a:r>
            <a:r>
              <a:rPr lang="en-US" sz="1200" err="1"/>
              <a:t>lampadina</a:t>
            </a:r>
            <a:r>
              <a:rPr lang="en-US" sz="1200"/>
              <a:t> a </a:t>
            </a:r>
            <a:r>
              <a:rPr lang="en-US" sz="1200" err="1"/>
              <a:t>incandescenza</a:t>
            </a:r>
            <a:r>
              <a:rPr lang="en-US" sz="1200"/>
              <a:t> </a:t>
            </a:r>
            <a:r>
              <a:rPr lang="en-US" sz="1200" err="1"/>
              <a:t>sostituì</a:t>
            </a:r>
            <a:r>
              <a:rPr lang="en-US" sz="1200"/>
              <a:t> </a:t>
            </a:r>
            <a:r>
              <a:rPr lang="en-US" sz="1200" err="1"/>
              <a:t>quella</a:t>
            </a:r>
            <a:r>
              <a:rPr lang="en-US" sz="1200"/>
              <a:t> a gas </a:t>
            </a:r>
            <a:r>
              <a:rPr lang="en-US" sz="1200" err="1"/>
              <a:t>avviando</a:t>
            </a:r>
            <a:r>
              <a:rPr lang="en-US" sz="1200"/>
              <a:t> la </a:t>
            </a:r>
            <a:r>
              <a:rPr lang="en-US" sz="1200" err="1"/>
              <a:t>fase</a:t>
            </a:r>
            <a:r>
              <a:rPr lang="en-US" sz="1200"/>
              <a:t> di </a:t>
            </a:r>
            <a:r>
              <a:rPr lang="en-US" sz="1200" err="1"/>
              <a:t>costruzione</a:t>
            </a:r>
            <a:r>
              <a:rPr lang="en-US" sz="1200"/>
              <a:t> </a:t>
            </a:r>
            <a:r>
              <a:rPr lang="en-US" sz="1200" err="1"/>
              <a:t>delle</a:t>
            </a:r>
            <a:r>
              <a:rPr lang="en-US" sz="1200"/>
              <a:t> </a:t>
            </a:r>
            <a:r>
              <a:rPr lang="en-US" sz="1200" err="1"/>
              <a:t>centrali</a:t>
            </a:r>
            <a:r>
              <a:rPr lang="en-US" sz="1200"/>
              <a:t> </a:t>
            </a:r>
            <a:r>
              <a:rPr lang="en-US" sz="1200" err="1"/>
              <a:t>elettriche</a:t>
            </a:r>
            <a:r>
              <a:rPr lang="en-US" sz="1200"/>
              <a:t>.</a:t>
            </a:r>
          </a:p>
          <a:p>
            <a:pPr>
              <a:lnSpc>
                <a:spcPct val="100000"/>
              </a:lnSpc>
            </a:pPr>
            <a:r>
              <a:rPr lang="en-US" sz="1200"/>
              <a:t>Thomas Edison </a:t>
            </a:r>
            <a:r>
              <a:rPr lang="en-US" sz="1200" err="1"/>
              <a:t>riuscì</a:t>
            </a:r>
            <a:r>
              <a:rPr lang="en-US" sz="1200"/>
              <a:t> a </a:t>
            </a:r>
            <a:r>
              <a:rPr lang="en-US" sz="1200" err="1"/>
              <a:t>vendere</a:t>
            </a:r>
            <a:r>
              <a:rPr lang="en-US" sz="1200"/>
              <a:t> </a:t>
            </a:r>
            <a:r>
              <a:rPr lang="en-US" sz="1200" err="1"/>
              <a:t>milioni</a:t>
            </a:r>
            <a:r>
              <a:rPr lang="en-US" sz="1200"/>
              <a:t> di </a:t>
            </a:r>
            <a:r>
              <a:rPr lang="en-US" sz="1200" err="1"/>
              <a:t>lampade</a:t>
            </a:r>
            <a:r>
              <a:rPr lang="en-US" sz="1200"/>
              <a:t> in </a:t>
            </a:r>
            <a:r>
              <a:rPr lang="en-US" sz="1200" err="1"/>
              <a:t>quegli</a:t>
            </a:r>
            <a:r>
              <a:rPr lang="en-US" sz="1200"/>
              <a:t> anni e la </a:t>
            </a:r>
            <a:r>
              <a:rPr lang="en-US" sz="1200" err="1"/>
              <a:t>comodità</a:t>
            </a:r>
            <a:r>
              <a:rPr lang="en-US" sz="1200"/>
              <a:t> </a:t>
            </a:r>
            <a:r>
              <a:rPr lang="en-US" sz="1200" err="1"/>
              <a:t>della</a:t>
            </a:r>
            <a:r>
              <a:rPr lang="en-US" sz="1200"/>
              <a:t> luce </a:t>
            </a:r>
            <a:r>
              <a:rPr lang="en-US" sz="1200" err="1"/>
              <a:t>elettrica</a:t>
            </a:r>
            <a:r>
              <a:rPr lang="en-US" sz="1200"/>
              <a:t> </a:t>
            </a:r>
            <a:r>
              <a:rPr lang="en-US" sz="1200" err="1"/>
              <a:t>contagiò</a:t>
            </a:r>
            <a:r>
              <a:rPr lang="en-US" sz="1200"/>
              <a:t> presto </a:t>
            </a:r>
            <a:r>
              <a:rPr lang="en-US" sz="1200" err="1"/>
              <a:t>anche</a:t>
            </a:r>
            <a:r>
              <a:rPr lang="en-US" sz="1200"/>
              <a:t> </a:t>
            </a:r>
            <a:r>
              <a:rPr lang="en-US" sz="1200" err="1"/>
              <a:t>gli</a:t>
            </a:r>
            <a:r>
              <a:rPr lang="en-US" sz="1200"/>
              <a:t> </a:t>
            </a:r>
            <a:r>
              <a:rPr lang="en-US" sz="1200" err="1"/>
              <a:t>altri</a:t>
            </a:r>
            <a:r>
              <a:rPr lang="en-US" sz="1200"/>
              <a:t> </a:t>
            </a:r>
            <a:r>
              <a:rPr lang="en-US" sz="1200" err="1"/>
              <a:t>paesi</a:t>
            </a:r>
            <a:r>
              <a:rPr lang="en-US" sz="1200"/>
              <a:t>: ad </a:t>
            </a:r>
            <a:r>
              <a:rPr lang="en-US" sz="1200" err="1"/>
              <a:t>esempio</a:t>
            </a:r>
            <a:r>
              <a:rPr lang="en-US" sz="1200"/>
              <a:t>, </a:t>
            </a:r>
            <a:r>
              <a:rPr lang="en-US" sz="1200" err="1"/>
              <a:t>nel</a:t>
            </a:r>
            <a:r>
              <a:rPr lang="en-US" sz="1200"/>
              <a:t> 1883 la Edison </a:t>
            </a:r>
            <a:r>
              <a:rPr lang="en-US" sz="1200" err="1"/>
              <a:t>costruì</a:t>
            </a:r>
            <a:r>
              <a:rPr lang="en-US" sz="1200"/>
              <a:t> a Milano (piazza del Duomo) la </a:t>
            </a:r>
            <a:r>
              <a:rPr lang="en-US" sz="1200" b="1"/>
              <a:t>prima centrale </a:t>
            </a:r>
            <a:r>
              <a:rPr lang="en-US" sz="1200" b="1" err="1"/>
              <a:t>termoelettrica</a:t>
            </a:r>
            <a:r>
              <a:rPr lang="en-US" sz="1200"/>
              <a:t> </a:t>
            </a:r>
            <a:r>
              <a:rPr lang="en-US" sz="1200" err="1"/>
              <a:t>che</a:t>
            </a:r>
            <a:r>
              <a:rPr lang="en-US" sz="1200"/>
              <a:t> </a:t>
            </a:r>
            <a:r>
              <a:rPr lang="en-US" sz="1200" err="1"/>
              <a:t>alimentava</a:t>
            </a:r>
            <a:r>
              <a:rPr lang="en-US" sz="1200"/>
              <a:t> le </a:t>
            </a:r>
            <a:r>
              <a:rPr lang="en-US" sz="1200" err="1"/>
              <a:t>lampade</a:t>
            </a:r>
            <a:r>
              <a:rPr lang="en-US" sz="1200"/>
              <a:t> </a:t>
            </a:r>
            <a:r>
              <a:rPr lang="en-US" sz="1200" err="1"/>
              <a:t>delle</a:t>
            </a:r>
            <a:r>
              <a:rPr lang="en-US" sz="1200"/>
              <a:t> </a:t>
            </a:r>
            <a:r>
              <a:rPr lang="en-US" sz="1200" err="1"/>
              <a:t>utenze</a:t>
            </a:r>
            <a:r>
              <a:rPr lang="en-US" sz="1200"/>
              <a:t> vicine. </a:t>
            </a:r>
          </a:p>
          <a:p>
            <a:pPr>
              <a:lnSpc>
                <a:spcPct val="100000"/>
              </a:lnSpc>
            </a:pPr>
            <a:endParaRPr lang="en-US" sz="1200"/>
          </a:p>
        </p:txBody>
      </p:sp>
    </p:spTree>
    <p:extLst>
      <p:ext uri="{BB962C8B-B14F-4D97-AF65-F5344CB8AC3E}">
        <p14:creationId xmlns:p14="http://schemas.microsoft.com/office/powerpoint/2010/main" val="10221956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2DFD1C-5D08-4207-A2DB-2B6678A9F49E}"/>
              </a:ext>
            </a:extLst>
          </p:cNvPr>
          <p:cNvSpPr>
            <a:spLocks noGrp="1"/>
          </p:cNvSpPr>
          <p:nvPr>
            <p:ph type="title"/>
          </p:nvPr>
        </p:nvSpPr>
        <p:spPr/>
        <p:txBody>
          <a:bodyPr/>
          <a:lstStyle/>
          <a:p>
            <a:r>
              <a:rPr lang="it-IT"/>
              <a:t>Funzionamento:</a:t>
            </a:r>
          </a:p>
        </p:txBody>
      </p:sp>
      <p:sp>
        <p:nvSpPr>
          <p:cNvPr id="3" name="Segnaposto contenuto 2">
            <a:extLst>
              <a:ext uri="{FF2B5EF4-FFF2-40B4-BE49-F238E27FC236}">
                <a16:creationId xmlns:a16="http://schemas.microsoft.com/office/drawing/2014/main" id="{3E241100-C9A3-4598-9B25-B4C9DACB3C2F}"/>
              </a:ext>
            </a:extLst>
          </p:cNvPr>
          <p:cNvSpPr>
            <a:spLocks noGrp="1"/>
          </p:cNvSpPr>
          <p:nvPr>
            <p:ph sz="half" idx="1"/>
          </p:nvPr>
        </p:nvSpPr>
        <p:spPr>
          <a:xfrm>
            <a:off x="1115568" y="2478024"/>
            <a:ext cx="10039442" cy="3694176"/>
          </a:xfrm>
        </p:spPr>
        <p:txBody>
          <a:bodyPr vert="horz" lIns="91440" tIns="45720" rIns="91440" bIns="45720" rtlCol="0" anchor="t">
            <a:normAutofit fontScale="70000" lnSpcReduction="20000"/>
          </a:bodyPr>
          <a:lstStyle/>
          <a:p>
            <a:r>
              <a:rPr lang="it-IT">
                <a:latin typeface="Calibri"/>
                <a:cs typeface="Calibri"/>
              </a:rPr>
              <a:t>Una lampadina a incandescenza è formata da un bulbo di vetro contenente un gas inerte a bassa pressione, di solito argon o kripton, e un sottilissimo </a:t>
            </a:r>
            <a:r>
              <a:rPr lang="it-IT" b="1">
                <a:latin typeface="Calibri"/>
                <a:cs typeface="Calibri"/>
              </a:rPr>
              <a:t>filamento di tungsteno</a:t>
            </a:r>
            <a:r>
              <a:rPr lang="it-IT">
                <a:latin typeface="Calibri"/>
                <a:cs typeface="Calibri"/>
              </a:rPr>
              <a:t>. Quest’ultimo fu introdotto nei primi anni del Novecento al posto del filamento di cotone carbonizzato che aveva a sua volta sostituito il filamento di carbone (per il filamento delle sue lampade a incandescenza Thomas Edison sperimentò i materiali più diversi) aumentando la durata della lampadina a 40 ore anziché 10 minuti circa. </a:t>
            </a:r>
            <a:endParaRPr lang="it-IT"/>
          </a:p>
          <a:p>
            <a:r>
              <a:rPr lang="it-IT">
                <a:latin typeface="Calibri"/>
                <a:cs typeface="Calibri"/>
              </a:rPr>
              <a:t>Il filamento di tungsteno (è un metallo di transizione duro) è caratterizzato da un’elevata resistenza elettrica e, al passaggio della corrente, si surriscalda fino a raggiungere temperature a cui la radiazione emessa è visibile (la luce bianca prodotta da una </a:t>
            </a:r>
            <a:r>
              <a:rPr lang="it-IT" b="1">
                <a:latin typeface="Calibri"/>
                <a:cs typeface="Calibri"/>
              </a:rPr>
              <a:t>lampadina a incandescenza </a:t>
            </a:r>
            <a:r>
              <a:rPr lang="it-IT">
                <a:latin typeface="Calibri"/>
                <a:cs typeface="Calibri"/>
              </a:rPr>
              <a:t>è dovuta a una temperatura molto elevata che può cioè raggiungere circa 2700 K). Ricorda: il riscaldamento di un conduttore metallico attraversato da corrente elettrica è noto come </a:t>
            </a:r>
            <a:r>
              <a:rPr lang="it-IT" b="1">
                <a:latin typeface="Calibri"/>
                <a:cs typeface="Calibri"/>
              </a:rPr>
              <a:t>effetto Joule</a:t>
            </a:r>
            <a:r>
              <a:rPr lang="it-IT">
                <a:latin typeface="Calibri"/>
                <a:cs typeface="Calibri"/>
              </a:rPr>
              <a:t>. </a:t>
            </a:r>
            <a:endParaRPr lang="it-IT"/>
          </a:p>
          <a:p>
            <a:r>
              <a:rPr lang="it-IT">
                <a:latin typeface="Calibri"/>
                <a:cs typeface="Calibri"/>
              </a:rPr>
              <a:t>Durante l’accensione il tungsteno, scaldandosi a bassa pressione, sublima (passa dallo stato solido a quello aeriforme) e il filamento si assottiglia progressivamente fino a spezzarsi (le lampadine a incandescenza hanno infatti una durata limitata). </a:t>
            </a:r>
            <a:endParaRPr lang="it-IT"/>
          </a:p>
          <a:p>
            <a:endParaRPr lang="it-IT"/>
          </a:p>
        </p:txBody>
      </p:sp>
    </p:spTree>
    <p:extLst>
      <p:ext uri="{BB962C8B-B14F-4D97-AF65-F5344CB8AC3E}">
        <p14:creationId xmlns:p14="http://schemas.microsoft.com/office/powerpoint/2010/main" val="1660257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AccentBoxVTI">
  <a:themeElements>
    <a:clrScheme name="AnalogousFromLightSeed_2SEEDS">
      <a:dk1>
        <a:srgbClr val="000000"/>
      </a:dk1>
      <a:lt1>
        <a:srgbClr val="FFFFFF"/>
      </a:lt1>
      <a:dk2>
        <a:srgbClr val="413024"/>
      </a:dk2>
      <a:lt2>
        <a:srgbClr val="E2E6E8"/>
      </a:lt2>
      <a:accent1>
        <a:srgbClr val="C49375"/>
      </a:accent1>
      <a:accent2>
        <a:srgbClr val="CE8E90"/>
      </a:accent2>
      <a:accent3>
        <a:srgbClr val="ACA176"/>
      </a:accent3>
      <a:accent4>
        <a:srgbClr val="67ACAB"/>
      </a:accent4>
      <a:accent5>
        <a:srgbClr val="79A8C6"/>
      </a:accent5>
      <a:accent6>
        <a:srgbClr val="7584C4"/>
      </a:accent6>
      <a:hlink>
        <a:srgbClr val="5987A3"/>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BB3116252424A47A70C5A9C2AD2960C" ma:contentTypeVersion="12" ma:contentTypeDescription="Creare un nuovo documento." ma:contentTypeScope="" ma:versionID="3fbfa046c34f4cec3b966315b8e63b4d">
  <xsd:schema xmlns:xsd="http://www.w3.org/2001/XMLSchema" xmlns:xs="http://www.w3.org/2001/XMLSchema" xmlns:p="http://schemas.microsoft.com/office/2006/metadata/properties" xmlns:ns2="0186ba50-3796-4462-89d7-01a8b5dae3a9" xmlns:ns3="0483135f-e5c9-465f-aaa3-5e2bc514fcbc" targetNamespace="http://schemas.microsoft.com/office/2006/metadata/properties" ma:root="true" ma:fieldsID="031504d7761321f213146ee060b0ab81" ns2:_="" ns3:_="">
    <xsd:import namespace="0186ba50-3796-4462-89d7-01a8b5dae3a9"/>
    <xsd:import namespace="0483135f-e5c9-465f-aaa3-5e2bc514fc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6ba50-3796-4462-89d7-01a8b5dae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83135f-e5c9-465f-aaa3-5e2bc514fcbc"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3380DF-7EFA-4D8E-8B2F-E61BE7DFC8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86ba50-3796-4462-89d7-01a8b5dae3a9"/>
    <ds:schemaRef ds:uri="0483135f-e5c9-465f-aaa3-5e2bc514fc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4C53FD-0815-4F48-BC58-51D36F6EB688}">
  <ds:schemaRefs>
    <ds:schemaRef ds:uri="http://schemas.microsoft.com/sharepoint/v3/contenttype/forms"/>
  </ds:schemaRefs>
</ds:datastoreItem>
</file>

<file path=customXml/itemProps3.xml><?xml version="1.0" encoding="utf-8"?>
<ds:datastoreItem xmlns:ds="http://schemas.openxmlformats.org/officeDocument/2006/customXml" ds:itemID="{AB523865-116A-4B6A-B267-511AE0EF1C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AccentBoxVTI</vt:lpstr>
      <vt:lpstr>Thomas Alva Edison</vt:lpstr>
      <vt:lpstr>La Vita</vt:lpstr>
      <vt:lpstr>Presentazione standard di PowerPoint</vt:lpstr>
      <vt:lpstr>Il Telegrafo</vt:lpstr>
      <vt:lpstr>Universal Stock Printer</vt:lpstr>
      <vt:lpstr>Trasmissione dei segnali</vt:lpstr>
      <vt:lpstr>Il Mimeografo, Il Trasmettitore telefonico in carbonio e il Fonografo</vt:lpstr>
      <vt:lpstr>La lampadina elettrica a incandescienza</vt:lpstr>
      <vt:lpstr>Funzionamento:</vt:lpstr>
      <vt:lpstr>Effetto Termoionico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Anna Terlizzi</cp:lastModifiedBy>
  <cp:revision>4</cp:revision>
  <dcterms:created xsi:type="dcterms:W3CDTF">2022-02-20T11:07:50Z</dcterms:created>
  <dcterms:modified xsi:type="dcterms:W3CDTF">2022-06-22T08:47:01Z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0x0101008BB3116252424A47A70C5A9C2AD2960C</vt:lpwstr>
  </property>
</Properties>
</file>