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60" r:id="rId5"/>
    <p:sldId id="257" r:id="rId6"/>
    <p:sldId id="274" r:id="rId7"/>
    <p:sldId id="258" r:id="rId8"/>
    <p:sldId id="261" r:id="rId9"/>
    <p:sldId id="262" r:id="rId10"/>
    <p:sldId id="263" r:id="rId11"/>
    <p:sldId id="264" r:id="rId12"/>
    <p:sldId id="265" r:id="rId13"/>
    <p:sldId id="266" r:id="rId14"/>
    <p:sldId id="267" r:id="rId15"/>
    <p:sldId id="269" r:id="rId16"/>
    <p:sldId id="268" r:id="rId17"/>
    <p:sldId id="270"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6"/>
    <a:srgbClr val="FFCC00"/>
    <a:srgbClr val="1AA3AA"/>
    <a:srgbClr val="84E7EC"/>
    <a:srgbClr val="FF0101"/>
    <a:srgbClr val="990099"/>
    <a:srgbClr val="663300"/>
    <a:srgbClr val="0000FF"/>
    <a:srgbClr val="00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E43EC-D02D-4FCF-A33A-AC0FE02193E6}" v="3" dt="2022-06-15T09:21:08.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a:t>
            </a:r>
            <a:endParaRPr lang="en-US"/>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6/22/2022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a:t>
            </a:r>
            <a:endParaRPr lang="en-US"/>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a:t>
            </a:r>
            <a:endParaRPr lang="en-US"/>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a:t>
            </a:r>
            <a:endParaRPr lang="en-US"/>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a:t>
            </a:r>
            <a:endParaRPr lang="en-US"/>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a:t>
            </a:r>
            <a:endParaRPr lang="en-US"/>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a:t>
            </a:r>
            <a:endParaRPr lang="en-US"/>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a:t>
            </a:r>
            <a:endParaRPr lang="en-US"/>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a:t>
            </a:r>
            <a:endParaRPr lang="en-US"/>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6/22/2022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4079631" y="6344529"/>
            <a:ext cx="5866227" cy="369332"/>
          </a:xfrm>
          <a:prstGeom prst="rect">
            <a:avLst/>
          </a:prstGeom>
          <a:noFill/>
        </p:spPr>
        <p:txBody>
          <a:bodyPr wrap="square" rtlCol="0">
            <a:spAutoFit/>
          </a:bodyPr>
          <a:lstStyle/>
          <a:p>
            <a:r>
              <a:rPr lang="it-IT">
                <a:solidFill>
                  <a:schemeClr val="bg1"/>
                </a:solidFill>
              </a:rPr>
              <a:t>DANCIU OLIVIA, IACONO ALICE,LAPINI LETIZIA</a:t>
            </a:r>
          </a:p>
        </p:txBody>
      </p:sp>
    </p:spTree>
    <p:extLst>
      <p:ext uri="{BB962C8B-B14F-4D97-AF65-F5344CB8AC3E}">
        <p14:creationId xmlns:p14="http://schemas.microsoft.com/office/powerpoint/2010/main" val="935882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FF00">
            <a:alpha val="75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141413" y="1505242"/>
            <a:ext cx="7749369" cy="591845"/>
          </a:xfrm>
        </p:spPr>
        <p:txBody>
          <a:bodyPr>
            <a:normAutofit/>
          </a:bodyPr>
          <a:lstStyle/>
          <a:p>
            <a:r>
              <a:rPr lang="it-IT" sz="2400">
                <a:solidFill>
                  <a:schemeClr val="bg1"/>
                </a:solidFill>
              </a:rPr>
              <a:t>Altre invenzioni :</a:t>
            </a:r>
          </a:p>
        </p:txBody>
      </p:sp>
      <p:sp>
        <p:nvSpPr>
          <p:cNvPr id="3" name="Segnaposto contenuto 2"/>
          <p:cNvSpPr>
            <a:spLocks noGrp="1"/>
          </p:cNvSpPr>
          <p:nvPr>
            <p:ph idx="1"/>
          </p:nvPr>
        </p:nvSpPr>
        <p:spPr/>
        <p:txBody>
          <a:bodyPr>
            <a:normAutofit fontScale="92500" lnSpcReduction="20000"/>
          </a:bodyPr>
          <a:lstStyle/>
          <a:p>
            <a:pPr marL="0" indent="0">
              <a:buNone/>
            </a:pPr>
            <a:r>
              <a:rPr lang="it-IT">
                <a:solidFill>
                  <a:schemeClr val="bg1"/>
                </a:solidFill>
              </a:rPr>
              <a:t>Fu titolare e depositario di ben 22 brevetti, tra cui:</a:t>
            </a:r>
          </a:p>
          <a:p>
            <a:r>
              <a:rPr lang="it-IT">
                <a:solidFill>
                  <a:schemeClr val="bg1"/>
                </a:solidFill>
              </a:rPr>
              <a:t>Bevande frizzanti a base di frutta e vitamine, che Meucci trovò utili durante il suo ricovero causato dalle ustioni subite per l'esplosione del Westfield ferry (US)</a:t>
            </a:r>
          </a:p>
          <a:p>
            <a:r>
              <a:rPr lang="it-IT">
                <a:solidFill>
                  <a:schemeClr val="bg1"/>
                </a:solidFill>
              </a:rPr>
              <a:t>Condimento per pasta e altri cibi in accordo con Roberto Merloni, General Manager della STAR.</a:t>
            </a:r>
          </a:p>
          <a:p>
            <a:r>
              <a:rPr lang="it-IT">
                <a:solidFill>
                  <a:schemeClr val="bg1"/>
                </a:solidFill>
              </a:rPr>
              <a:t> Fogli di carta bianca e resistenti, a cui si interessarono molti giornali dell'epoca.</a:t>
            </a:r>
          </a:p>
          <a:p>
            <a:r>
              <a:rPr lang="it-IT">
                <a:solidFill>
                  <a:schemeClr val="bg1"/>
                </a:solidFill>
              </a:rPr>
              <a:t>Nuovo modo di fabbricare candele, ancora oggi usato.</a:t>
            </a:r>
          </a:p>
          <a:p>
            <a:r>
              <a:rPr lang="it-IT">
                <a:solidFill>
                  <a:schemeClr val="bg1"/>
                </a:solidFill>
              </a:rPr>
              <a:t>Oli per vernici e pitture.</a:t>
            </a:r>
          </a:p>
        </p:txBody>
      </p:sp>
    </p:spTree>
    <p:extLst>
      <p:ext uri="{BB962C8B-B14F-4D97-AF65-F5344CB8AC3E}">
        <p14:creationId xmlns:p14="http://schemas.microsoft.com/office/powerpoint/2010/main" val="27482259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duotone>
              <a:schemeClr val="bg2">
                <a:shade val="48000"/>
                <a:hueMod val="106000"/>
                <a:satMod val="140000"/>
                <a:lumMod val="42000"/>
              </a:schemeClr>
              <a:schemeClr val="bg2">
                <a:tint val="98000"/>
                <a:hueMod val="92000"/>
                <a:satMod val="220000"/>
                <a:lumMod val="9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77371" y="609602"/>
            <a:ext cx="3856037" cy="1639884"/>
          </a:xfrm>
        </p:spPr>
        <p:txBody>
          <a:bodyPr/>
          <a:lstStyle/>
          <a:p>
            <a:r>
              <a:rPr lang="it-IT">
                <a:solidFill>
                  <a:schemeClr val="bg1"/>
                </a:solidFill>
              </a:rPr>
              <a:t>MA CHI ERA ALEXANDER GRAHAM BELL?</a:t>
            </a:r>
          </a:p>
        </p:txBody>
      </p:sp>
      <p:sp>
        <p:nvSpPr>
          <p:cNvPr id="3" name="Segnaposto contenuto 2"/>
          <p:cNvSpPr>
            <a:spLocks noGrp="1"/>
          </p:cNvSpPr>
          <p:nvPr>
            <p:ph idx="1"/>
          </p:nvPr>
        </p:nvSpPr>
        <p:spPr>
          <a:xfrm>
            <a:off x="4833408" y="746369"/>
            <a:ext cx="6624814" cy="5833404"/>
          </a:xfrm>
          <a:noFill/>
        </p:spPr>
        <p:txBody>
          <a:bodyPr>
            <a:normAutofit fontScale="85000" lnSpcReduction="10000"/>
          </a:bodyPr>
          <a:lstStyle/>
          <a:p>
            <a:pPr marL="0" indent="0">
              <a:buNone/>
            </a:pPr>
            <a:r>
              <a:rPr lang="it-IT">
                <a:solidFill>
                  <a:schemeClr val="bg1"/>
                </a:solidFill>
              </a:rPr>
              <a:t>Fisico, fisiologo e inventore statunitense, di origini scozzesi, Alexander Graham Bell nasce a Edimburgo il </a:t>
            </a:r>
            <a:r>
              <a:rPr lang="it-IT" b="1">
                <a:solidFill>
                  <a:schemeClr val="bg1">
                    <a:lumMod val="75000"/>
                    <a:lumOff val="25000"/>
                  </a:schemeClr>
                </a:solidFill>
              </a:rPr>
              <a:t>3 marzo 1847</a:t>
            </a:r>
            <a:r>
              <a:rPr lang="it-IT">
                <a:solidFill>
                  <a:schemeClr val="bg1"/>
                </a:solidFill>
              </a:rPr>
              <a:t>. Viene registrato all'anagrafe con il nome di Alexander Bell, in seguito aggiungerà il nome di Graham come segno di stima per Alexander Graham, amico di famiglia. Studia per un anno in una scuola privata e altri due anni alla </a:t>
            </a:r>
            <a:r>
              <a:rPr lang="it-IT" err="1">
                <a:solidFill>
                  <a:schemeClr val="bg1"/>
                </a:solidFill>
              </a:rPr>
              <a:t>Royal</a:t>
            </a:r>
            <a:r>
              <a:rPr lang="it-IT">
                <a:solidFill>
                  <a:schemeClr val="bg1"/>
                </a:solidFill>
              </a:rPr>
              <a:t> High School, dove consegue il diploma. Frequenta poi l'Università di Edimburgo e l'University College di Londra. Si trasferisce in Canada nel 1873: un giorno accompagna il padre a Montréal, dove quest'ultimo insegnava la tecnica di comunicazione ai sordomuti. La madre è quasi totalmente sorda: Bell spinto a migliorare la sua situazione si interessa ai problemi della trasmissione dei suoni inizialmente dal punto di vista medico, inventando un metodo per la </a:t>
            </a:r>
            <a:r>
              <a:rPr lang="it-IT" i="1">
                <a:solidFill>
                  <a:schemeClr val="bg1"/>
                </a:solidFill>
              </a:rPr>
              <a:t>rieducazione</a:t>
            </a:r>
            <a:r>
              <a:rPr lang="it-IT">
                <a:solidFill>
                  <a:schemeClr val="bg1"/>
                </a:solidFill>
              </a:rPr>
              <a:t> dei sordomuti. Il padre di Bell viene invitato a mostrare il sistema in un corso giornaliero a Boston ma manda il figlio.</a:t>
            </a:r>
          </a:p>
        </p:txBody>
      </p:sp>
      <p:sp>
        <p:nvSpPr>
          <p:cNvPr id="5" name="Segnaposto testo 4"/>
          <p:cNvSpPr>
            <a:spLocks noGrp="1"/>
          </p:cNvSpPr>
          <p:nvPr>
            <p:ph type="body" sz="half" idx="2"/>
          </p:nvPr>
        </p:nvSpPr>
        <p:spPr>
          <a:xfrm>
            <a:off x="1146706" y="2249486"/>
            <a:ext cx="2794000" cy="3541714"/>
          </a:xfrm>
        </p:spPr>
        <p:txBody>
          <a:bodyPr/>
          <a:lstStyle/>
          <a:p>
            <a:endParaRPr lang="it-IT"/>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71" y="2204243"/>
            <a:ext cx="2794000" cy="3632200"/>
          </a:xfrm>
          <a:prstGeom prst="rect">
            <a:avLst/>
          </a:prstGeom>
        </p:spPr>
      </p:pic>
    </p:spTree>
    <p:extLst>
      <p:ext uri="{BB962C8B-B14F-4D97-AF65-F5344CB8AC3E}">
        <p14:creationId xmlns:p14="http://schemas.microsoft.com/office/powerpoint/2010/main" val="3416722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FF">
            <a:alpha val="55000"/>
          </a:srgbClr>
        </a:solidFill>
        <a:effectLst/>
      </p:bgPr>
    </p:bg>
    <p:spTree>
      <p:nvGrpSpPr>
        <p:cNvPr id="1" name=""/>
        <p:cNvGrpSpPr/>
        <p:nvPr/>
      </p:nvGrpSpPr>
      <p:grpSpPr>
        <a:xfrm>
          <a:off x="0" y="0"/>
          <a:ext cx="0" cy="0"/>
          <a:chOff x="0" y="0"/>
          <a:chExt cx="0" cy="0"/>
        </a:xfrm>
      </p:grpSpPr>
      <p:sp>
        <p:nvSpPr>
          <p:cNvPr id="6" name="Segnaposto contenuto 5"/>
          <p:cNvSpPr>
            <a:spLocks noGrp="1"/>
          </p:cNvSpPr>
          <p:nvPr>
            <p:ph idx="1"/>
          </p:nvPr>
        </p:nvSpPr>
        <p:spPr>
          <a:xfrm>
            <a:off x="1310225" y="1658644"/>
            <a:ext cx="9905999" cy="3541714"/>
          </a:xfrm>
        </p:spPr>
        <p:txBody>
          <a:bodyPr>
            <a:normAutofit fontScale="92500" lnSpcReduction="10000"/>
          </a:bodyPr>
          <a:lstStyle/>
          <a:p>
            <a:pPr marL="0" indent="0">
              <a:buNone/>
            </a:pPr>
            <a:r>
              <a:rPr lang="it-IT" sz="2700">
                <a:solidFill>
                  <a:schemeClr val="bg1"/>
                </a:solidFill>
              </a:rPr>
              <a:t>Bell studia come </a:t>
            </a:r>
            <a:r>
              <a:rPr lang="it-IT" sz="2700" i="1">
                <a:solidFill>
                  <a:schemeClr val="bg1"/>
                </a:solidFill>
              </a:rPr>
              <a:t>migliorare</a:t>
            </a:r>
            <a:r>
              <a:rPr lang="it-IT" sz="2700">
                <a:solidFill>
                  <a:schemeClr val="bg1"/>
                </a:solidFill>
              </a:rPr>
              <a:t> il telegrafo, ed in particolare la possibilità di inviare più telegrammi con l'alfabeto Morse sulla stessa linea; studia anche come rendere visibili le vibrazioni acustiche. Arriva nel 1875 a brevettare un telegrafo multiplo in grado di inviare contemporaneamente due segnali e con i finanziamenti dal suocero americano, il </a:t>
            </a:r>
            <a:r>
              <a:rPr lang="it-IT" sz="2700" b="1">
                <a:solidFill>
                  <a:schemeClr val="accent3">
                    <a:lumMod val="40000"/>
                    <a:lumOff val="60000"/>
                  </a:schemeClr>
                </a:solidFill>
              </a:rPr>
              <a:t>17 marzo 1876</a:t>
            </a:r>
            <a:r>
              <a:rPr lang="it-IT" sz="2700">
                <a:solidFill>
                  <a:schemeClr val="bg1"/>
                </a:solidFill>
              </a:rPr>
              <a:t> deposita il brevetto. Le prime parole che Bell pronuncia al telefono, il giorno 10 marzo 1876, sono: "Venga qui Watson, per favore. Ho bisogno di lei", rivolte al suo assistente Thomas Watson.</a:t>
            </a:r>
          </a:p>
          <a:p>
            <a:endParaRPr lang="it-IT">
              <a:solidFill>
                <a:schemeClr val="bg1"/>
              </a:solidFill>
            </a:endParaRPr>
          </a:p>
        </p:txBody>
      </p:sp>
    </p:spTree>
    <p:extLst>
      <p:ext uri="{BB962C8B-B14F-4D97-AF65-F5344CB8AC3E}">
        <p14:creationId xmlns:p14="http://schemas.microsoft.com/office/powerpoint/2010/main" val="3870082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3300">
            <a:alpha val="75000"/>
          </a:srgbClr>
        </a:solidFill>
        <a:effectLst/>
      </p:bgPr>
    </p:bg>
    <p:spTree>
      <p:nvGrpSpPr>
        <p:cNvPr id="1" name=""/>
        <p:cNvGrpSpPr/>
        <p:nvPr/>
      </p:nvGrpSpPr>
      <p:grpSpPr>
        <a:xfrm>
          <a:off x="0" y="0"/>
          <a:ext cx="0" cy="0"/>
          <a:chOff x="0" y="0"/>
          <a:chExt cx="0" cy="0"/>
        </a:xfrm>
      </p:grpSpPr>
      <p:sp>
        <p:nvSpPr>
          <p:cNvPr id="11" name="Segnaposto testo 10"/>
          <p:cNvSpPr>
            <a:spLocks noGrp="1"/>
          </p:cNvSpPr>
          <p:nvPr>
            <p:ph type="body" sz="half" idx="2"/>
          </p:nvPr>
        </p:nvSpPr>
        <p:spPr>
          <a:xfrm>
            <a:off x="867318" y="4153830"/>
            <a:ext cx="10984170" cy="2098851"/>
          </a:xfrm>
        </p:spPr>
        <p:txBody>
          <a:bodyPr>
            <a:noAutofit/>
          </a:bodyPr>
          <a:lstStyle/>
          <a:p>
            <a:r>
              <a:rPr lang="it-IT" sz="2300">
                <a:solidFill>
                  <a:schemeClr val="bg1"/>
                </a:solidFill>
              </a:rPr>
              <a:t>L'apparecchio di Bell era costituito da un microfono ed un auricolare combinati in un contenitore a forma di trombetta: parlando all'interno del microfono si metteva in vibrazione una membrana che generava una corrente elettrica variabile secondo il segnale ricevuto. All'altro capo dell'apparecchio la corrente veniva poi ritrasformata in un segnale acustico che qui funzionava da altoparlante.</a:t>
            </a:r>
          </a:p>
        </p:txBody>
      </p:sp>
      <p:pic>
        <p:nvPicPr>
          <p:cNvPr id="13" name="Immagine 12"/>
          <p:cNvPicPr>
            <a:picLocks noChangeAspect="1"/>
          </p:cNvPicPr>
          <p:nvPr/>
        </p:nvPicPr>
        <p:blipFill>
          <a:blip r:embed="rId2"/>
          <a:stretch>
            <a:fillRect/>
          </a:stretch>
        </p:blipFill>
        <p:spPr>
          <a:xfrm>
            <a:off x="3048000" y="384098"/>
            <a:ext cx="6096000" cy="3429000"/>
          </a:xfrm>
          <a:prstGeom prst="rect">
            <a:avLst/>
          </a:prstGeom>
        </p:spPr>
      </p:pic>
    </p:spTree>
    <p:extLst>
      <p:ext uri="{BB962C8B-B14F-4D97-AF65-F5344CB8AC3E}">
        <p14:creationId xmlns:p14="http://schemas.microsoft.com/office/powerpoint/2010/main" val="2308065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0099">
            <a:alpha val="70000"/>
          </a:srgbClr>
        </a:solidFill>
        <a:effectLst/>
      </p:bgPr>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026941" y="1392703"/>
            <a:ext cx="10564838" cy="4811149"/>
          </a:xfrm>
        </p:spPr>
        <p:txBody>
          <a:bodyPr>
            <a:normAutofit/>
          </a:bodyPr>
          <a:lstStyle/>
          <a:p>
            <a:r>
              <a:rPr lang="it-IT" sz="1900">
                <a:solidFill>
                  <a:schemeClr val="bg1"/>
                </a:solidFill>
                <a:latin typeface="+mj-lt"/>
              </a:rPr>
              <a:t>Bell imporrà il proprio apparecchio, in seguito perfezionato, dando origine all'industria delle telecomunicazioni, che diverrà poi una delle maggiori degli Stati Uniti. Nel 1877 fonda la "Bell </a:t>
            </a:r>
            <a:r>
              <a:rPr lang="it-IT" sz="1900" err="1">
                <a:solidFill>
                  <a:schemeClr val="bg1"/>
                </a:solidFill>
                <a:latin typeface="+mj-lt"/>
              </a:rPr>
              <a:t>Telephone</a:t>
            </a:r>
            <a:r>
              <a:rPr lang="it-IT" sz="1900">
                <a:solidFill>
                  <a:schemeClr val="bg1"/>
                </a:solidFill>
                <a:latin typeface="+mj-lt"/>
              </a:rPr>
              <a:t> Company" da cui avrà origine il colosso "AT&amp;T" (American </a:t>
            </a:r>
            <a:r>
              <a:rPr lang="it-IT" sz="1900" err="1">
                <a:solidFill>
                  <a:schemeClr val="bg1"/>
                </a:solidFill>
                <a:latin typeface="+mj-lt"/>
              </a:rPr>
              <a:t>Telephone</a:t>
            </a:r>
            <a:r>
              <a:rPr lang="it-IT" sz="1900">
                <a:solidFill>
                  <a:schemeClr val="bg1"/>
                </a:solidFill>
                <a:latin typeface="+mj-lt"/>
              </a:rPr>
              <a:t> and Telegraph). L'11 luglio 1877 sposa Mabel Hubbard, sordomuta, la quale era stata una sua allieva presso l'Università di Boston. La sua invenzione del telefono sarebbe stato proprio il risultato degli sforzi per produrre un apparecchio che gli permettesse di comunicare con la moglie e la madre.</a:t>
            </a:r>
          </a:p>
          <a:p>
            <a:r>
              <a:rPr lang="it-IT" sz="1900">
                <a:solidFill>
                  <a:schemeClr val="bg1"/>
                </a:solidFill>
                <a:latin typeface="+mj-lt"/>
              </a:rPr>
              <a:t>Nel 1888 è tra i fondatori della "National Geographic Society" e sarà il secondo presidente. Tra le varie onorificenze ricevute da Bell v'è la </a:t>
            </a:r>
            <a:r>
              <a:rPr lang="it-IT" sz="1900" err="1">
                <a:solidFill>
                  <a:schemeClr val="bg1"/>
                </a:solidFill>
                <a:latin typeface="+mj-lt"/>
              </a:rPr>
              <a:t>Legion</a:t>
            </a:r>
            <a:r>
              <a:rPr lang="it-IT" sz="1900">
                <a:solidFill>
                  <a:schemeClr val="bg1"/>
                </a:solidFill>
                <a:latin typeface="+mj-lt"/>
              </a:rPr>
              <a:t> d'Onore francese; la </a:t>
            </a:r>
            <a:r>
              <a:rPr lang="it-IT" sz="1900" err="1">
                <a:solidFill>
                  <a:schemeClr val="bg1"/>
                </a:solidFill>
                <a:latin typeface="+mj-lt"/>
              </a:rPr>
              <a:t>Academie</a:t>
            </a:r>
            <a:r>
              <a:rPr lang="it-IT" sz="1900">
                <a:solidFill>
                  <a:schemeClr val="bg1"/>
                </a:solidFill>
                <a:latin typeface="+mj-lt"/>
              </a:rPr>
              <a:t> </a:t>
            </a:r>
            <a:r>
              <a:rPr lang="it-IT" sz="1900" err="1">
                <a:solidFill>
                  <a:schemeClr val="bg1"/>
                </a:solidFill>
                <a:latin typeface="+mj-lt"/>
              </a:rPr>
              <a:t>française</a:t>
            </a:r>
            <a:r>
              <a:rPr lang="it-IT" sz="1900">
                <a:solidFill>
                  <a:schemeClr val="bg1"/>
                </a:solidFill>
                <a:latin typeface="+mj-lt"/>
              </a:rPr>
              <a:t> lo onorerà anche con il "Premio Volta";</a:t>
            </a:r>
            <a:r>
              <a:rPr lang="en-GB" sz="1900">
                <a:solidFill>
                  <a:schemeClr val="bg1"/>
                </a:solidFill>
                <a:latin typeface="+mj-lt"/>
              </a:rPr>
              <a:t> </a:t>
            </a:r>
            <a:r>
              <a:rPr lang="it-IT" sz="1900">
                <a:solidFill>
                  <a:schemeClr val="bg1"/>
                </a:solidFill>
                <a:latin typeface="+mj-lt"/>
              </a:rPr>
              <a:t>la "Royal Society of Arts" di Londra lo premierà con la Albert </a:t>
            </a:r>
            <a:r>
              <a:rPr lang="it-IT" sz="1900" err="1">
                <a:solidFill>
                  <a:schemeClr val="bg1"/>
                </a:solidFill>
                <a:latin typeface="+mj-lt"/>
              </a:rPr>
              <a:t>Medal</a:t>
            </a:r>
            <a:r>
              <a:rPr lang="it-IT" sz="1900">
                <a:solidFill>
                  <a:schemeClr val="bg1"/>
                </a:solidFill>
                <a:latin typeface="+mj-lt"/>
              </a:rPr>
              <a:t> nel 1902; l'Università di </a:t>
            </a:r>
            <a:r>
              <a:rPr lang="it-IT" sz="1900" err="1">
                <a:solidFill>
                  <a:schemeClr val="bg1"/>
                </a:solidFill>
                <a:latin typeface="+mj-lt"/>
              </a:rPr>
              <a:t>Würzburg</a:t>
            </a:r>
            <a:r>
              <a:rPr lang="it-IT" sz="1900">
                <a:solidFill>
                  <a:schemeClr val="bg1"/>
                </a:solidFill>
                <a:latin typeface="+mj-lt"/>
              </a:rPr>
              <a:t>, in Baviera, gli concederà il dottorato onorario. Fu premiato dall'American Institute of </a:t>
            </a:r>
            <a:r>
              <a:rPr lang="it-IT" sz="1900" err="1">
                <a:solidFill>
                  <a:schemeClr val="bg1"/>
                </a:solidFill>
                <a:latin typeface="+mj-lt"/>
              </a:rPr>
              <a:t>Electrical</a:t>
            </a:r>
            <a:r>
              <a:rPr lang="it-IT" sz="1900">
                <a:solidFill>
                  <a:schemeClr val="bg1"/>
                </a:solidFill>
                <a:latin typeface="+mj-lt"/>
              </a:rPr>
              <a:t> </a:t>
            </a:r>
            <a:r>
              <a:rPr lang="it-IT" sz="1900" err="1">
                <a:solidFill>
                  <a:schemeClr val="bg1"/>
                </a:solidFill>
                <a:latin typeface="+mj-lt"/>
              </a:rPr>
              <a:t>Engineers</a:t>
            </a:r>
            <a:r>
              <a:rPr lang="it-IT" sz="1900">
                <a:solidFill>
                  <a:schemeClr val="bg1"/>
                </a:solidFill>
                <a:latin typeface="+mj-lt"/>
              </a:rPr>
              <a:t> con la Edison </a:t>
            </a:r>
            <a:r>
              <a:rPr lang="it-IT" sz="1900" err="1">
                <a:solidFill>
                  <a:schemeClr val="bg1"/>
                </a:solidFill>
                <a:latin typeface="+mj-lt"/>
              </a:rPr>
              <a:t>Medal</a:t>
            </a:r>
            <a:r>
              <a:rPr lang="it-IT" sz="1900">
                <a:solidFill>
                  <a:schemeClr val="bg1"/>
                </a:solidFill>
                <a:latin typeface="+mj-lt"/>
              </a:rPr>
              <a:t> nel 1914. Alexander Graham Bell muore a</a:t>
            </a:r>
            <a:r>
              <a:rPr lang="en-GB" sz="1900">
                <a:solidFill>
                  <a:schemeClr val="bg1"/>
                </a:solidFill>
                <a:latin typeface="+mj-lt"/>
              </a:rPr>
              <a:t> Baddeck (</a:t>
            </a:r>
            <a:r>
              <a:rPr lang="en-GB" sz="1900" err="1">
                <a:solidFill>
                  <a:schemeClr val="bg1"/>
                </a:solidFill>
                <a:latin typeface="+mj-lt"/>
              </a:rPr>
              <a:t>Scozia</a:t>
            </a:r>
            <a:r>
              <a:rPr lang="en-GB" sz="1900">
                <a:solidFill>
                  <a:schemeClr val="bg1"/>
                </a:solidFill>
                <a:latin typeface="+mj-lt"/>
              </a:rPr>
              <a:t>) il </a:t>
            </a:r>
            <a:r>
              <a:rPr lang="it-IT" sz="1900">
                <a:solidFill>
                  <a:schemeClr val="bg1"/>
                </a:solidFill>
                <a:latin typeface="+mj-lt"/>
              </a:rPr>
              <a:t>2 agosto 1922. </a:t>
            </a:r>
          </a:p>
        </p:txBody>
      </p:sp>
    </p:spTree>
    <p:extLst>
      <p:ext uri="{BB962C8B-B14F-4D97-AF65-F5344CB8AC3E}">
        <p14:creationId xmlns:p14="http://schemas.microsoft.com/office/powerpoint/2010/main" val="1965657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76"/>
        </a:solid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F693BD2D-90DE-41D0-B07B-6670FECAB5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6" name="Rectangle 15">
              <a:extLst>
                <a:ext uri="{FF2B5EF4-FFF2-40B4-BE49-F238E27FC236}">
                  <a16:creationId xmlns:a16="http://schemas.microsoft.com/office/drawing/2014/main" id="{420D8642-D968-4F94-843D-8C13771EA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E4EF1635-745F-4114-8470-B93CB63039F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grpSp>
      <p:grpSp>
        <p:nvGrpSpPr>
          <p:cNvPr id="13" name="Group 18">
            <a:extLst>
              <a:ext uri="{FF2B5EF4-FFF2-40B4-BE49-F238E27FC236}">
                <a16:creationId xmlns:a16="http://schemas.microsoft.com/office/drawing/2014/main" id="{5AADE310-421F-4A07-86A0-0E0B3C3E2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4030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0" name="Rectangle 5">
              <a:extLst>
                <a:ext uri="{FF2B5EF4-FFF2-40B4-BE49-F238E27FC236}">
                  <a16:creationId xmlns:a16="http://schemas.microsoft.com/office/drawing/2014/main" id="{92EFF714-AB04-436A-852B-F3B39BFDA41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21" name="Freeform 6">
              <a:extLst>
                <a:ext uri="{FF2B5EF4-FFF2-40B4-BE49-F238E27FC236}">
                  <a16:creationId xmlns:a16="http://schemas.microsoft.com/office/drawing/2014/main" id="{8E6C29E0-88AD-4D53-AAE1-D6E33BF336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7">
              <a:extLst>
                <a:ext uri="{FF2B5EF4-FFF2-40B4-BE49-F238E27FC236}">
                  <a16:creationId xmlns:a16="http://schemas.microsoft.com/office/drawing/2014/main" id="{CC9A5E51-EE8F-4843-9436-D8B6CE131C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Rectangle 8">
              <a:extLst>
                <a:ext uri="{FF2B5EF4-FFF2-40B4-BE49-F238E27FC236}">
                  <a16:creationId xmlns:a16="http://schemas.microsoft.com/office/drawing/2014/main" id="{0A0AF990-0077-4E68-8DC6-F945BE4C67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24" name="Freeform 9">
              <a:extLst>
                <a:ext uri="{FF2B5EF4-FFF2-40B4-BE49-F238E27FC236}">
                  <a16:creationId xmlns:a16="http://schemas.microsoft.com/office/drawing/2014/main" id="{26B1F5C8-8321-4D71-B699-C2E87D9CA1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5" name="Freeform 10">
              <a:extLst>
                <a:ext uri="{FF2B5EF4-FFF2-40B4-BE49-F238E27FC236}">
                  <a16:creationId xmlns:a16="http://schemas.microsoft.com/office/drawing/2014/main" id="{4B5C8775-0CF8-43A3-9CAB-1B97F6B2B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6" name="Freeform 11">
              <a:extLst>
                <a:ext uri="{FF2B5EF4-FFF2-40B4-BE49-F238E27FC236}">
                  <a16:creationId xmlns:a16="http://schemas.microsoft.com/office/drawing/2014/main" id="{5B6C08C1-6FC3-49FF-8D4D-99E13D3BF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12">
              <a:extLst>
                <a:ext uri="{FF2B5EF4-FFF2-40B4-BE49-F238E27FC236}">
                  <a16:creationId xmlns:a16="http://schemas.microsoft.com/office/drawing/2014/main" id="{95CA3761-3A11-406A-A326-ECF26E072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13">
              <a:extLst>
                <a:ext uri="{FF2B5EF4-FFF2-40B4-BE49-F238E27FC236}">
                  <a16:creationId xmlns:a16="http://schemas.microsoft.com/office/drawing/2014/main" id="{0AABA579-772E-4579-AC6C-3F6D21659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Freeform 14">
              <a:extLst>
                <a:ext uri="{FF2B5EF4-FFF2-40B4-BE49-F238E27FC236}">
                  <a16:creationId xmlns:a16="http://schemas.microsoft.com/office/drawing/2014/main" id="{FE1A6CBE-4C42-4B7A-9453-4BC869D50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0" name="Freeform 15">
              <a:extLst>
                <a:ext uri="{FF2B5EF4-FFF2-40B4-BE49-F238E27FC236}">
                  <a16:creationId xmlns:a16="http://schemas.microsoft.com/office/drawing/2014/main" id="{825ABAD8-3CA7-4EA3-ACAE-0EA73C71A1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1" name="Freeform 16">
              <a:extLst>
                <a:ext uri="{FF2B5EF4-FFF2-40B4-BE49-F238E27FC236}">
                  <a16:creationId xmlns:a16="http://schemas.microsoft.com/office/drawing/2014/main" id="{7DC73EC9-C427-4ED6-8EBE-BC00E9CF2C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17">
              <a:extLst>
                <a:ext uri="{FF2B5EF4-FFF2-40B4-BE49-F238E27FC236}">
                  <a16:creationId xmlns:a16="http://schemas.microsoft.com/office/drawing/2014/main" id="{428B51A5-ACFB-44C2-9964-16F1DDA5E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18">
              <a:extLst>
                <a:ext uri="{FF2B5EF4-FFF2-40B4-BE49-F238E27FC236}">
                  <a16:creationId xmlns:a16="http://schemas.microsoft.com/office/drawing/2014/main" id="{C4704545-01A1-468C-95DD-63B90C39AD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19">
              <a:extLst>
                <a:ext uri="{FF2B5EF4-FFF2-40B4-BE49-F238E27FC236}">
                  <a16:creationId xmlns:a16="http://schemas.microsoft.com/office/drawing/2014/main" id="{5F0473CE-D2DB-4ECD-B21A-4CA35148F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0">
              <a:extLst>
                <a:ext uri="{FF2B5EF4-FFF2-40B4-BE49-F238E27FC236}">
                  <a16:creationId xmlns:a16="http://schemas.microsoft.com/office/drawing/2014/main" id="{08C45B16-DC09-476F-9B4B-692F3D4643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21">
              <a:extLst>
                <a:ext uri="{FF2B5EF4-FFF2-40B4-BE49-F238E27FC236}">
                  <a16:creationId xmlns:a16="http://schemas.microsoft.com/office/drawing/2014/main" id="{D0C0F01F-521A-4AF5-9070-1BBABCE9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22">
              <a:extLst>
                <a:ext uri="{FF2B5EF4-FFF2-40B4-BE49-F238E27FC236}">
                  <a16:creationId xmlns:a16="http://schemas.microsoft.com/office/drawing/2014/main" id="{DB1723A5-EF2B-4DF7-BC63-F52B5E29F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23">
              <a:extLst>
                <a:ext uri="{FF2B5EF4-FFF2-40B4-BE49-F238E27FC236}">
                  <a16:creationId xmlns:a16="http://schemas.microsoft.com/office/drawing/2014/main" id="{5631D183-4732-4C19-A23C-B39628A065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Freeform 24">
              <a:extLst>
                <a:ext uri="{FF2B5EF4-FFF2-40B4-BE49-F238E27FC236}">
                  <a16:creationId xmlns:a16="http://schemas.microsoft.com/office/drawing/2014/main" id="{179A8BC5-AAFA-4E6F-B675-3E0CC7E461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0" name="Freeform 25">
              <a:extLst>
                <a:ext uri="{FF2B5EF4-FFF2-40B4-BE49-F238E27FC236}">
                  <a16:creationId xmlns:a16="http://schemas.microsoft.com/office/drawing/2014/main" id="{1DC0EC12-B52F-47E4-B851-CAFB05C57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1" name="Freeform 26">
              <a:extLst>
                <a:ext uri="{FF2B5EF4-FFF2-40B4-BE49-F238E27FC236}">
                  <a16:creationId xmlns:a16="http://schemas.microsoft.com/office/drawing/2014/main" id="{E5DEA7B1-C866-4B5F-987C-4BD13F0963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2" name="Freeform 27">
              <a:extLst>
                <a:ext uri="{FF2B5EF4-FFF2-40B4-BE49-F238E27FC236}">
                  <a16:creationId xmlns:a16="http://schemas.microsoft.com/office/drawing/2014/main" id="{C79B501A-0947-4E42-802D-3FC073C30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3" name="Freeform 28">
              <a:extLst>
                <a:ext uri="{FF2B5EF4-FFF2-40B4-BE49-F238E27FC236}">
                  <a16:creationId xmlns:a16="http://schemas.microsoft.com/office/drawing/2014/main" id="{068696D0-F634-4F07-8C25-98443B1683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4" name="Freeform 29">
              <a:extLst>
                <a:ext uri="{FF2B5EF4-FFF2-40B4-BE49-F238E27FC236}">
                  <a16:creationId xmlns:a16="http://schemas.microsoft.com/office/drawing/2014/main" id="{A0097225-8B0D-4635-9EAB-53A208A5E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5" name="Freeform 30">
              <a:extLst>
                <a:ext uri="{FF2B5EF4-FFF2-40B4-BE49-F238E27FC236}">
                  <a16:creationId xmlns:a16="http://schemas.microsoft.com/office/drawing/2014/main" id="{115303E8-FF11-4E31-AADF-59BD54396B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6" name="Freeform 31">
              <a:extLst>
                <a:ext uri="{FF2B5EF4-FFF2-40B4-BE49-F238E27FC236}">
                  <a16:creationId xmlns:a16="http://schemas.microsoft.com/office/drawing/2014/main" id="{BEBB0441-EBFD-493A-89C9-8B4BE5630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7" name="Freeform 32">
              <a:extLst>
                <a:ext uri="{FF2B5EF4-FFF2-40B4-BE49-F238E27FC236}">
                  <a16:creationId xmlns:a16="http://schemas.microsoft.com/office/drawing/2014/main" id="{877F3517-B32B-4798-9296-2B3A6D3D99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8" name="Rectangle 33">
              <a:extLst>
                <a:ext uri="{FF2B5EF4-FFF2-40B4-BE49-F238E27FC236}">
                  <a16:creationId xmlns:a16="http://schemas.microsoft.com/office/drawing/2014/main" id="{9CCEBBA5-0C29-432F-AC88-73B6AC5628C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49" name="Freeform 34">
              <a:extLst>
                <a:ext uri="{FF2B5EF4-FFF2-40B4-BE49-F238E27FC236}">
                  <a16:creationId xmlns:a16="http://schemas.microsoft.com/office/drawing/2014/main" id="{95ED506A-0449-4956-BEAE-905FE03E5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0" name="Freeform 35">
              <a:extLst>
                <a:ext uri="{FF2B5EF4-FFF2-40B4-BE49-F238E27FC236}">
                  <a16:creationId xmlns:a16="http://schemas.microsoft.com/office/drawing/2014/main" id="{D21D942D-689E-46D7-B06C-0F01177DB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1" name="Freeform 36">
              <a:extLst>
                <a:ext uri="{FF2B5EF4-FFF2-40B4-BE49-F238E27FC236}">
                  <a16:creationId xmlns:a16="http://schemas.microsoft.com/office/drawing/2014/main" id="{F0364329-0D4F-4712-82D5-116BFDB45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2" name="Freeform 37">
              <a:extLst>
                <a:ext uri="{FF2B5EF4-FFF2-40B4-BE49-F238E27FC236}">
                  <a16:creationId xmlns:a16="http://schemas.microsoft.com/office/drawing/2014/main" id="{C32A3069-F39D-4530-9666-2BF2E82E7A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3" name="Freeform 38">
              <a:extLst>
                <a:ext uri="{FF2B5EF4-FFF2-40B4-BE49-F238E27FC236}">
                  <a16:creationId xmlns:a16="http://schemas.microsoft.com/office/drawing/2014/main" id="{AFD9032F-96EE-4AC3-B4C4-9334C00D96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4" name="Freeform 39">
              <a:extLst>
                <a:ext uri="{FF2B5EF4-FFF2-40B4-BE49-F238E27FC236}">
                  <a16:creationId xmlns:a16="http://schemas.microsoft.com/office/drawing/2014/main" id="{54B7C097-76FE-4D48-A2FB-28AE3EE45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5" name="Freeform 40">
              <a:extLst>
                <a:ext uri="{FF2B5EF4-FFF2-40B4-BE49-F238E27FC236}">
                  <a16:creationId xmlns:a16="http://schemas.microsoft.com/office/drawing/2014/main" id="{5C3EA8FD-5A91-4EF7-AC73-FB7D115A0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6" name="Freeform 41">
              <a:extLst>
                <a:ext uri="{FF2B5EF4-FFF2-40B4-BE49-F238E27FC236}">
                  <a16:creationId xmlns:a16="http://schemas.microsoft.com/office/drawing/2014/main" id="{51599BE3-9721-4E55-9AD8-F49E15DA8A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7" name="Freeform 42">
              <a:extLst>
                <a:ext uri="{FF2B5EF4-FFF2-40B4-BE49-F238E27FC236}">
                  <a16:creationId xmlns:a16="http://schemas.microsoft.com/office/drawing/2014/main" id="{B34CF688-7031-482E-9897-AB4B7BF5EB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8" name="Freeform 43">
              <a:extLst>
                <a:ext uri="{FF2B5EF4-FFF2-40B4-BE49-F238E27FC236}">
                  <a16:creationId xmlns:a16="http://schemas.microsoft.com/office/drawing/2014/main" id="{E9011520-9FE8-4C7F-B271-A06DB35AC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9" name="Freeform 44">
              <a:extLst>
                <a:ext uri="{FF2B5EF4-FFF2-40B4-BE49-F238E27FC236}">
                  <a16:creationId xmlns:a16="http://schemas.microsoft.com/office/drawing/2014/main" id="{357A27C5-E3A1-4D83-82F6-6FAD21C51A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0" name="Rectangle 45">
              <a:extLst>
                <a:ext uri="{FF2B5EF4-FFF2-40B4-BE49-F238E27FC236}">
                  <a16:creationId xmlns:a16="http://schemas.microsoft.com/office/drawing/2014/main" id="{71F4D3E9-B91C-45B3-B8A4-2C284D4EB01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61" name="Freeform 46">
              <a:extLst>
                <a:ext uri="{FF2B5EF4-FFF2-40B4-BE49-F238E27FC236}">
                  <a16:creationId xmlns:a16="http://schemas.microsoft.com/office/drawing/2014/main" id="{DED7151D-D6EF-4F03-87D0-7F963123BE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2" name="Freeform 47">
              <a:extLst>
                <a:ext uri="{FF2B5EF4-FFF2-40B4-BE49-F238E27FC236}">
                  <a16:creationId xmlns:a16="http://schemas.microsoft.com/office/drawing/2014/main" id="{6C5C83AF-D468-4B0A-B449-C360CE26D5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3" name="Freeform 48">
              <a:extLst>
                <a:ext uri="{FF2B5EF4-FFF2-40B4-BE49-F238E27FC236}">
                  <a16:creationId xmlns:a16="http://schemas.microsoft.com/office/drawing/2014/main" id="{4A5B4139-C66D-47A2-8B30-11415F15E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4" name="Freeform 49">
              <a:extLst>
                <a:ext uri="{FF2B5EF4-FFF2-40B4-BE49-F238E27FC236}">
                  <a16:creationId xmlns:a16="http://schemas.microsoft.com/office/drawing/2014/main" id="{48F3A424-087B-4825-8313-519981EEC0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5" name="Freeform 50">
              <a:extLst>
                <a:ext uri="{FF2B5EF4-FFF2-40B4-BE49-F238E27FC236}">
                  <a16:creationId xmlns:a16="http://schemas.microsoft.com/office/drawing/2014/main" id="{3E8E1C6A-5AD4-4EBD-9FA1-132108BC57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6" name="Freeform 51">
              <a:extLst>
                <a:ext uri="{FF2B5EF4-FFF2-40B4-BE49-F238E27FC236}">
                  <a16:creationId xmlns:a16="http://schemas.microsoft.com/office/drawing/2014/main" id="{ACEDD2AF-0DB9-4C5C-850B-DFEBCB10C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7" name="Freeform 52">
              <a:extLst>
                <a:ext uri="{FF2B5EF4-FFF2-40B4-BE49-F238E27FC236}">
                  <a16:creationId xmlns:a16="http://schemas.microsoft.com/office/drawing/2014/main" id="{0A114CDE-F1F7-437C-9C09-E4374D639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8" name="Freeform 53">
              <a:extLst>
                <a:ext uri="{FF2B5EF4-FFF2-40B4-BE49-F238E27FC236}">
                  <a16:creationId xmlns:a16="http://schemas.microsoft.com/office/drawing/2014/main" id="{DC6A2F35-ED69-484A-9425-087C0943C6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9" name="Freeform 54">
              <a:extLst>
                <a:ext uri="{FF2B5EF4-FFF2-40B4-BE49-F238E27FC236}">
                  <a16:creationId xmlns:a16="http://schemas.microsoft.com/office/drawing/2014/main" id="{5C3FAF61-A529-497A-B8EB-54BB72E88E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0" name="Freeform 55">
              <a:extLst>
                <a:ext uri="{FF2B5EF4-FFF2-40B4-BE49-F238E27FC236}">
                  <a16:creationId xmlns:a16="http://schemas.microsoft.com/office/drawing/2014/main" id="{395A6577-B4C3-42FF-98D3-CA3AB4883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1" name="Freeform 56">
              <a:extLst>
                <a:ext uri="{FF2B5EF4-FFF2-40B4-BE49-F238E27FC236}">
                  <a16:creationId xmlns:a16="http://schemas.microsoft.com/office/drawing/2014/main" id="{B4A6EF5E-0CBE-4A8C-A303-0AD6535401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2" name="Freeform 57">
              <a:extLst>
                <a:ext uri="{FF2B5EF4-FFF2-40B4-BE49-F238E27FC236}">
                  <a16:creationId xmlns:a16="http://schemas.microsoft.com/office/drawing/2014/main" id="{F6717E37-402B-4A63-88A6-E2F8C9728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3" name="Freeform 58">
              <a:extLst>
                <a:ext uri="{FF2B5EF4-FFF2-40B4-BE49-F238E27FC236}">
                  <a16:creationId xmlns:a16="http://schemas.microsoft.com/office/drawing/2014/main" id="{158EE7FB-51AD-4A88-905A-45FF2BE783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10" name="Immagine 9"/>
          <p:cNvPicPr>
            <a:picLocks noChangeAspect="1"/>
          </p:cNvPicPr>
          <p:nvPr/>
        </p:nvPicPr>
        <p:blipFill rotWithShape="1">
          <a:blip r:embed="rId3">
            <a:extLst>
              <a:ext uri="{28A0092B-C50C-407E-A947-70E740481C1C}">
                <a14:useLocalDpi xmlns:a14="http://schemas.microsoft.com/office/drawing/2010/main" val="0"/>
              </a:ext>
            </a:extLst>
          </a:blip>
          <a:srcRect t="138"/>
          <a:stretch/>
        </p:blipFill>
        <p:spPr>
          <a:xfrm>
            <a:off x="-5597" y="1"/>
            <a:ext cx="6101597" cy="3427413"/>
          </a:xfrm>
          <a:custGeom>
            <a:avLst/>
            <a:gdLst/>
            <a:ahLst/>
            <a:cxnLst/>
            <a:rect l="l" t="t" r="r" b="b"/>
            <a:pathLst>
              <a:path w="6101597" h="3427413">
                <a:moveTo>
                  <a:pt x="0" y="0"/>
                </a:moveTo>
                <a:lnTo>
                  <a:pt x="6101597" y="0"/>
                </a:lnTo>
                <a:lnTo>
                  <a:pt x="6101597" y="3427413"/>
                </a:lnTo>
                <a:lnTo>
                  <a:pt x="0" y="3427413"/>
                </a:lnTo>
                <a:close/>
              </a:path>
            </a:pathLst>
          </a:custGeom>
        </p:spPr>
      </p:pic>
      <p:pic>
        <p:nvPicPr>
          <p:cNvPr id="7" name="Segnaposto contenuto 6"/>
          <p:cNvPicPr>
            <a:picLocks noGrp="1" noChangeAspect="1"/>
          </p:cNvPicPr>
          <p:nvPr>
            <p:ph idx="1"/>
          </p:nvPr>
        </p:nvPicPr>
        <p:blipFill rotWithShape="1">
          <a:blip r:embed="rId4"/>
          <a:srcRect t="24021"/>
          <a:stretch/>
        </p:blipFill>
        <p:spPr>
          <a:xfrm>
            <a:off x="-5597" y="3427414"/>
            <a:ext cx="6101597" cy="3430587"/>
          </a:xfrm>
          <a:custGeom>
            <a:avLst/>
            <a:gdLst/>
            <a:ahLst/>
            <a:cxnLst/>
            <a:rect l="l" t="t" r="r" b="b"/>
            <a:pathLst>
              <a:path w="6101597" h="3430587">
                <a:moveTo>
                  <a:pt x="0" y="0"/>
                </a:moveTo>
                <a:lnTo>
                  <a:pt x="6101597" y="0"/>
                </a:lnTo>
                <a:lnTo>
                  <a:pt x="6101597" y="3430587"/>
                </a:lnTo>
                <a:lnTo>
                  <a:pt x="0" y="3430587"/>
                </a:lnTo>
                <a:close/>
              </a:path>
            </a:pathLst>
          </a:custGeom>
        </p:spPr>
      </p:pic>
      <p:sp>
        <p:nvSpPr>
          <p:cNvPr id="8" name="CasellaDiTesto 7"/>
          <p:cNvSpPr txBox="1"/>
          <p:nvPr/>
        </p:nvSpPr>
        <p:spPr>
          <a:xfrm>
            <a:off x="7015553" y="1296105"/>
            <a:ext cx="4413737" cy="3541714"/>
          </a:xfrm>
          <a:prstGeom prst="rect">
            <a:avLst/>
          </a:prstGeom>
        </p:spPr>
        <p:txBody>
          <a:bodyPr vert="horz" lIns="91440" tIns="45720" rIns="91440" bIns="45720" rtlCol="0">
            <a:noAutofit/>
          </a:bodyPr>
          <a:lstStyle/>
          <a:p>
            <a:pPr defTabSz="914400">
              <a:lnSpc>
                <a:spcPct val="110000"/>
              </a:lnSpc>
              <a:spcAft>
                <a:spcPts val="600"/>
              </a:spcAft>
              <a:buSzPct val="125000"/>
            </a:pPr>
            <a:r>
              <a:rPr lang="en-US" sz="1700" err="1">
                <a:solidFill>
                  <a:schemeClr val="bg1"/>
                </a:solidFill>
              </a:rPr>
              <a:t>Altre</a:t>
            </a:r>
            <a:r>
              <a:rPr lang="en-US" sz="1700">
                <a:solidFill>
                  <a:schemeClr val="bg1"/>
                </a:solidFill>
              </a:rPr>
              <a:t> </a:t>
            </a:r>
            <a:r>
              <a:rPr lang="en-US" sz="1700" err="1">
                <a:solidFill>
                  <a:schemeClr val="bg1"/>
                </a:solidFill>
              </a:rPr>
              <a:t>invenzioni</a:t>
            </a:r>
            <a:r>
              <a:rPr lang="en-US" sz="1700">
                <a:solidFill>
                  <a:schemeClr val="bg1"/>
                </a:solidFill>
              </a:rPr>
              <a:t> </a:t>
            </a:r>
            <a:r>
              <a:rPr lang="en-US" sz="1700" err="1">
                <a:solidFill>
                  <a:schemeClr val="bg1"/>
                </a:solidFill>
              </a:rPr>
              <a:t>di</a:t>
            </a:r>
            <a:r>
              <a:rPr lang="en-US" sz="1700">
                <a:solidFill>
                  <a:schemeClr val="bg1"/>
                </a:solidFill>
              </a:rPr>
              <a:t> Bell, sono il </a:t>
            </a:r>
            <a:r>
              <a:rPr lang="en-US" sz="1700" err="1">
                <a:solidFill>
                  <a:schemeClr val="bg1"/>
                </a:solidFill>
              </a:rPr>
              <a:t>fotofono</a:t>
            </a:r>
            <a:r>
              <a:rPr lang="en-US" sz="1700">
                <a:solidFill>
                  <a:schemeClr val="bg1"/>
                </a:solidFill>
              </a:rPr>
              <a:t> (o </a:t>
            </a:r>
            <a:r>
              <a:rPr lang="en-US" sz="1700" b="1" err="1">
                <a:solidFill>
                  <a:schemeClr val="bg1"/>
                </a:solidFill>
              </a:rPr>
              <a:t>radiofono</a:t>
            </a:r>
            <a:r>
              <a:rPr lang="en-US" sz="1700">
                <a:solidFill>
                  <a:schemeClr val="bg1"/>
                </a:solidFill>
              </a:rPr>
              <a:t>) per la </a:t>
            </a:r>
            <a:r>
              <a:rPr lang="en-US" sz="1700" err="1">
                <a:solidFill>
                  <a:schemeClr val="bg1"/>
                </a:solidFill>
              </a:rPr>
              <a:t>trasmissione</a:t>
            </a:r>
            <a:r>
              <a:rPr lang="en-US" sz="1700">
                <a:solidFill>
                  <a:schemeClr val="bg1"/>
                </a:solidFill>
              </a:rPr>
              <a:t> del </a:t>
            </a:r>
            <a:r>
              <a:rPr lang="en-US" sz="1700" err="1">
                <a:solidFill>
                  <a:schemeClr val="bg1"/>
                </a:solidFill>
              </a:rPr>
              <a:t>suono</a:t>
            </a:r>
            <a:r>
              <a:rPr lang="en-US" sz="1700">
                <a:solidFill>
                  <a:schemeClr val="bg1"/>
                </a:solidFill>
              </a:rPr>
              <a:t> su un </a:t>
            </a:r>
            <a:r>
              <a:rPr lang="en-US" sz="1700" err="1">
                <a:solidFill>
                  <a:schemeClr val="bg1"/>
                </a:solidFill>
              </a:rPr>
              <a:t>fascio</a:t>
            </a:r>
            <a:r>
              <a:rPr lang="en-US" sz="1700">
                <a:solidFill>
                  <a:schemeClr val="bg1"/>
                </a:solidFill>
              </a:rPr>
              <a:t> </a:t>
            </a:r>
            <a:r>
              <a:rPr lang="en-US" sz="1700" err="1">
                <a:solidFill>
                  <a:schemeClr val="bg1"/>
                </a:solidFill>
              </a:rPr>
              <a:t>di</a:t>
            </a:r>
            <a:r>
              <a:rPr lang="en-US" sz="1700">
                <a:solidFill>
                  <a:schemeClr val="bg1"/>
                </a:solidFill>
              </a:rPr>
              <a:t> </a:t>
            </a:r>
            <a:r>
              <a:rPr lang="en-US" sz="1700" err="1">
                <a:solidFill>
                  <a:schemeClr val="bg1"/>
                </a:solidFill>
              </a:rPr>
              <a:t>luce</a:t>
            </a:r>
            <a:r>
              <a:rPr lang="en-US" sz="1700">
                <a:solidFill>
                  <a:schemeClr val="bg1"/>
                </a:solidFill>
              </a:rPr>
              <a:t> (un </a:t>
            </a:r>
            <a:r>
              <a:rPr lang="en-US" sz="1700" err="1">
                <a:solidFill>
                  <a:schemeClr val="bg1"/>
                </a:solidFill>
              </a:rPr>
              <a:t>precursore</a:t>
            </a:r>
            <a:r>
              <a:rPr lang="en-US" sz="1700">
                <a:solidFill>
                  <a:schemeClr val="bg1"/>
                </a:solidFill>
              </a:rPr>
              <a:t> </a:t>
            </a:r>
            <a:r>
              <a:rPr lang="en-US" sz="1700" err="1">
                <a:solidFill>
                  <a:schemeClr val="bg1"/>
                </a:solidFill>
              </a:rPr>
              <a:t>dei</a:t>
            </a:r>
            <a:r>
              <a:rPr lang="en-US" sz="1700">
                <a:solidFill>
                  <a:schemeClr val="bg1"/>
                </a:solidFill>
              </a:rPr>
              <a:t> </a:t>
            </a:r>
            <a:r>
              <a:rPr lang="en-US" sz="1700" err="1">
                <a:solidFill>
                  <a:schemeClr val="bg1"/>
                </a:solidFill>
              </a:rPr>
              <a:t>moderni</a:t>
            </a:r>
            <a:r>
              <a:rPr lang="en-US" sz="1700">
                <a:solidFill>
                  <a:schemeClr val="bg1"/>
                </a:solidFill>
              </a:rPr>
              <a:t> </a:t>
            </a:r>
            <a:r>
              <a:rPr lang="en-US" sz="1700" err="1">
                <a:solidFill>
                  <a:schemeClr val="bg1"/>
                </a:solidFill>
              </a:rPr>
              <a:t>sistemi</a:t>
            </a:r>
            <a:r>
              <a:rPr lang="en-US" sz="1700">
                <a:solidFill>
                  <a:schemeClr val="bg1"/>
                </a:solidFill>
              </a:rPr>
              <a:t> a fibre </a:t>
            </a:r>
            <a:r>
              <a:rPr lang="en-US" sz="1700" err="1">
                <a:solidFill>
                  <a:schemeClr val="bg1"/>
                </a:solidFill>
              </a:rPr>
              <a:t>ottiche</a:t>
            </a:r>
            <a:r>
              <a:rPr lang="en-US" sz="1700">
                <a:solidFill>
                  <a:schemeClr val="bg1"/>
                </a:solidFill>
              </a:rPr>
              <a:t>), un </a:t>
            </a:r>
            <a:r>
              <a:rPr lang="en-US" sz="1700" err="1">
                <a:solidFill>
                  <a:schemeClr val="bg1"/>
                </a:solidFill>
              </a:rPr>
              <a:t>procedimento</a:t>
            </a:r>
            <a:r>
              <a:rPr lang="en-US" sz="1700">
                <a:solidFill>
                  <a:schemeClr val="bg1"/>
                </a:solidFill>
              </a:rPr>
              <a:t> </a:t>
            </a:r>
            <a:r>
              <a:rPr lang="en-US" sz="1700" err="1">
                <a:solidFill>
                  <a:schemeClr val="bg1"/>
                </a:solidFill>
              </a:rPr>
              <a:t>elettrico</a:t>
            </a:r>
            <a:r>
              <a:rPr lang="en-US" sz="1700">
                <a:solidFill>
                  <a:schemeClr val="bg1"/>
                </a:solidFill>
              </a:rPr>
              <a:t> per </a:t>
            </a:r>
            <a:r>
              <a:rPr lang="en-US" sz="1700" err="1">
                <a:solidFill>
                  <a:schemeClr val="bg1"/>
                </a:solidFill>
              </a:rPr>
              <a:t>localizzare</a:t>
            </a:r>
            <a:r>
              <a:rPr lang="en-US" sz="1700">
                <a:solidFill>
                  <a:schemeClr val="bg1"/>
                </a:solidFill>
              </a:rPr>
              <a:t> </a:t>
            </a:r>
            <a:r>
              <a:rPr lang="en-US" sz="1700" err="1">
                <a:solidFill>
                  <a:schemeClr val="bg1"/>
                </a:solidFill>
              </a:rPr>
              <a:t>oggetti</a:t>
            </a:r>
            <a:r>
              <a:rPr lang="en-US" sz="1700">
                <a:solidFill>
                  <a:schemeClr val="bg1"/>
                </a:solidFill>
              </a:rPr>
              <a:t> </a:t>
            </a:r>
            <a:r>
              <a:rPr lang="en-US" sz="1700" err="1">
                <a:solidFill>
                  <a:schemeClr val="bg1"/>
                </a:solidFill>
              </a:rPr>
              <a:t>metallici</a:t>
            </a:r>
            <a:r>
              <a:rPr lang="en-US" sz="1700">
                <a:solidFill>
                  <a:schemeClr val="bg1"/>
                </a:solidFill>
              </a:rPr>
              <a:t> </a:t>
            </a:r>
            <a:r>
              <a:rPr lang="en-US" sz="1700" err="1">
                <a:solidFill>
                  <a:schemeClr val="bg1"/>
                </a:solidFill>
              </a:rPr>
              <a:t>nel</a:t>
            </a:r>
            <a:r>
              <a:rPr lang="en-US" sz="1700">
                <a:solidFill>
                  <a:schemeClr val="bg1"/>
                </a:solidFill>
              </a:rPr>
              <a:t> </a:t>
            </a:r>
            <a:r>
              <a:rPr lang="en-US" sz="1700" err="1">
                <a:solidFill>
                  <a:schemeClr val="bg1"/>
                </a:solidFill>
              </a:rPr>
              <a:t>corpo</a:t>
            </a:r>
            <a:r>
              <a:rPr lang="en-US" sz="1700">
                <a:solidFill>
                  <a:schemeClr val="bg1"/>
                </a:solidFill>
              </a:rPr>
              <a:t> </a:t>
            </a:r>
            <a:r>
              <a:rPr lang="en-US" sz="1700" err="1">
                <a:solidFill>
                  <a:schemeClr val="bg1"/>
                </a:solidFill>
              </a:rPr>
              <a:t>umano</a:t>
            </a:r>
            <a:r>
              <a:rPr lang="en-US" sz="1700">
                <a:solidFill>
                  <a:schemeClr val="bg1"/>
                </a:solidFill>
              </a:rPr>
              <a:t>, il </a:t>
            </a:r>
            <a:r>
              <a:rPr lang="en-US" sz="1700" b="1">
                <a:solidFill>
                  <a:schemeClr val="bg1"/>
                </a:solidFill>
              </a:rPr>
              <a:t>metal detector</a:t>
            </a:r>
            <a:r>
              <a:rPr lang="en-US" sz="1700">
                <a:solidFill>
                  <a:schemeClr val="bg1"/>
                </a:solidFill>
              </a:rPr>
              <a:t>, e un </a:t>
            </a:r>
            <a:r>
              <a:rPr lang="en-US" sz="1700" err="1">
                <a:solidFill>
                  <a:schemeClr val="bg1"/>
                </a:solidFill>
              </a:rPr>
              <a:t>prototipo</a:t>
            </a:r>
            <a:r>
              <a:rPr lang="en-US" sz="1700">
                <a:solidFill>
                  <a:schemeClr val="bg1"/>
                </a:solidFill>
              </a:rPr>
              <a:t> </a:t>
            </a:r>
            <a:r>
              <a:rPr lang="en-US" sz="1700" err="1">
                <a:solidFill>
                  <a:schemeClr val="bg1"/>
                </a:solidFill>
              </a:rPr>
              <a:t>di</a:t>
            </a:r>
            <a:r>
              <a:rPr lang="en-US" sz="1700">
                <a:solidFill>
                  <a:schemeClr val="bg1"/>
                </a:solidFill>
              </a:rPr>
              <a:t> </a:t>
            </a:r>
            <a:r>
              <a:rPr lang="en-US" sz="1700" b="1" err="1">
                <a:solidFill>
                  <a:schemeClr val="bg1"/>
                </a:solidFill>
              </a:rPr>
              <a:t>aliscafo</a:t>
            </a:r>
            <a:r>
              <a:rPr lang="en-US" sz="1700">
                <a:solidFill>
                  <a:schemeClr val="bg1"/>
                </a:solidFill>
              </a:rPr>
              <a:t>. Dal </a:t>
            </a:r>
            <a:r>
              <a:rPr lang="en-US" sz="1700" err="1">
                <a:solidFill>
                  <a:schemeClr val="bg1"/>
                </a:solidFill>
              </a:rPr>
              <a:t>suo</a:t>
            </a:r>
            <a:r>
              <a:rPr lang="en-US" sz="1700">
                <a:solidFill>
                  <a:schemeClr val="bg1"/>
                </a:solidFill>
              </a:rPr>
              <a:t> nome </a:t>
            </a:r>
            <a:r>
              <a:rPr lang="en-US" sz="1700" err="1">
                <a:solidFill>
                  <a:schemeClr val="bg1"/>
                </a:solidFill>
              </a:rPr>
              <a:t>deriva</a:t>
            </a:r>
            <a:r>
              <a:rPr lang="en-US" sz="1700">
                <a:solidFill>
                  <a:schemeClr val="bg1"/>
                </a:solidFill>
              </a:rPr>
              <a:t> </a:t>
            </a:r>
            <a:r>
              <a:rPr lang="en-US" sz="1700" err="1">
                <a:solidFill>
                  <a:schemeClr val="bg1"/>
                </a:solidFill>
              </a:rPr>
              <a:t>anche</a:t>
            </a:r>
            <a:r>
              <a:rPr lang="en-US" sz="1700">
                <a:solidFill>
                  <a:schemeClr val="bg1"/>
                </a:solidFill>
              </a:rPr>
              <a:t> l'unità </a:t>
            </a:r>
            <a:r>
              <a:rPr lang="en-US" sz="1700" err="1">
                <a:solidFill>
                  <a:schemeClr val="bg1"/>
                </a:solidFill>
              </a:rPr>
              <a:t>di</a:t>
            </a:r>
            <a:r>
              <a:rPr lang="en-US" sz="1700">
                <a:solidFill>
                  <a:schemeClr val="bg1"/>
                </a:solidFill>
              </a:rPr>
              <a:t> </a:t>
            </a:r>
            <a:r>
              <a:rPr lang="en-US" sz="1700" err="1">
                <a:solidFill>
                  <a:schemeClr val="bg1"/>
                </a:solidFill>
              </a:rPr>
              <a:t>misura</a:t>
            </a:r>
            <a:r>
              <a:rPr lang="en-US" sz="1700">
                <a:solidFill>
                  <a:schemeClr val="bg1"/>
                </a:solidFill>
              </a:rPr>
              <a:t> </a:t>
            </a:r>
            <a:r>
              <a:rPr lang="en-US" sz="1700" b="1">
                <a:solidFill>
                  <a:schemeClr val="bg1"/>
                </a:solidFill>
              </a:rPr>
              <a:t>bel</a:t>
            </a:r>
            <a:r>
              <a:rPr lang="en-US" sz="1700">
                <a:solidFill>
                  <a:schemeClr val="bg1"/>
                </a:solidFill>
              </a:rPr>
              <a:t> (B) </a:t>
            </a:r>
            <a:r>
              <a:rPr lang="en-US" sz="1700" err="1">
                <a:solidFill>
                  <a:schemeClr val="bg1"/>
                </a:solidFill>
              </a:rPr>
              <a:t>usata</a:t>
            </a:r>
            <a:r>
              <a:rPr lang="en-US" sz="1700">
                <a:solidFill>
                  <a:schemeClr val="bg1"/>
                </a:solidFill>
              </a:rPr>
              <a:t> in </a:t>
            </a:r>
            <a:r>
              <a:rPr lang="en-US" sz="1700" err="1">
                <a:solidFill>
                  <a:schemeClr val="bg1"/>
                </a:solidFill>
              </a:rPr>
              <a:t>acustica</a:t>
            </a:r>
            <a:r>
              <a:rPr lang="en-US" sz="1700">
                <a:solidFill>
                  <a:schemeClr val="bg1"/>
                </a:solidFill>
              </a:rPr>
              <a:t>, </a:t>
            </a:r>
            <a:r>
              <a:rPr lang="en-US" sz="1700" err="1">
                <a:solidFill>
                  <a:schemeClr val="bg1"/>
                </a:solidFill>
              </a:rPr>
              <a:t>inventata</a:t>
            </a:r>
            <a:r>
              <a:rPr lang="en-US" sz="1700">
                <a:solidFill>
                  <a:schemeClr val="bg1"/>
                </a:solidFill>
              </a:rPr>
              <a:t> </a:t>
            </a:r>
            <a:r>
              <a:rPr lang="en-US" sz="1700" err="1">
                <a:solidFill>
                  <a:schemeClr val="bg1"/>
                </a:solidFill>
              </a:rPr>
              <a:t>dai</a:t>
            </a:r>
            <a:r>
              <a:rPr lang="en-US" sz="1700">
                <a:solidFill>
                  <a:schemeClr val="bg1"/>
                </a:solidFill>
              </a:rPr>
              <a:t> "</a:t>
            </a:r>
            <a:r>
              <a:rPr lang="en-US" sz="1700" err="1">
                <a:solidFill>
                  <a:schemeClr val="bg1"/>
                </a:solidFill>
              </a:rPr>
              <a:t>Laboratori</a:t>
            </a:r>
            <a:r>
              <a:rPr lang="en-US" sz="1700">
                <a:solidFill>
                  <a:schemeClr val="bg1"/>
                </a:solidFill>
              </a:rPr>
              <a:t> Bell". Il bel è </a:t>
            </a:r>
            <a:r>
              <a:rPr lang="en-US" sz="1700" err="1">
                <a:solidFill>
                  <a:schemeClr val="bg1"/>
                </a:solidFill>
              </a:rPr>
              <a:t>troppo</a:t>
            </a:r>
            <a:r>
              <a:rPr lang="en-US" sz="1700">
                <a:solidFill>
                  <a:schemeClr val="bg1"/>
                </a:solidFill>
              </a:rPr>
              <a:t> grande per </a:t>
            </a:r>
            <a:r>
              <a:rPr lang="en-US" sz="1700" err="1">
                <a:solidFill>
                  <a:schemeClr val="bg1"/>
                </a:solidFill>
              </a:rPr>
              <a:t>l'uso</a:t>
            </a:r>
            <a:r>
              <a:rPr lang="en-US" sz="1700">
                <a:solidFill>
                  <a:schemeClr val="bg1"/>
                </a:solidFill>
              </a:rPr>
              <a:t> </a:t>
            </a:r>
            <a:r>
              <a:rPr lang="en-US" sz="1700" err="1">
                <a:solidFill>
                  <a:schemeClr val="bg1"/>
                </a:solidFill>
              </a:rPr>
              <a:t>quotidiano</a:t>
            </a:r>
            <a:r>
              <a:rPr lang="en-US" sz="1700">
                <a:solidFill>
                  <a:schemeClr val="bg1"/>
                </a:solidFill>
              </a:rPr>
              <a:t>, al </a:t>
            </a:r>
            <a:r>
              <a:rPr lang="en-US" sz="1700" err="1">
                <a:solidFill>
                  <a:schemeClr val="bg1"/>
                </a:solidFill>
              </a:rPr>
              <a:t>suo</a:t>
            </a:r>
            <a:r>
              <a:rPr lang="en-US" sz="1700">
                <a:solidFill>
                  <a:schemeClr val="bg1"/>
                </a:solidFill>
              </a:rPr>
              <a:t> </a:t>
            </a:r>
            <a:r>
              <a:rPr lang="en-US" sz="1700" err="1">
                <a:solidFill>
                  <a:schemeClr val="bg1"/>
                </a:solidFill>
              </a:rPr>
              <a:t>posto</a:t>
            </a:r>
            <a:r>
              <a:rPr lang="en-US" sz="1700">
                <a:solidFill>
                  <a:schemeClr val="bg1"/>
                </a:solidFill>
              </a:rPr>
              <a:t> </a:t>
            </a:r>
            <a:r>
              <a:rPr lang="en-US" sz="1700" err="1">
                <a:solidFill>
                  <a:schemeClr val="bg1"/>
                </a:solidFill>
              </a:rPr>
              <a:t>viene</a:t>
            </a:r>
            <a:r>
              <a:rPr lang="en-US" sz="1700">
                <a:solidFill>
                  <a:schemeClr val="bg1"/>
                </a:solidFill>
              </a:rPr>
              <a:t> </a:t>
            </a:r>
            <a:r>
              <a:rPr lang="en-US" sz="1700" err="1">
                <a:solidFill>
                  <a:schemeClr val="bg1"/>
                </a:solidFill>
              </a:rPr>
              <a:t>usato</a:t>
            </a:r>
            <a:r>
              <a:rPr lang="en-US" sz="1700">
                <a:solidFill>
                  <a:schemeClr val="bg1"/>
                </a:solidFill>
              </a:rPr>
              <a:t> il decibel (dB) </a:t>
            </a:r>
            <a:r>
              <a:rPr lang="en-US" sz="1700" err="1">
                <a:solidFill>
                  <a:schemeClr val="bg1"/>
                </a:solidFill>
              </a:rPr>
              <a:t>che</a:t>
            </a:r>
            <a:r>
              <a:rPr lang="en-US" sz="1700">
                <a:solidFill>
                  <a:schemeClr val="bg1"/>
                </a:solidFill>
              </a:rPr>
              <a:t> è </a:t>
            </a:r>
            <a:r>
              <a:rPr lang="en-US" sz="1700" err="1">
                <a:solidFill>
                  <a:schemeClr val="bg1"/>
                </a:solidFill>
              </a:rPr>
              <a:t>uguale</a:t>
            </a:r>
            <a:r>
              <a:rPr lang="en-US" sz="1700">
                <a:solidFill>
                  <a:schemeClr val="bg1"/>
                </a:solidFill>
              </a:rPr>
              <a:t> a 0.1 B, </a:t>
            </a:r>
            <a:r>
              <a:rPr lang="en-US" sz="1700" err="1">
                <a:solidFill>
                  <a:schemeClr val="bg1"/>
                </a:solidFill>
              </a:rPr>
              <a:t>che</a:t>
            </a:r>
            <a:r>
              <a:rPr lang="en-US" sz="1700">
                <a:solidFill>
                  <a:schemeClr val="bg1"/>
                </a:solidFill>
              </a:rPr>
              <a:t> è </a:t>
            </a:r>
            <a:r>
              <a:rPr lang="en-US" sz="1700" err="1">
                <a:solidFill>
                  <a:schemeClr val="bg1"/>
                </a:solidFill>
              </a:rPr>
              <a:t>di</a:t>
            </a:r>
            <a:r>
              <a:rPr lang="en-US" sz="1700">
                <a:solidFill>
                  <a:schemeClr val="bg1"/>
                </a:solidFill>
              </a:rPr>
              <a:t> </a:t>
            </a:r>
            <a:r>
              <a:rPr lang="en-US" sz="1700" err="1">
                <a:solidFill>
                  <a:schemeClr val="bg1"/>
                </a:solidFill>
              </a:rPr>
              <a:t>uso</a:t>
            </a:r>
            <a:r>
              <a:rPr lang="en-US" sz="1700">
                <a:solidFill>
                  <a:schemeClr val="bg1"/>
                </a:solidFill>
              </a:rPr>
              <a:t> </a:t>
            </a:r>
            <a:r>
              <a:rPr lang="en-US" sz="1700" err="1">
                <a:solidFill>
                  <a:schemeClr val="bg1"/>
                </a:solidFill>
              </a:rPr>
              <a:t>generalizzato</a:t>
            </a:r>
            <a:r>
              <a:rPr lang="en-US" sz="1700">
                <a:solidFill>
                  <a:schemeClr val="bg1"/>
                </a:solidFill>
              </a:rPr>
              <a:t>. Il dB è </a:t>
            </a:r>
            <a:r>
              <a:rPr lang="en-US" sz="1700" err="1">
                <a:solidFill>
                  <a:schemeClr val="bg1"/>
                </a:solidFill>
              </a:rPr>
              <a:t>comunemente</a:t>
            </a:r>
            <a:r>
              <a:rPr lang="en-US" sz="1700">
                <a:solidFill>
                  <a:schemeClr val="bg1"/>
                </a:solidFill>
              </a:rPr>
              <a:t> </a:t>
            </a:r>
            <a:r>
              <a:rPr lang="en-US" sz="1700" err="1">
                <a:solidFill>
                  <a:schemeClr val="bg1"/>
                </a:solidFill>
              </a:rPr>
              <a:t>usato</a:t>
            </a:r>
            <a:r>
              <a:rPr lang="en-US" sz="1700">
                <a:solidFill>
                  <a:schemeClr val="bg1"/>
                </a:solidFill>
              </a:rPr>
              <a:t> per </a:t>
            </a:r>
            <a:r>
              <a:rPr lang="en-US" sz="1700" err="1">
                <a:solidFill>
                  <a:schemeClr val="bg1"/>
                </a:solidFill>
              </a:rPr>
              <a:t>misurare</a:t>
            </a:r>
            <a:r>
              <a:rPr lang="en-US" sz="1700">
                <a:solidFill>
                  <a:schemeClr val="bg1"/>
                </a:solidFill>
              </a:rPr>
              <a:t> un </a:t>
            </a:r>
            <a:r>
              <a:rPr lang="en-US" sz="1700" err="1">
                <a:solidFill>
                  <a:schemeClr val="bg1"/>
                </a:solidFill>
              </a:rPr>
              <a:t>rapporto</a:t>
            </a:r>
            <a:r>
              <a:rPr lang="en-US" sz="1700">
                <a:solidFill>
                  <a:schemeClr val="bg1"/>
                </a:solidFill>
              </a:rPr>
              <a:t> </a:t>
            </a:r>
            <a:r>
              <a:rPr lang="en-US" sz="1700" err="1">
                <a:solidFill>
                  <a:schemeClr val="bg1"/>
                </a:solidFill>
              </a:rPr>
              <a:t>di</a:t>
            </a:r>
            <a:r>
              <a:rPr lang="en-US" sz="1700">
                <a:solidFill>
                  <a:schemeClr val="bg1"/>
                </a:solidFill>
              </a:rPr>
              <a:t> </a:t>
            </a:r>
            <a:r>
              <a:rPr lang="en-US" sz="1700" err="1">
                <a:solidFill>
                  <a:schemeClr val="bg1"/>
                </a:solidFill>
              </a:rPr>
              <a:t>intensità</a:t>
            </a:r>
            <a:r>
              <a:rPr lang="en-US" sz="1700">
                <a:solidFill>
                  <a:schemeClr val="bg1"/>
                </a:solidFill>
              </a:rPr>
              <a:t> del </a:t>
            </a:r>
            <a:r>
              <a:rPr lang="en-US" sz="1700" err="1">
                <a:solidFill>
                  <a:schemeClr val="bg1"/>
                </a:solidFill>
              </a:rPr>
              <a:t>suono</a:t>
            </a:r>
            <a:r>
              <a:rPr lang="en-US" sz="1700">
                <a:solidFill>
                  <a:schemeClr val="bg1"/>
                </a:solidFill>
              </a:rPr>
              <a:t>. In </a:t>
            </a:r>
            <a:r>
              <a:rPr lang="en-US" sz="1700" err="1">
                <a:solidFill>
                  <a:schemeClr val="bg1"/>
                </a:solidFill>
              </a:rPr>
              <a:t>un'intervista</a:t>
            </a:r>
            <a:r>
              <a:rPr lang="en-US" sz="1700">
                <a:solidFill>
                  <a:schemeClr val="bg1"/>
                </a:solidFill>
              </a:rPr>
              <a:t> su </a:t>
            </a:r>
            <a:r>
              <a:rPr lang="en-US" sz="1700" err="1">
                <a:solidFill>
                  <a:schemeClr val="bg1"/>
                </a:solidFill>
              </a:rPr>
              <a:t>di</a:t>
            </a:r>
            <a:r>
              <a:rPr lang="en-US" sz="1700">
                <a:solidFill>
                  <a:schemeClr val="bg1"/>
                </a:solidFill>
              </a:rPr>
              <a:t> </a:t>
            </a:r>
            <a:r>
              <a:rPr lang="en-US" sz="1700" err="1">
                <a:solidFill>
                  <a:schemeClr val="bg1"/>
                </a:solidFill>
              </a:rPr>
              <a:t>una</a:t>
            </a:r>
            <a:r>
              <a:rPr lang="en-US" sz="1700">
                <a:solidFill>
                  <a:schemeClr val="bg1"/>
                </a:solidFill>
              </a:rPr>
              <a:t> </a:t>
            </a:r>
            <a:r>
              <a:rPr lang="en-US" sz="1700" err="1">
                <a:solidFill>
                  <a:schemeClr val="bg1"/>
                </a:solidFill>
              </a:rPr>
              <a:t>rivista</a:t>
            </a:r>
            <a:r>
              <a:rPr lang="en-US" sz="1700">
                <a:solidFill>
                  <a:schemeClr val="bg1"/>
                </a:solidFill>
              </a:rPr>
              <a:t>, Bell </a:t>
            </a:r>
            <a:r>
              <a:rPr lang="en-US" sz="1700" err="1">
                <a:solidFill>
                  <a:schemeClr val="bg1"/>
                </a:solidFill>
              </a:rPr>
              <a:t>rifletteva</a:t>
            </a:r>
            <a:r>
              <a:rPr lang="en-US" sz="1700">
                <a:solidFill>
                  <a:schemeClr val="bg1"/>
                </a:solidFill>
              </a:rPr>
              <a:t> </a:t>
            </a:r>
            <a:r>
              <a:rPr lang="en-US" sz="1700" err="1">
                <a:solidFill>
                  <a:schemeClr val="bg1"/>
                </a:solidFill>
              </a:rPr>
              <a:t>sulla</a:t>
            </a:r>
            <a:r>
              <a:rPr lang="en-US" sz="1700">
                <a:solidFill>
                  <a:schemeClr val="bg1"/>
                </a:solidFill>
              </a:rPr>
              <a:t> </a:t>
            </a:r>
            <a:r>
              <a:rPr lang="en-US" sz="1700" err="1">
                <a:solidFill>
                  <a:schemeClr val="bg1"/>
                </a:solidFill>
              </a:rPr>
              <a:t>possibilità</a:t>
            </a:r>
            <a:r>
              <a:rPr lang="en-US" sz="1700">
                <a:solidFill>
                  <a:schemeClr val="bg1"/>
                </a:solidFill>
              </a:rPr>
              <a:t> </a:t>
            </a:r>
            <a:r>
              <a:rPr lang="en-US" sz="1700" err="1">
                <a:solidFill>
                  <a:schemeClr val="bg1"/>
                </a:solidFill>
              </a:rPr>
              <a:t>di</a:t>
            </a:r>
            <a:r>
              <a:rPr lang="en-US" sz="1700">
                <a:solidFill>
                  <a:schemeClr val="bg1"/>
                </a:solidFill>
              </a:rPr>
              <a:t> </a:t>
            </a:r>
            <a:r>
              <a:rPr lang="en-US" sz="1700" err="1">
                <a:solidFill>
                  <a:schemeClr val="bg1"/>
                </a:solidFill>
              </a:rPr>
              <a:t>riscaldare</a:t>
            </a:r>
            <a:r>
              <a:rPr lang="en-US" sz="1700">
                <a:solidFill>
                  <a:schemeClr val="bg1"/>
                </a:solidFill>
              </a:rPr>
              <a:t> </a:t>
            </a:r>
            <a:r>
              <a:rPr lang="en-US" sz="1700" err="1">
                <a:solidFill>
                  <a:schemeClr val="bg1"/>
                </a:solidFill>
              </a:rPr>
              <a:t>le</a:t>
            </a:r>
            <a:r>
              <a:rPr lang="en-US" sz="1700">
                <a:solidFill>
                  <a:schemeClr val="bg1"/>
                </a:solidFill>
              </a:rPr>
              <a:t> case con </a:t>
            </a:r>
            <a:r>
              <a:rPr lang="en-US" sz="1700" i="1" err="1">
                <a:solidFill>
                  <a:schemeClr val="bg1"/>
                </a:solidFill>
              </a:rPr>
              <a:t>pannelli</a:t>
            </a:r>
            <a:r>
              <a:rPr lang="en-US" sz="1700" i="1">
                <a:solidFill>
                  <a:schemeClr val="bg1"/>
                </a:solidFill>
              </a:rPr>
              <a:t> </a:t>
            </a:r>
            <a:r>
              <a:rPr lang="en-US" sz="1700" i="1" err="1">
                <a:solidFill>
                  <a:schemeClr val="bg1"/>
                </a:solidFill>
              </a:rPr>
              <a:t>solari</a:t>
            </a:r>
            <a:r>
              <a:rPr lang="en-US" sz="1700">
                <a:solidFill>
                  <a:schemeClr val="bg1"/>
                </a:solidFill>
              </a:rPr>
              <a:t>.</a:t>
            </a:r>
          </a:p>
        </p:txBody>
      </p:sp>
      <p:cxnSp>
        <p:nvCxnSpPr>
          <p:cNvPr id="14" name="Straight Connector 74">
            <a:extLst>
              <a:ext uri="{FF2B5EF4-FFF2-40B4-BE49-F238E27FC236}">
                <a16:creationId xmlns:a16="http://schemas.microsoft.com/office/drawing/2014/main" id="{23645D35-E797-4482-A1FD-29D21AEACA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3354"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8" name="Straight Connector 76">
            <a:extLst>
              <a:ext uri="{FF2B5EF4-FFF2-40B4-BE49-F238E27FC236}">
                <a16:creationId xmlns:a16="http://schemas.microsoft.com/office/drawing/2014/main" id="{CC7BA197-BE1E-4B2B-B2BC-7A9A095AEE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61015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1574119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9000" b="-3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32344" y="645611"/>
            <a:ext cx="9905998" cy="1478570"/>
          </a:xfrm>
        </p:spPr>
        <p:txBody>
          <a:bodyPr/>
          <a:lstStyle/>
          <a:p>
            <a:r>
              <a:rPr lang="it-IT">
                <a:solidFill>
                  <a:schemeClr val="bg1"/>
                </a:solidFill>
                <a:effectLst>
                  <a:outerShdw blurRad="38100" dist="38100" dir="2700000" algn="tl">
                    <a:srgbClr val="000000">
                      <a:alpha val="43137"/>
                    </a:srgbClr>
                  </a:outerShdw>
                </a:effectLst>
              </a:rPr>
              <a:t>MA QUINDI CHI HA INVENTATO IL TELEFONO?</a:t>
            </a:r>
          </a:p>
        </p:txBody>
      </p:sp>
      <p:sp>
        <p:nvSpPr>
          <p:cNvPr id="3" name="Segnaposto contenuto 2"/>
          <p:cNvSpPr>
            <a:spLocks noGrp="1"/>
          </p:cNvSpPr>
          <p:nvPr>
            <p:ph idx="1"/>
          </p:nvPr>
        </p:nvSpPr>
        <p:spPr>
          <a:xfrm>
            <a:off x="626830" y="1815907"/>
            <a:ext cx="11116653" cy="4395152"/>
          </a:xfrm>
        </p:spPr>
        <p:txBody>
          <a:bodyPr>
            <a:normAutofit lnSpcReduction="10000"/>
          </a:bodyPr>
          <a:lstStyle/>
          <a:p>
            <a:pPr marL="0" indent="0">
              <a:buNone/>
            </a:pPr>
            <a:r>
              <a:rPr lang="it-IT" b="1">
                <a:solidFill>
                  <a:schemeClr val="bg1"/>
                </a:solidFill>
                <a:effectLst>
                  <a:outerShdw blurRad="38100" dist="38100" dir="2700000" algn="tl">
                    <a:srgbClr val="000000">
                      <a:alpha val="43137"/>
                    </a:srgbClr>
                  </a:outerShdw>
                </a:effectLst>
              </a:rPr>
              <a:t>Nel 1876 Alexander Graham Bell brevetta il suo apparecchio telefonico ed ottiene i successi che per anni Meucci ha solo sperato. Inizia a questo punto una lunga battaglia per la paternità del telefono che durerà per anni e che coinvolgerà anche due compagnie in lotta per la gestione della nuova invenzione, la Globe Company e la Bell Company. La battaglia legale termina nel 1887 e la sentenza, pur riconoscendo alcuni meriti a Meucci, è a favore di Bell. Due anni dopo Meucci muore a </a:t>
            </a:r>
            <a:r>
              <a:rPr lang="it-IT" b="1" err="1">
                <a:solidFill>
                  <a:schemeClr val="bg1"/>
                </a:solidFill>
                <a:effectLst>
                  <a:outerShdw blurRad="38100" dist="38100" dir="2700000" algn="tl">
                    <a:srgbClr val="000000">
                      <a:alpha val="43137"/>
                    </a:srgbClr>
                  </a:outerShdw>
                </a:effectLst>
              </a:rPr>
              <a:t>Staten</a:t>
            </a:r>
            <a:r>
              <a:rPr lang="it-IT" b="1">
                <a:solidFill>
                  <a:schemeClr val="bg1"/>
                </a:solidFill>
                <a:effectLst>
                  <a:outerShdw blurRad="38100" dist="38100" dir="2700000" algn="tl">
                    <a:srgbClr val="000000">
                      <a:alpha val="43137"/>
                    </a:srgbClr>
                  </a:outerShdw>
                </a:effectLst>
              </a:rPr>
              <a:t> Island(New York). Da quel giorno in poi la storia di Meucci rimane viva solo in Italia, in cui tutti considerano Meucci come il vero inventore del telefono. Nel resto del mondo è Bell l'autore dell'invenzione che ha cambiato il modo di comunicare nel mondo. </a:t>
            </a:r>
          </a:p>
        </p:txBody>
      </p:sp>
    </p:spTree>
    <p:extLst>
      <p:ext uri="{BB962C8B-B14F-4D97-AF65-F5344CB8AC3E}">
        <p14:creationId xmlns:p14="http://schemas.microsoft.com/office/powerpoint/2010/main" val="22272555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9000" b="-39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2599" y="844062"/>
            <a:ext cx="10816127" cy="5669280"/>
          </a:xfrm>
          <a:blipFill dpi="0" rotWithShape="1">
            <a:blip r:embed="rId3">
              <a:alphaModFix amt="20000"/>
            </a:blip>
            <a:srcRect/>
            <a:tile tx="0" ty="0" sx="100000" sy="100000" flip="none" algn="tl"/>
          </a:blipFill>
        </p:spPr>
        <p:txBody>
          <a:bodyPr>
            <a:normAutofit fontScale="92500"/>
          </a:bodyPr>
          <a:lstStyle/>
          <a:p>
            <a:pPr marL="0" indent="0">
              <a:buNone/>
            </a:pPr>
            <a:r>
              <a:rPr lang="it-IT" b="1">
                <a:solidFill>
                  <a:schemeClr val="bg1"/>
                </a:solidFill>
                <a:effectLst>
                  <a:outerShdw blurRad="38100" dist="38100" dir="2700000" algn="tl">
                    <a:srgbClr val="000000">
                      <a:alpha val="43137"/>
                    </a:srgbClr>
                  </a:outerShdw>
                </a:effectLst>
              </a:rPr>
              <a:t>Giustizia viene fatta però nel Giugno del 2002 quando il Congresso degli Stati Uniti finalmente riconosce Antonio Meucci come primo inventore del telefono. Tuttavia la questione rimane tutt’ oggi controversa in mancanza di prove inconfutabili che attestino all’ italiano l’ esclusiva paternità dell’ invenzione. Come accade spesso per molte invenzioni, il contributo allo sviluppo della comunicazione telefonica viene attribuito a numerose personalità, tra cui  Thomas Edison che aveva provato a costruire un «telefono </a:t>
            </a:r>
            <a:r>
              <a:rPr lang="it-IT" b="1" err="1">
                <a:solidFill>
                  <a:schemeClr val="bg1"/>
                </a:solidFill>
                <a:effectLst>
                  <a:outerShdw blurRad="38100" dist="38100" dir="2700000" algn="tl">
                    <a:srgbClr val="000000">
                      <a:alpha val="43137"/>
                    </a:srgbClr>
                  </a:outerShdw>
                </a:effectLst>
              </a:rPr>
              <a:t>spiritico»per</a:t>
            </a:r>
            <a:r>
              <a:rPr lang="it-IT" b="1">
                <a:solidFill>
                  <a:schemeClr val="bg1"/>
                </a:solidFill>
                <a:effectLst>
                  <a:outerShdw blurRad="38100" dist="38100" dir="2700000" algn="tl">
                    <a:srgbClr val="000000">
                      <a:alpha val="43137"/>
                    </a:srgbClr>
                  </a:outerShdw>
                </a:effectLst>
              </a:rPr>
              <a:t> comunicare con l’aldilà, l' inventore tedesco  Johan </a:t>
            </a:r>
            <a:r>
              <a:rPr lang="it-IT" b="1" err="1">
                <a:solidFill>
                  <a:schemeClr val="bg1"/>
                </a:solidFill>
                <a:effectLst>
                  <a:outerShdw blurRad="38100" dist="38100" dir="2700000" algn="tl">
                    <a:srgbClr val="000000">
                      <a:alpha val="43137"/>
                    </a:srgbClr>
                  </a:outerShdw>
                </a:effectLst>
              </a:rPr>
              <a:t>Philipp</a:t>
            </a:r>
            <a:r>
              <a:rPr lang="it-IT" b="1">
                <a:solidFill>
                  <a:schemeClr val="bg1"/>
                </a:solidFill>
                <a:effectLst>
                  <a:outerShdw blurRad="38100" dist="38100" dir="2700000" algn="tl">
                    <a:srgbClr val="000000">
                      <a:alpha val="43137"/>
                    </a:srgbClr>
                  </a:outerShdw>
                </a:effectLst>
              </a:rPr>
              <a:t> </a:t>
            </a:r>
            <a:r>
              <a:rPr lang="it-IT" b="1" err="1">
                <a:solidFill>
                  <a:schemeClr val="bg1"/>
                </a:solidFill>
                <a:effectLst>
                  <a:outerShdw blurRad="38100" dist="38100" dir="2700000" algn="tl">
                    <a:srgbClr val="000000">
                      <a:alpha val="43137"/>
                    </a:srgbClr>
                  </a:outerShdw>
                </a:effectLst>
              </a:rPr>
              <a:t>Reis</a:t>
            </a:r>
            <a:r>
              <a:rPr lang="it-IT" b="1">
                <a:solidFill>
                  <a:schemeClr val="bg1"/>
                </a:solidFill>
                <a:effectLst>
                  <a:outerShdw blurRad="38100" dist="38100" dir="2700000" algn="tl">
                    <a:srgbClr val="000000">
                      <a:alpha val="43137"/>
                    </a:srgbClr>
                  </a:outerShdw>
                </a:effectLst>
              </a:rPr>
              <a:t> che nel 1861 creò il primo apparecchio in grado di trasmettere un segnale elettrico riproducente suoni, come la voce umana(</a:t>
            </a:r>
            <a:r>
              <a:rPr lang="it-IT" b="1" err="1">
                <a:solidFill>
                  <a:schemeClr val="bg1"/>
                </a:solidFill>
                <a:effectLst>
                  <a:outerShdw blurRad="38100" dist="38100" dir="2700000" algn="tl">
                    <a:srgbClr val="000000">
                      <a:alpha val="43137"/>
                    </a:srgbClr>
                  </a:outerShdw>
                </a:effectLst>
              </a:rPr>
              <a:t>Telettrofono</a:t>
            </a:r>
            <a:r>
              <a:rPr lang="it-IT" b="1">
                <a:solidFill>
                  <a:schemeClr val="bg1"/>
                </a:solidFill>
                <a:effectLst>
                  <a:outerShdw blurRad="38100" dist="38100" dir="2700000" algn="tl">
                    <a:srgbClr val="000000">
                      <a:alpha val="43137"/>
                    </a:srgbClr>
                  </a:outerShdw>
                </a:effectLst>
              </a:rPr>
              <a:t> di </a:t>
            </a:r>
            <a:r>
              <a:rPr lang="it-IT" b="1" err="1">
                <a:solidFill>
                  <a:schemeClr val="bg1"/>
                </a:solidFill>
                <a:effectLst>
                  <a:outerShdw blurRad="38100" dist="38100" dir="2700000" algn="tl">
                    <a:srgbClr val="000000">
                      <a:alpha val="43137"/>
                    </a:srgbClr>
                  </a:outerShdw>
                </a:effectLst>
              </a:rPr>
              <a:t>Reis</a:t>
            </a:r>
            <a:r>
              <a:rPr lang="it-IT" b="1">
                <a:solidFill>
                  <a:schemeClr val="bg1"/>
                </a:solidFill>
                <a:effectLst>
                  <a:outerShdw blurRad="38100" dist="38100" dir="2700000" algn="tl">
                    <a:srgbClr val="000000">
                      <a:alpha val="43137"/>
                    </a:srgbClr>
                  </a:outerShdw>
                </a:effectLst>
              </a:rPr>
              <a:t>), l’ingegnere statunitense </a:t>
            </a:r>
            <a:r>
              <a:rPr lang="it-IT" b="1" err="1">
                <a:solidFill>
                  <a:schemeClr val="bg1"/>
                </a:solidFill>
                <a:effectLst>
                  <a:outerShdw blurRad="38100" dist="38100" dir="2700000" algn="tl">
                    <a:srgbClr val="000000">
                      <a:alpha val="43137"/>
                    </a:srgbClr>
                  </a:outerShdw>
                </a:effectLst>
              </a:rPr>
              <a:t>Elisha</a:t>
            </a:r>
            <a:r>
              <a:rPr lang="it-IT" b="1">
                <a:solidFill>
                  <a:schemeClr val="bg1"/>
                </a:solidFill>
                <a:effectLst>
                  <a:outerShdw blurRad="38100" dist="38100" dir="2700000" algn="tl">
                    <a:srgbClr val="000000">
                      <a:alpha val="43137"/>
                    </a:srgbClr>
                  </a:outerShdw>
                </a:effectLst>
              </a:rPr>
              <a:t> </a:t>
            </a:r>
            <a:r>
              <a:rPr lang="it-IT" b="1" err="1">
                <a:solidFill>
                  <a:schemeClr val="bg1"/>
                </a:solidFill>
                <a:effectLst>
                  <a:outerShdw blurRad="38100" dist="38100" dir="2700000" algn="tl">
                    <a:srgbClr val="000000">
                      <a:alpha val="43137"/>
                    </a:srgbClr>
                  </a:outerShdw>
                </a:effectLst>
              </a:rPr>
              <a:t>Gray</a:t>
            </a:r>
            <a:r>
              <a:rPr lang="it-IT" b="1">
                <a:solidFill>
                  <a:schemeClr val="bg1"/>
                </a:solidFill>
                <a:effectLst>
                  <a:outerShdw blurRad="38100" dist="38100" dir="2700000" algn="tl">
                    <a:srgbClr val="000000">
                      <a:alpha val="43137"/>
                    </a:srgbClr>
                  </a:outerShdw>
                </a:effectLst>
              </a:rPr>
              <a:t> inventò il telefono a induzione magnetica e nel 1876 ne diede anche prova pubblicamente. Sfortunatamente Bell aveva depositato il suo brevetto due ore prima!</a:t>
            </a:r>
          </a:p>
        </p:txBody>
      </p:sp>
    </p:spTree>
    <p:extLst>
      <p:ext uri="{BB962C8B-B14F-4D97-AF65-F5344CB8AC3E}">
        <p14:creationId xmlns:p14="http://schemas.microsoft.com/office/powerpoint/2010/main" val="162296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54000"/>
          </a:srgbClr>
        </a:soli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3783377" y="22116"/>
            <a:ext cx="6427931" cy="1101390"/>
          </a:xfrm>
        </p:spPr>
        <p:txBody>
          <a:bodyPr>
            <a:noAutofit/>
          </a:bodyPr>
          <a:lstStyle/>
          <a:p>
            <a:r>
              <a:rPr lang="it-IT" sz="4400" b="1">
                <a:solidFill>
                  <a:schemeClr val="bg1"/>
                </a:solidFill>
              </a:rPr>
              <a:t>ANTONIO MEUCCI</a:t>
            </a:r>
          </a:p>
        </p:txBody>
      </p:sp>
      <p:pic>
        <p:nvPicPr>
          <p:cNvPr id="1026" name="Picture 2" descr="Antonio Meucci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705" y="1410236"/>
            <a:ext cx="3379535" cy="4076900"/>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5"/>
          <p:cNvSpPr>
            <a:spLocks noGrp="1"/>
          </p:cNvSpPr>
          <p:nvPr>
            <p:ph idx="1"/>
          </p:nvPr>
        </p:nvSpPr>
        <p:spPr>
          <a:xfrm>
            <a:off x="5080445" y="1270252"/>
            <a:ext cx="6427931" cy="2886891"/>
          </a:xfrm>
        </p:spPr>
        <p:txBody>
          <a:bodyPr>
            <a:normAutofit lnSpcReduction="10000"/>
          </a:bodyPr>
          <a:lstStyle/>
          <a:p>
            <a:pPr marL="0" indent="0">
              <a:buNone/>
            </a:pPr>
            <a:r>
              <a:rPr lang="it-IT">
                <a:solidFill>
                  <a:schemeClr val="bg1"/>
                </a:solidFill>
              </a:rPr>
              <a:t>Antonio Santi Giuseppe </a:t>
            </a:r>
            <a:r>
              <a:rPr lang="it-IT" err="1">
                <a:solidFill>
                  <a:schemeClr val="bg1"/>
                </a:solidFill>
              </a:rPr>
              <a:t>Meucci</a:t>
            </a:r>
            <a:r>
              <a:rPr lang="it-IT">
                <a:solidFill>
                  <a:schemeClr val="bg1"/>
                </a:solidFill>
              </a:rPr>
              <a:t> nasce a Firenze, nel popolo di S. </a:t>
            </a:r>
            <a:r>
              <a:rPr lang="it-IT" err="1">
                <a:solidFill>
                  <a:schemeClr val="bg1"/>
                </a:solidFill>
              </a:rPr>
              <a:t>Frediano</a:t>
            </a:r>
            <a:r>
              <a:rPr lang="it-IT">
                <a:solidFill>
                  <a:schemeClr val="bg1"/>
                </a:solidFill>
              </a:rPr>
              <a:t>, in Via Chiara n.475 (oggi Via de' Serragli n.44) il </a:t>
            </a:r>
            <a:r>
              <a:rPr lang="it-IT" b="1" i="1">
                <a:solidFill>
                  <a:schemeClr val="bg1"/>
                </a:solidFill>
              </a:rPr>
              <a:t>13 aprile 1808</a:t>
            </a:r>
            <a:r>
              <a:rPr lang="it-IT">
                <a:solidFill>
                  <a:schemeClr val="bg1"/>
                </a:solidFill>
              </a:rPr>
              <a:t>, da una  famiglia della piccola borghesia fiorentina. All'età di 13 anni, viene ammesso all</a:t>
            </a:r>
            <a:r>
              <a:rPr lang="it-IT" i="1">
                <a:solidFill>
                  <a:schemeClr val="bg1"/>
                </a:solidFill>
              </a:rPr>
              <a:t>'Accademia Belle Arti </a:t>
            </a:r>
            <a:r>
              <a:rPr lang="it-IT">
                <a:solidFill>
                  <a:schemeClr val="bg1"/>
                </a:solidFill>
              </a:rPr>
              <a:t>di Firenze, dove studia disegno di figura, chimica e meccanica , compresa acustica ed elettrologia. </a:t>
            </a:r>
          </a:p>
        </p:txBody>
      </p:sp>
      <p:pic>
        <p:nvPicPr>
          <p:cNvPr id="3" name="Immagine 2"/>
          <p:cNvPicPr>
            <a:picLocks noChangeAspect="1"/>
          </p:cNvPicPr>
          <p:nvPr/>
        </p:nvPicPr>
        <p:blipFill rotWithShape="1">
          <a:blip r:embed="rId3"/>
          <a:srcRect t="8822" r="7487" b="7661"/>
          <a:stretch/>
        </p:blipFill>
        <p:spPr>
          <a:xfrm>
            <a:off x="6550715" y="4303889"/>
            <a:ext cx="3487389" cy="2366494"/>
          </a:xfrm>
          <a:prstGeom prst="rect">
            <a:avLst/>
          </a:prstGeom>
        </p:spPr>
      </p:pic>
    </p:spTree>
    <p:extLst>
      <p:ext uri="{BB962C8B-B14F-4D97-AF65-F5344CB8AC3E}">
        <p14:creationId xmlns:p14="http://schemas.microsoft.com/office/powerpoint/2010/main" val="20290474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alpha val="74000"/>
          </a:schemeClr>
        </a:solidFill>
        <a:effectLst/>
      </p:bgPr>
    </p:bg>
    <p:spTree>
      <p:nvGrpSpPr>
        <p:cNvPr id="1" name=""/>
        <p:cNvGrpSpPr/>
        <p:nvPr/>
      </p:nvGrpSpPr>
      <p:grpSpPr>
        <a:xfrm>
          <a:off x="0" y="0"/>
          <a:ext cx="0" cy="0"/>
          <a:chOff x="0" y="0"/>
          <a:chExt cx="0" cy="0"/>
        </a:xfrm>
      </p:grpSpPr>
      <p:sp>
        <p:nvSpPr>
          <p:cNvPr id="8" name="Segnaposto contenuto 7"/>
          <p:cNvSpPr>
            <a:spLocks noGrp="1"/>
          </p:cNvSpPr>
          <p:nvPr>
            <p:ph idx="1"/>
          </p:nvPr>
        </p:nvSpPr>
        <p:spPr>
          <a:xfrm>
            <a:off x="1143000" y="1426916"/>
            <a:ext cx="9905999" cy="3541714"/>
          </a:xfrm>
        </p:spPr>
        <p:txBody>
          <a:bodyPr>
            <a:normAutofit/>
          </a:bodyPr>
          <a:lstStyle/>
          <a:p>
            <a:pPr marL="0" indent="0">
              <a:buNone/>
            </a:pPr>
            <a:r>
              <a:rPr lang="it-IT">
                <a:solidFill>
                  <a:schemeClr val="bg1"/>
                </a:solidFill>
              </a:rPr>
              <a:t>Nel 1825  inizia a collaborare nella preparazione e lancio di </a:t>
            </a:r>
            <a:r>
              <a:rPr lang="it-IT" i="1">
                <a:solidFill>
                  <a:schemeClr val="bg1"/>
                </a:solidFill>
              </a:rPr>
              <a:t>fuochi d'artificio</a:t>
            </a:r>
            <a:r>
              <a:rPr lang="it-IT">
                <a:solidFill>
                  <a:schemeClr val="bg1"/>
                </a:solidFill>
              </a:rPr>
              <a:t>. Fu nel corso dei festeggiamenti per il parto imminente della Granduchessa Maria Carolina di Sassonia che Antonio Meucci ebbe i primi problemi con la giustizia: un'esplosione nel corso del terzo giorno di festa costò al giovane un passaggio alla Ruota Criminale, che concesse però il beneficio del dubbio. Meucci non poté fuggire al processo e alla condanna il </a:t>
            </a:r>
            <a:r>
              <a:rPr lang="it-IT" b="1" i="1">
                <a:solidFill>
                  <a:schemeClr val="bg1"/>
                </a:solidFill>
              </a:rPr>
              <a:t>4 giugno 1825</a:t>
            </a:r>
            <a:r>
              <a:rPr lang="it-IT">
                <a:solidFill>
                  <a:schemeClr val="bg1"/>
                </a:solidFill>
              </a:rPr>
              <a:t>, quando provocò la caduta di un suo collega.</a:t>
            </a:r>
          </a:p>
          <a:p>
            <a:endParaRPr lang="it-IT"/>
          </a:p>
        </p:txBody>
      </p:sp>
    </p:spTree>
    <p:extLst>
      <p:ext uri="{BB962C8B-B14F-4D97-AF65-F5344CB8AC3E}">
        <p14:creationId xmlns:p14="http://schemas.microsoft.com/office/powerpoint/2010/main" val="100873473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5FE07634-A83A-4681-9C1D-BC0775F9D2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8" name="Rectangle 137">
              <a:extLst>
                <a:ext uri="{FF2B5EF4-FFF2-40B4-BE49-F238E27FC236}">
                  <a16:creationId xmlns:a16="http://schemas.microsoft.com/office/drawing/2014/main" id="{BF62976A-266E-4650-88F2-C16130F3D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88D9B99B-59C2-481A-A948-F87920A7FE5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Lst>
          </p:spPr>
        </p:pic>
      </p:grpSp>
      <p:grpSp>
        <p:nvGrpSpPr>
          <p:cNvPr id="141" name="Group 140">
            <a:extLst>
              <a:ext uri="{FF2B5EF4-FFF2-40B4-BE49-F238E27FC236}">
                <a16:creationId xmlns:a16="http://schemas.microsoft.com/office/drawing/2014/main" id="{A2E1FE48-FA7B-4262-B922-041542931D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2" name="Rectangle 141">
              <a:extLst>
                <a:ext uri="{FF2B5EF4-FFF2-40B4-BE49-F238E27FC236}">
                  <a16:creationId xmlns:a16="http://schemas.microsoft.com/office/drawing/2014/main" id="{F2E644B1-8F72-4AC4-89F1-EB3A027341E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143" name="Freeform 6">
              <a:extLst>
                <a:ext uri="{FF2B5EF4-FFF2-40B4-BE49-F238E27FC236}">
                  <a16:creationId xmlns:a16="http://schemas.microsoft.com/office/drawing/2014/main" id="{1781B8E8-8A26-4FFB-BE0C-7C0C644F7C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44" name="Freeform 7">
              <a:extLst>
                <a:ext uri="{FF2B5EF4-FFF2-40B4-BE49-F238E27FC236}">
                  <a16:creationId xmlns:a16="http://schemas.microsoft.com/office/drawing/2014/main" id="{4109D997-E9DF-4429-A643-3E691E2B70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45" name="Rectangle 144">
              <a:extLst>
                <a:ext uri="{FF2B5EF4-FFF2-40B4-BE49-F238E27FC236}">
                  <a16:creationId xmlns:a16="http://schemas.microsoft.com/office/drawing/2014/main" id="{B392695A-F131-4C51-B689-3F4D5B1A2F1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146" name="Freeform 9">
              <a:extLst>
                <a:ext uri="{FF2B5EF4-FFF2-40B4-BE49-F238E27FC236}">
                  <a16:creationId xmlns:a16="http://schemas.microsoft.com/office/drawing/2014/main" id="{8218EC3E-07D0-417A-B0A8-057F825EF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47" name="Freeform 10">
              <a:extLst>
                <a:ext uri="{FF2B5EF4-FFF2-40B4-BE49-F238E27FC236}">
                  <a16:creationId xmlns:a16="http://schemas.microsoft.com/office/drawing/2014/main" id="{B036399E-7675-47B6-A645-242946879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48" name="Freeform 11">
              <a:extLst>
                <a:ext uri="{FF2B5EF4-FFF2-40B4-BE49-F238E27FC236}">
                  <a16:creationId xmlns:a16="http://schemas.microsoft.com/office/drawing/2014/main" id="{C44A0438-B8A4-43B3-B17C-B919FCD92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49" name="Freeform 12">
              <a:extLst>
                <a:ext uri="{FF2B5EF4-FFF2-40B4-BE49-F238E27FC236}">
                  <a16:creationId xmlns:a16="http://schemas.microsoft.com/office/drawing/2014/main" id="{ABC7257F-6F64-4B81-BDA7-7C232BCBA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50" name="Freeform 13">
              <a:extLst>
                <a:ext uri="{FF2B5EF4-FFF2-40B4-BE49-F238E27FC236}">
                  <a16:creationId xmlns:a16="http://schemas.microsoft.com/office/drawing/2014/main" id="{72DD7E92-F033-480C-A220-63CE422C3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51" name="Freeform 14">
              <a:extLst>
                <a:ext uri="{FF2B5EF4-FFF2-40B4-BE49-F238E27FC236}">
                  <a16:creationId xmlns:a16="http://schemas.microsoft.com/office/drawing/2014/main" id="{444A9AC9-463E-45E7-A818-13F664F7C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52" name="Freeform 15">
              <a:extLst>
                <a:ext uri="{FF2B5EF4-FFF2-40B4-BE49-F238E27FC236}">
                  <a16:creationId xmlns:a16="http://schemas.microsoft.com/office/drawing/2014/main" id="{6CCE9BBE-5DE3-4991-80CA-DFEB928673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53" name="Freeform 16">
              <a:extLst>
                <a:ext uri="{FF2B5EF4-FFF2-40B4-BE49-F238E27FC236}">
                  <a16:creationId xmlns:a16="http://schemas.microsoft.com/office/drawing/2014/main" id="{3180F6DF-A13F-491C-BF97-B206E3E7B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54" name="Freeform 17">
              <a:extLst>
                <a:ext uri="{FF2B5EF4-FFF2-40B4-BE49-F238E27FC236}">
                  <a16:creationId xmlns:a16="http://schemas.microsoft.com/office/drawing/2014/main" id="{CAD0E44C-73C8-42BB-ADA8-2BA6B3082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55" name="Freeform 18">
              <a:extLst>
                <a:ext uri="{FF2B5EF4-FFF2-40B4-BE49-F238E27FC236}">
                  <a16:creationId xmlns:a16="http://schemas.microsoft.com/office/drawing/2014/main" id="{436EC43E-A70D-4E5C-B275-35CA8E93C1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56" name="Freeform 19">
              <a:extLst>
                <a:ext uri="{FF2B5EF4-FFF2-40B4-BE49-F238E27FC236}">
                  <a16:creationId xmlns:a16="http://schemas.microsoft.com/office/drawing/2014/main" id="{ADE7E5B6-2E2A-4F56-9E90-F8613E6D1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57" name="Freeform 20">
              <a:extLst>
                <a:ext uri="{FF2B5EF4-FFF2-40B4-BE49-F238E27FC236}">
                  <a16:creationId xmlns:a16="http://schemas.microsoft.com/office/drawing/2014/main" id="{86B9E49B-AE8D-47E0-BACC-A6D0AC3AB2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58" name="Freeform 21">
              <a:extLst>
                <a:ext uri="{FF2B5EF4-FFF2-40B4-BE49-F238E27FC236}">
                  <a16:creationId xmlns:a16="http://schemas.microsoft.com/office/drawing/2014/main" id="{2EB961AF-CD61-41BA-B0B2-0741A5ED6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59" name="Freeform 22">
              <a:extLst>
                <a:ext uri="{FF2B5EF4-FFF2-40B4-BE49-F238E27FC236}">
                  <a16:creationId xmlns:a16="http://schemas.microsoft.com/office/drawing/2014/main" id="{DC42BDA1-810A-4135-B3B1-B3161D372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60" name="Freeform 23">
              <a:extLst>
                <a:ext uri="{FF2B5EF4-FFF2-40B4-BE49-F238E27FC236}">
                  <a16:creationId xmlns:a16="http://schemas.microsoft.com/office/drawing/2014/main" id="{FA51FCA8-FCF4-4116-8CB2-5C539E37F4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61" name="Freeform 24">
              <a:extLst>
                <a:ext uri="{FF2B5EF4-FFF2-40B4-BE49-F238E27FC236}">
                  <a16:creationId xmlns:a16="http://schemas.microsoft.com/office/drawing/2014/main" id="{F2850A10-CDBC-462A-8CB7-0258746834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62" name="Freeform 25">
              <a:extLst>
                <a:ext uri="{FF2B5EF4-FFF2-40B4-BE49-F238E27FC236}">
                  <a16:creationId xmlns:a16="http://schemas.microsoft.com/office/drawing/2014/main" id="{738A37B9-77C2-4464-BF1F-2AF25A0D2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63" name="Freeform 26">
              <a:extLst>
                <a:ext uri="{FF2B5EF4-FFF2-40B4-BE49-F238E27FC236}">
                  <a16:creationId xmlns:a16="http://schemas.microsoft.com/office/drawing/2014/main" id="{89026C8B-A162-4523-A51B-9F1200BC6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64" name="Freeform 27">
              <a:extLst>
                <a:ext uri="{FF2B5EF4-FFF2-40B4-BE49-F238E27FC236}">
                  <a16:creationId xmlns:a16="http://schemas.microsoft.com/office/drawing/2014/main" id="{5B76BC40-1FA2-477D-B2C2-4763577DB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65" name="Freeform 28">
              <a:extLst>
                <a:ext uri="{FF2B5EF4-FFF2-40B4-BE49-F238E27FC236}">
                  <a16:creationId xmlns:a16="http://schemas.microsoft.com/office/drawing/2014/main" id="{6BC68EAA-2809-4AE4-80C1-2555CEF73D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66" name="Freeform 29">
              <a:extLst>
                <a:ext uri="{FF2B5EF4-FFF2-40B4-BE49-F238E27FC236}">
                  <a16:creationId xmlns:a16="http://schemas.microsoft.com/office/drawing/2014/main" id="{FE709D1B-0541-4414-9E87-CF7D6918C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67" name="Freeform 30">
              <a:extLst>
                <a:ext uri="{FF2B5EF4-FFF2-40B4-BE49-F238E27FC236}">
                  <a16:creationId xmlns:a16="http://schemas.microsoft.com/office/drawing/2014/main" id="{33BCB888-11B8-4D01-BCDA-59BBA28DC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68" name="Freeform 31">
              <a:extLst>
                <a:ext uri="{FF2B5EF4-FFF2-40B4-BE49-F238E27FC236}">
                  <a16:creationId xmlns:a16="http://schemas.microsoft.com/office/drawing/2014/main" id="{28E5CE3E-C11A-4CF7-82BF-37D1221D4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69" name="Freeform 32">
              <a:extLst>
                <a:ext uri="{FF2B5EF4-FFF2-40B4-BE49-F238E27FC236}">
                  <a16:creationId xmlns:a16="http://schemas.microsoft.com/office/drawing/2014/main" id="{55284FC3-21FB-4FA7-B695-2D6A9CEF73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70" name="Rectangle 169">
              <a:extLst>
                <a:ext uri="{FF2B5EF4-FFF2-40B4-BE49-F238E27FC236}">
                  <a16:creationId xmlns:a16="http://schemas.microsoft.com/office/drawing/2014/main" id="{13DA6B78-00DE-4E55-9124-EFD72519BB9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171" name="Freeform 34">
              <a:extLst>
                <a:ext uri="{FF2B5EF4-FFF2-40B4-BE49-F238E27FC236}">
                  <a16:creationId xmlns:a16="http://schemas.microsoft.com/office/drawing/2014/main" id="{D4602B0F-2844-48BE-9B4A-0366AC904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72" name="Freeform 35">
              <a:extLst>
                <a:ext uri="{FF2B5EF4-FFF2-40B4-BE49-F238E27FC236}">
                  <a16:creationId xmlns:a16="http://schemas.microsoft.com/office/drawing/2014/main" id="{E31E05BB-6004-474D-9900-D990378F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73" name="Freeform 36">
              <a:extLst>
                <a:ext uri="{FF2B5EF4-FFF2-40B4-BE49-F238E27FC236}">
                  <a16:creationId xmlns:a16="http://schemas.microsoft.com/office/drawing/2014/main" id="{00BD01ED-F65D-4601-A77D-508E960E0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74" name="Freeform 37">
              <a:extLst>
                <a:ext uri="{FF2B5EF4-FFF2-40B4-BE49-F238E27FC236}">
                  <a16:creationId xmlns:a16="http://schemas.microsoft.com/office/drawing/2014/main" id="{FD307CAE-789C-4E80-B6F1-9858A3ABA3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75" name="Freeform 38">
              <a:extLst>
                <a:ext uri="{FF2B5EF4-FFF2-40B4-BE49-F238E27FC236}">
                  <a16:creationId xmlns:a16="http://schemas.microsoft.com/office/drawing/2014/main" id="{94B97B29-709E-4E24-B2FA-EF84AA12D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76" name="Freeform 39">
              <a:extLst>
                <a:ext uri="{FF2B5EF4-FFF2-40B4-BE49-F238E27FC236}">
                  <a16:creationId xmlns:a16="http://schemas.microsoft.com/office/drawing/2014/main" id="{C05D52B9-1FA2-4E7C-8229-B09811A90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77" name="Freeform 40">
              <a:extLst>
                <a:ext uri="{FF2B5EF4-FFF2-40B4-BE49-F238E27FC236}">
                  <a16:creationId xmlns:a16="http://schemas.microsoft.com/office/drawing/2014/main" id="{CC0A5575-2FB9-440F-B9A8-E0DDE1C37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78" name="Freeform 41">
              <a:extLst>
                <a:ext uri="{FF2B5EF4-FFF2-40B4-BE49-F238E27FC236}">
                  <a16:creationId xmlns:a16="http://schemas.microsoft.com/office/drawing/2014/main" id="{AFFCC88F-01DF-4DE1-8CD5-88631E309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79" name="Freeform 42">
              <a:extLst>
                <a:ext uri="{FF2B5EF4-FFF2-40B4-BE49-F238E27FC236}">
                  <a16:creationId xmlns:a16="http://schemas.microsoft.com/office/drawing/2014/main" id="{33EEC40B-E2CD-4BAC-94D6-85B7071422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80" name="Freeform 43">
              <a:extLst>
                <a:ext uri="{FF2B5EF4-FFF2-40B4-BE49-F238E27FC236}">
                  <a16:creationId xmlns:a16="http://schemas.microsoft.com/office/drawing/2014/main" id="{3E0E9643-5C60-4933-BB1B-9A09057E7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81" name="Freeform 44">
              <a:extLst>
                <a:ext uri="{FF2B5EF4-FFF2-40B4-BE49-F238E27FC236}">
                  <a16:creationId xmlns:a16="http://schemas.microsoft.com/office/drawing/2014/main" id="{94F86E92-9EC7-437C-946B-31E7C1C47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82" name="Rectangle 181">
              <a:extLst>
                <a:ext uri="{FF2B5EF4-FFF2-40B4-BE49-F238E27FC236}">
                  <a16:creationId xmlns:a16="http://schemas.microsoft.com/office/drawing/2014/main" id="{BE9A51BE-C514-46B5-ABA6-7E7C878F8E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183" name="Freeform 46">
              <a:extLst>
                <a:ext uri="{FF2B5EF4-FFF2-40B4-BE49-F238E27FC236}">
                  <a16:creationId xmlns:a16="http://schemas.microsoft.com/office/drawing/2014/main" id="{8B255447-F0E9-4D96-A4B0-F9EDDE58A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84" name="Freeform 47">
              <a:extLst>
                <a:ext uri="{FF2B5EF4-FFF2-40B4-BE49-F238E27FC236}">
                  <a16:creationId xmlns:a16="http://schemas.microsoft.com/office/drawing/2014/main" id="{AFAC5F3A-3BE7-489E-A848-498B9995F1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85" name="Freeform 48">
              <a:extLst>
                <a:ext uri="{FF2B5EF4-FFF2-40B4-BE49-F238E27FC236}">
                  <a16:creationId xmlns:a16="http://schemas.microsoft.com/office/drawing/2014/main" id="{A974E7AA-5EF3-4817-B0AE-4C1A784EE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86" name="Freeform 49">
              <a:extLst>
                <a:ext uri="{FF2B5EF4-FFF2-40B4-BE49-F238E27FC236}">
                  <a16:creationId xmlns:a16="http://schemas.microsoft.com/office/drawing/2014/main" id="{8AA54AC1-3E87-49C0-A594-87829A2CFF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87" name="Freeform 50">
              <a:extLst>
                <a:ext uri="{FF2B5EF4-FFF2-40B4-BE49-F238E27FC236}">
                  <a16:creationId xmlns:a16="http://schemas.microsoft.com/office/drawing/2014/main" id="{CC237789-73BC-4BD9-BFE8-1325FA4B52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88" name="Freeform 51">
              <a:extLst>
                <a:ext uri="{FF2B5EF4-FFF2-40B4-BE49-F238E27FC236}">
                  <a16:creationId xmlns:a16="http://schemas.microsoft.com/office/drawing/2014/main" id="{DCF4052D-CF62-47DC-991E-49D0BA90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89" name="Freeform 52">
              <a:extLst>
                <a:ext uri="{FF2B5EF4-FFF2-40B4-BE49-F238E27FC236}">
                  <a16:creationId xmlns:a16="http://schemas.microsoft.com/office/drawing/2014/main" id="{2ABD9104-C938-44F2-8622-8407A2593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90" name="Freeform 53">
              <a:extLst>
                <a:ext uri="{FF2B5EF4-FFF2-40B4-BE49-F238E27FC236}">
                  <a16:creationId xmlns:a16="http://schemas.microsoft.com/office/drawing/2014/main" id="{4AA18F60-3E86-4A5A-B82E-A79183ED36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91" name="Freeform 54">
              <a:extLst>
                <a:ext uri="{FF2B5EF4-FFF2-40B4-BE49-F238E27FC236}">
                  <a16:creationId xmlns:a16="http://schemas.microsoft.com/office/drawing/2014/main" id="{0F34C941-6196-4937-99E5-14AAD23F28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92" name="Freeform 55">
              <a:extLst>
                <a:ext uri="{FF2B5EF4-FFF2-40B4-BE49-F238E27FC236}">
                  <a16:creationId xmlns:a16="http://schemas.microsoft.com/office/drawing/2014/main" id="{60DB8A6C-23D7-4A88-BDCE-8FEC86A12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93" name="Freeform 56">
              <a:extLst>
                <a:ext uri="{FF2B5EF4-FFF2-40B4-BE49-F238E27FC236}">
                  <a16:creationId xmlns:a16="http://schemas.microsoft.com/office/drawing/2014/main" id="{29F5F702-AEE6-4633-BB20-7A15C3A31F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94" name="Freeform 57">
              <a:extLst>
                <a:ext uri="{FF2B5EF4-FFF2-40B4-BE49-F238E27FC236}">
                  <a16:creationId xmlns:a16="http://schemas.microsoft.com/office/drawing/2014/main" id="{F30C7A45-6890-4EA5-9F6B-E2AB4D04C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195" name="Freeform 58">
              <a:extLst>
                <a:ext uri="{FF2B5EF4-FFF2-40B4-BE49-F238E27FC236}">
                  <a16:creationId xmlns:a16="http://schemas.microsoft.com/office/drawing/2014/main" id="{F31A7373-F68A-485D-95DC-B53ACC7B5F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grpSp>
      <p:sp>
        <p:nvSpPr>
          <p:cNvPr id="3" name="Segnaposto contenuto 2"/>
          <p:cNvSpPr>
            <a:spLocks noGrp="1"/>
          </p:cNvSpPr>
          <p:nvPr>
            <p:ph idx="1"/>
          </p:nvPr>
        </p:nvSpPr>
        <p:spPr>
          <a:xfrm>
            <a:off x="7805356" y="352777"/>
            <a:ext cx="4196143" cy="6078186"/>
          </a:xfrm>
        </p:spPr>
        <p:txBody>
          <a:bodyPr>
            <a:noAutofit/>
          </a:bodyPr>
          <a:lstStyle/>
          <a:p>
            <a:pPr marL="0" indent="0">
              <a:lnSpc>
                <a:spcPct val="110000"/>
              </a:lnSpc>
              <a:buNone/>
            </a:pPr>
            <a:r>
              <a:rPr lang="it-IT" sz="1800" err="1">
                <a:solidFill>
                  <a:schemeClr val="bg1">
                    <a:lumMod val="75000"/>
                    <a:lumOff val="25000"/>
                  </a:schemeClr>
                </a:solidFill>
              </a:rPr>
              <a:t>Meucci</a:t>
            </a:r>
            <a:r>
              <a:rPr lang="it-IT" sz="1800">
                <a:solidFill>
                  <a:schemeClr val="bg1">
                    <a:lumMod val="75000"/>
                    <a:lumOff val="25000"/>
                  </a:schemeClr>
                </a:solidFill>
              </a:rPr>
              <a:t> tornò nuovamente in galera, questa volta per questioni sentimentali, nel 1829: la carcerazione durò un mese, </a:t>
            </a:r>
            <a:r>
              <a:rPr lang="it-IT" sz="1800" b="1">
                <a:solidFill>
                  <a:schemeClr val="bg1">
                    <a:lumMod val="75000"/>
                    <a:lumOff val="25000"/>
                  </a:schemeClr>
                </a:solidFill>
              </a:rPr>
              <a:t>dal 2 maggio al 1 giugno</a:t>
            </a:r>
            <a:r>
              <a:rPr lang="it-IT" sz="1800">
                <a:solidFill>
                  <a:schemeClr val="bg1">
                    <a:lumMod val="75000"/>
                    <a:lumOff val="25000"/>
                  </a:schemeClr>
                </a:solidFill>
              </a:rPr>
              <a:t>, e lo portò a presentare le dimissioni dal suo ruolo di aiuto portiere. Da questo momento in avanti, Antonio </a:t>
            </a:r>
            <a:r>
              <a:rPr lang="it-IT" sz="1800" err="1">
                <a:solidFill>
                  <a:schemeClr val="bg1">
                    <a:lumMod val="75000"/>
                    <a:lumOff val="25000"/>
                  </a:schemeClr>
                </a:solidFill>
              </a:rPr>
              <a:t>Meucci</a:t>
            </a:r>
            <a:r>
              <a:rPr lang="it-IT" sz="1800">
                <a:solidFill>
                  <a:schemeClr val="bg1">
                    <a:lumMod val="75000"/>
                    <a:lumOff val="25000"/>
                  </a:schemeClr>
                </a:solidFill>
              </a:rPr>
              <a:t> si arrangerà lavorando per alcune compagnie teatrali come tecnico di palcoscenico e attrezzista, sino a quando non troverà un lavoro stabile presso il </a:t>
            </a:r>
            <a:r>
              <a:rPr lang="it-IT" sz="1800" b="1">
                <a:solidFill>
                  <a:schemeClr val="bg1">
                    <a:lumMod val="75000"/>
                    <a:lumOff val="25000"/>
                  </a:schemeClr>
                </a:solidFill>
              </a:rPr>
              <a:t>Teatro della Pergola</a:t>
            </a:r>
            <a:r>
              <a:rPr lang="it-IT" sz="1800">
                <a:solidFill>
                  <a:schemeClr val="bg1">
                    <a:lumMod val="75000"/>
                    <a:lumOff val="25000"/>
                  </a:schemeClr>
                </a:solidFill>
              </a:rPr>
              <a:t> dove poté mettere in pratica molte delle cose apprese negli anni dell'Accademia. In un piccolo ripostiglio del teatro realizzò infatti  il suo primo laboratorio e ad esempio mise due tubi incassati nel muro che permettevano di mettere in comunicazione i macchinisti della Pergola dal palcoscenico alla graticcia, a venti metri d' altezza, e ai sotterranei.</a:t>
            </a:r>
          </a:p>
        </p:txBody>
      </p:sp>
      <p:pic>
        <p:nvPicPr>
          <p:cNvPr id="1026" name="Picture 2" descr="https://virgoletteblog.it/wp-content/uploads/2017/04/04_telefono_acustico-2.jpg"/>
          <p:cNvPicPr>
            <a:picLocks noChangeAspect="1" noChangeArrowheads="1"/>
          </p:cNvPicPr>
          <p:nvPr/>
        </p:nvPicPr>
        <p:blipFill rotWithShape="1">
          <a:blip r:embed="rId3">
            <a:extLst>
              <a:ext uri="{28A0092B-C50C-407E-A947-70E740481C1C}">
                <a14:useLocalDpi xmlns:a14="http://schemas.microsoft.com/office/drawing/2010/main" val="0"/>
              </a:ext>
            </a:extLst>
          </a:blip>
          <a:srcRect l="1027" r="13279" b="-2"/>
          <a:stretch/>
        </p:blipFill>
        <p:spPr bwMode="auto">
          <a:xfrm>
            <a:off x="-5596" y="10"/>
            <a:ext cx="715993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73653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11751" y="1658644"/>
            <a:ext cx="9905999" cy="3541714"/>
          </a:xfrm>
        </p:spPr>
        <p:txBody>
          <a:bodyPr>
            <a:normAutofit fontScale="92500"/>
          </a:bodyPr>
          <a:lstStyle/>
          <a:p>
            <a:pPr marL="0" indent="0">
              <a:buNone/>
            </a:pPr>
            <a:r>
              <a:rPr lang="it-IT">
                <a:solidFill>
                  <a:schemeClr val="bg1"/>
                </a:solidFill>
              </a:rPr>
              <a:t>Questo e altri accorgimenti valsero ad Antonio Meucci fama nazionale ed internazionale, tanto che nel 1835 si trasferì, assieme alla moglie </a:t>
            </a:r>
            <a:r>
              <a:rPr lang="it-IT" b="1">
                <a:solidFill>
                  <a:schemeClr val="bg1"/>
                </a:solidFill>
              </a:rPr>
              <a:t>Ester Mochi </a:t>
            </a:r>
            <a:r>
              <a:rPr lang="it-IT">
                <a:solidFill>
                  <a:schemeClr val="bg1"/>
                </a:solidFill>
              </a:rPr>
              <a:t>a La Havana assieme ad una compagnia teatrale italiana. L'inventore rimase nella capitale cubana per ben quindici anni e si interessò, oltre che di meccanica, di chimica, acustica ed elettromagnetismo divenne un esperto in galvanizzazione(processo che consente di ricoprire un manufatto metallico con uno strato sottile e fortemente aderente di un altro metallo allo scopo di proteggerlo dalla corrosione), risolse un problema dovuto alla durezza dell'acqua potabile dell'isola e si interessò di </a:t>
            </a:r>
            <a:r>
              <a:rPr lang="it-IT" b="1">
                <a:solidFill>
                  <a:schemeClr val="bg1"/>
                </a:solidFill>
              </a:rPr>
              <a:t>elettroterapia</a:t>
            </a:r>
            <a:r>
              <a:rPr lang="it-IT">
                <a:solidFill>
                  <a:schemeClr val="bg1"/>
                </a:solidFill>
              </a:rPr>
              <a:t>.</a:t>
            </a:r>
          </a:p>
        </p:txBody>
      </p:sp>
    </p:spTree>
    <p:extLst>
      <p:ext uri="{BB962C8B-B14F-4D97-AF65-F5344CB8AC3E}">
        <p14:creationId xmlns:p14="http://schemas.microsoft.com/office/powerpoint/2010/main" val="651532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4877" y="495610"/>
            <a:ext cx="9929031" cy="5402270"/>
          </a:xfrm>
        </p:spPr>
        <p:txBody>
          <a:bodyPr>
            <a:normAutofit fontScale="92500" lnSpcReduction="10000"/>
          </a:bodyPr>
          <a:lstStyle/>
          <a:p>
            <a:pPr marL="0" indent="0">
              <a:buNone/>
            </a:pPr>
            <a:r>
              <a:rPr lang="it-IT" sz="2000">
                <a:solidFill>
                  <a:schemeClr val="bg1"/>
                </a:solidFill>
              </a:rPr>
              <a:t>Fu nel corso degli esperimenti di elettroterapia che realizzò, casualmente, il primo prototipo di telefono.</a:t>
            </a:r>
            <a:endParaRPr lang="en-GB" sz="2000">
              <a:solidFill>
                <a:schemeClr val="bg1"/>
              </a:solidFill>
            </a:endParaRPr>
          </a:p>
          <a:p>
            <a:pPr marL="0" indent="0">
              <a:buNone/>
            </a:pPr>
            <a:r>
              <a:rPr lang="it-IT" sz="2000">
                <a:solidFill>
                  <a:schemeClr val="bg1"/>
                </a:solidFill>
              </a:rPr>
              <a:t> "</a:t>
            </a:r>
            <a:r>
              <a:rPr lang="it-IT" sz="2000" i="1">
                <a:solidFill>
                  <a:schemeClr val="bg1"/>
                </a:solidFill>
              </a:rPr>
              <a:t>Un giorno si presentò una persona da me conosciuta che era malata di reumatismi alla testa. Allora lo collocai nella terza stanza, gli misi in mano i due conduttori che comunicavano alla batteria, che alla fine detti conduttori tenevano un utensile, isolato dal conduttore, di sughero, della forma che qui descrivo; di sopra al detto sughero una linguetta metallica saldata al conduttore di filo di rame isolato che passava nell'interiore di detto sughero e comunicava colla batteria. Nel mio laboratorio, dove io riteneva uno strumento equale a quello che lui teneva nella mano gli ordinai di mettersi la linguetta metallica nella bocca onde essendo in comunicazione con me del fluido elettrico, desiderava sapere ove era la sua malattia. Mi misi lo stesso utensile al mio orecchio. Al momento che la persona malata s'introdusse la linguetta alle labbra ricevette una scarica e diede un grido. Io ottenni nello stesso momento al mio udito un suono</a:t>
            </a:r>
            <a:r>
              <a:rPr lang="it-IT" sz="2000">
                <a:solidFill>
                  <a:schemeClr val="bg1"/>
                </a:solidFill>
              </a:rPr>
              <a:t>".</a:t>
            </a:r>
            <a:endParaRPr lang="en-GB" sz="2000">
              <a:solidFill>
                <a:schemeClr val="bg1"/>
              </a:solidFill>
            </a:endParaRPr>
          </a:p>
          <a:p>
            <a:pPr marL="0" indent="0">
              <a:buNone/>
            </a:pPr>
            <a:r>
              <a:rPr lang="it-IT" sz="2000">
                <a:solidFill>
                  <a:schemeClr val="bg1"/>
                </a:solidFill>
              </a:rPr>
              <a:t> Questa la deposizione data dallo stesso Antonio Meucci nel corso del processo che, anni dopo, lo vedrà contrapposto all'ingegnere statunitense </a:t>
            </a:r>
            <a:r>
              <a:rPr lang="it-IT" sz="2000" b="1">
                <a:solidFill>
                  <a:schemeClr val="bg1"/>
                </a:solidFill>
              </a:rPr>
              <a:t>Alexander Graham Bell </a:t>
            </a:r>
            <a:r>
              <a:rPr lang="it-IT" sz="2000">
                <a:solidFill>
                  <a:schemeClr val="bg1"/>
                </a:solidFill>
              </a:rPr>
              <a:t>per l'attribuzione della paternità del telefono.</a:t>
            </a:r>
          </a:p>
        </p:txBody>
      </p:sp>
    </p:spTree>
    <p:extLst>
      <p:ext uri="{BB962C8B-B14F-4D97-AF65-F5344CB8AC3E}">
        <p14:creationId xmlns:p14="http://schemas.microsoft.com/office/powerpoint/2010/main" val="1290303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094446" y="816451"/>
            <a:ext cx="10133848" cy="3668897"/>
          </a:xfrm>
          <a:prstGeom prst="rect">
            <a:avLst/>
          </a:prstGeom>
        </p:spPr>
      </p:pic>
      <p:sp>
        <p:nvSpPr>
          <p:cNvPr id="3" name="Segnaposto contenuto 2"/>
          <p:cNvSpPr>
            <a:spLocks noGrp="1"/>
          </p:cNvSpPr>
          <p:nvPr>
            <p:ph idx="1"/>
          </p:nvPr>
        </p:nvSpPr>
        <p:spPr>
          <a:xfrm>
            <a:off x="1268506" y="4939093"/>
            <a:ext cx="9654988" cy="729589"/>
          </a:xfrm>
        </p:spPr>
        <p:txBody>
          <a:bodyPr>
            <a:noAutofit/>
          </a:bodyPr>
          <a:lstStyle/>
          <a:p>
            <a:pPr marL="0" indent="0">
              <a:buNone/>
            </a:pPr>
            <a:r>
              <a:rPr lang="it-IT" sz="2000">
                <a:solidFill>
                  <a:schemeClr val="bg1"/>
                </a:solidFill>
              </a:rPr>
              <a:t>Telefono elettrico di Meucci , da lui denominato TELETTROFONO, che consiste nel trasformare la vibrazione sonora in impulso elettrico e trasmetterlo via cavo ad un ricevitore che trasforma l’impulso elettrico in vibrazione sonora.</a:t>
            </a:r>
          </a:p>
        </p:txBody>
      </p:sp>
    </p:spTree>
    <p:extLst>
      <p:ext uri="{BB962C8B-B14F-4D97-AF65-F5344CB8AC3E}">
        <p14:creationId xmlns:p14="http://schemas.microsoft.com/office/powerpoint/2010/main" val="123404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33CC">
            <a:alpha val="51000"/>
          </a:srgb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6366" y="972634"/>
            <a:ext cx="9819268" cy="5284439"/>
          </a:xfrm>
        </p:spPr>
        <p:txBody>
          <a:bodyPr>
            <a:normAutofit/>
          </a:bodyPr>
          <a:lstStyle/>
          <a:p>
            <a:pPr marL="0" indent="0">
              <a:buNone/>
            </a:pPr>
            <a:r>
              <a:rPr lang="it-IT" sz="2100">
                <a:solidFill>
                  <a:schemeClr val="bg1"/>
                </a:solidFill>
              </a:rPr>
              <a:t>Meucci nel 1850, scaduto il contratto che lo legava alla compagnia teatrale de La Havana,  si trasferì a New York dove aprì una </a:t>
            </a:r>
            <a:r>
              <a:rPr lang="it-IT" sz="2100" b="1">
                <a:solidFill>
                  <a:schemeClr val="bg1"/>
                </a:solidFill>
              </a:rPr>
              <a:t>fabbrica di candele</a:t>
            </a:r>
            <a:r>
              <a:rPr lang="it-IT" sz="2100">
                <a:solidFill>
                  <a:schemeClr val="bg1"/>
                </a:solidFill>
              </a:rPr>
              <a:t> per mantenersi. Qui si dedicò allo sviluppo e al perfezionamento della sua invenzione. Tra il 1851 e il 1871 realizzò oltre </a:t>
            </a:r>
            <a:r>
              <a:rPr lang="it-IT" sz="2100" b="1">
                <a:solidFill>
                  <a:schemeClr val="bg1"/>
                </a:solidFill>
              </a:rPr>
              <a:t>30</a:t>
            </a:r>
            <a:r>
              <a:rPr lang="it-IT" sz="2100">
                <a:solidFill>
                  <a:schemeClr val="bg1"/>
                </a:solidFill>
              </a:rPr>
              <a:t> diversi modelli di telefono, riuscendo a perfezionare ricezione e trasmissione della voce usando un nucleo magnetico permanente, una bobina e un diaframma e nel 1856 ottiene un primo apprezzabile risultato. La moglie è costretta a letto da una grave malattia e Meucci per far comunicare il suo studio con la camera da letto realizza il primo telefono funzionante. L'invenzione è di quelle da rivoluzionare il mondo e Meucci lo sa. Le risorse finanziarie però non ci sono, la fabbrica di candele fallisce e nessuno sembra disposto a finanziarlo, né in Italia né in America. Oltre a questo, resta vittima di un grave incidente che lo tiene bloccato per mesi a letto. La moglie disperata, per sopravvivere e per curarlo vende a sua insaputa tutte le sue invenzioni e le sue attrezzature ad un rigattiere per 6 dollari!!</a:t>
            </a:r>
          </a:p>
        </p:txBody>
      </p:sp>
    </p:spTree>
    <p:extLst>
      <p:ext uri="{BB962C8B-B14F-4D97-AF65-F5344CB8AC3E}">
        <p14:creationId xmlns:p14="http://schemas.microsoft.com/office/powerpoint/2010/main" val="22962762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88194" y="1491175"/>
            <a:ext cx="10886465" cy="4285958"/>
          </a:xfrm>
        </p:spPr>
        <p:txBody>
          <a:bodyPr>
            <a:normAutofit/>
          </a:bodyPr>
          <a:lstStyle/>
          <a:p>
            <a:pPr marL="0" indent="0">
              <a:buNone/>
            </a:pPr>
            <a:r>
              <a:rPr lang="it-IT" err="1">
                <a:solidFill>
                  <a:schemeClr val="bg1"/>
                </a:solidFill>
              </a:rPr>
              <a:t>ll</a:t>
            </a:r>
            <a:r>
              <a:rPr lang="it-IT">
                <a:solidFill>
                  <a:schemeClr val="bg1"/>
                </a:solidFill>
              </a:rPr>
              <a:t> 28 dicembre 1871 Antonio Meucci tentò di brevettare  il </a:t>
            </a:r>
            <a:r>
              <a:rPr lang="it-IT" err="1">
                <a:solidFill>
                  <a:schemeClr val="bg1"/>
                </a:solidFill>
              </a:rPr>
              <a:t>telettrofono</a:t>
            </a:r>
            <a:r>
              <a:rPr lang="it-IT">
                <a:solidFill>
                  <a:schemeClr val="bg1"/>
                </a:solidFill>
              </a:rPr>
              <a:t> anche se in assenza di 250 dollari  si deve accontentare di un brevetto temporaneo (rinnovabile annualmente al costo di circa 10 dollari) detto </a:t>
            </a:r>
            <a:r>
              <a:rPr lang="it-IT" err="1">
                <a:solidFill>
                  <a:schemeClr val="bg1"/>
                </a:solidFill>
              </a:rPr>
              <a:t>Caveat</a:t>
            </a:r>
            <a:r>
              <a:rPr lang="it-IT">
                <a:solidFill>
                  <a:schemeClr val="bg1"/>
                </a:solidFill>
              </a:rPr>
              <a:t>. Dieci dollari all'anno non sono tanti e Meucci riesce a rinnovare il brevetto solo per 3 anni. Tuttavia, alcuni critici hanno messo in dubbio tale aspetto della vicenda, poiché Meucci fu in grado di brevettare altre invenzioni in quegli anni e cercò di farsi finanziare dall'American District Telegraph Co. di New York, ma i consulenti della società tra i quali troviamo anche </a:t>
            </a:r>
            <a:r>
              <a:rPr lang="it-IT" b="1">
                <a:solidFill>
                  <a:schemeClr val="bg1"/>
                </a:solidFill>
              </a:rPr>
              <a:t>Graham Bell  </a:t>
            </a:r>
            <a:r>
              <a:rPr lang="it-IT">
                <a:solidFill>
                  <a:schemeClr val="bg1"/>
                </a:solidFill>
              </a:rPr>
              <a:t>non ritennero l'invenzione sufficientemente interessante.</a:t>
            </a:r>
          </a:p>
        </p:txBody>
      </p:sp>
    </p:spTree>
    <p:extLst>
      <p:ext uri="{BB962C8B-B14F-4D97-AF65-F5344CB8AC3E}">
        <p14:creationId xmlns:p14="http://schemas.microsoft.com/office/powerpoint/2010/main" val="1367664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BB3116252424A47A70C5A9C2AD2960C" ma:contentTypeVersion="12" ma:contentTypeDescription="Creare un nuovo documento." ma:contentTypeScope="" ma:versionID="3fbfa046c34f4cec3b966315b8e63b4d">
  <xsd:schema xmlns:xsd="http://www.w3.org/2001/XMLSchema" xmlns:xs="http://www.w3.org/2001/XMLSchema" xmlns:p="http://schemas.microsoft.com/office/2006/metadata/properties" xmlns:ns2="0186ba50-3796-4462-89d7-01a8b5dae3a9" xmlns:ns3="0483135f-e5c9-465f-aaa3-5e2bc514fcbc" targetNamespace="http://schemas.microsoft.com/office/2006/metadata/properties" ma:root="true" ma:fieldsID="031504d7761321f213146ee060b0ab81" ns2:_="" ns3:_="">
    <xsd:import namespace="0186ba50-3796-4462-89d7-01a8b5dae3a9"/>
    <xsd:import namespace="0483135f-e5c9-465f-aaa3-5e2bc514fc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6ba50-3796-4462-89d7-01a8b5dae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83135f-e5c9-465f-aaa3-5e2bc514fcbc"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AC1C9-FFE4-427C-BC5E-EE1B74CE9E8B}">
  <ds:schemaRefs>
    <ds:schemaRef ds:uri="0186ba50-3796-4462-89d7-01a8b5dae3a9"/>
    <ds:schemaRef ds:uri="0483135f-e5c9-465f-aaa3-5e2bc514fc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3D4AFB-A60E-45D3-8F87-A5FCAB2B035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A39E076-7EE3-49FC-BB5E-BA0EE33D5F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TM04033919[[fn=Circuito]]</Template>
  <Application>Microsoft Office PowerPoint</Application>
  <PresentationFormat>Widescreen</PresentationFormat>
  <Slides>17</Slides>
  <Notes>0</Notes>
  <HiddenSlides>0</HiddenSlide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Circuito</vt:lpstr>
      <vt:lpstr>Presentazione standard di PowerPoint</vt:lpstr>
      <vt:lpstr>ANTONIO MEUCCI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Altre invenzioni :</vt:lpstr>
      <vt:lpstr>MA CHI ERA ALEXANDER GRAHAM BELL?</vt:lpstr>
      <vt:lpstr>Presentazione standard di PowerPoint</vt:lpstr>
      <vt:lpstr>Presentazione standard di PowerPoint</vt:lpstr>
      <vt:lpstr>Presentazione standard di PowerPoint</vt:lpstr>
      <vt:lpstr>Presentazione standard di PowerPoint</vt:lpstr>
      <vt:lpstr>MA QUINDI CHI HA INVENTATO IL TELEFONO?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dc:creator>
  <cp:revision>2</cp:revision>
  <dcterms:created xsi:type="dcterms:W3CDTF">2022-03-15T21:36:40Z</dcterms:created>
  <dcterms:modified xsi:type="dcterms:W3CDTF">2022-06-22T08:52:16Z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0x0101008BB3116252424A47A70C5A9C2AD2960C</vt:lpwstr>
  </property>
</Properties>
</file>