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57" r:id="rId6"/>
    <p:sldId id="258" r:id="rId7"/>
    <p:sldId id="259" r:id="rId8"/>
    <p:sldId id="260" r:id="rId9"/>
    <p:sldId id="265" r:id="rId10"/>
    <p:sldId id="261" r:id="rId11"/>
    <p:sldId id="262" r:id="rId12"/>
    <p:sldId id="264" r:id="rId13"/>
    <p:sldId id="266" r:id="rId14"/>
    <p:sldId id="267" r:id="rId15"/>
    <p:sldId id="270" r:id="rId16"/>
    <p:sldId id="271" r:id="rId17"/>
    <p:sldId id="272" r:id="rId18"/>
    <p:sldId id="273" r:id="rId19"/>
    <p:sldId id="274" r:id="rId20"/>
    <p:sldId id="268" r:id="rId21"/>
    <p:sldId id="269" r:id="rId22"/>
    <p:sldId id="275"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FF"/>
    <a:srgbClr val="99FFCC"/>
    <a:srgbClr val="FFFFCC"/>
    <a:srgbClr val="F9D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7EB68-EF4F-46C7-8A65-9878C920F401}" v="16" dt="2022-02-28T18:50:02.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704" autoAdjust="0"/>
    <p:restoredTop sz="94660"/>
  </p:normalViewPr>
  <p:slideViewPr>
    <p:cSldViewPr snapToGrid="0">
      <p:cViewPr>
        <p:scale>
          <a:sx n="50" d="100"/>
          <a:sy n="50" d="100"/>
        </p:scale>
        <p:origin x="2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lde Scavone" userId="ea92f6841af846c7" providerId="LiveId" clId="{7B37EB68-EF4F-46C7-8A65-9878C920F401}"/>
    <pc:docChg chg="undo redo custSel addSld modSld sldOrd">
      <pc:chgData name="Matilde Scavone" userId="ea92f6841af846c7" providerId="LiveId" clId="{7B37EB68-EF4F-46C7-8A65-9878C920F401}" dt="2022-02-28T18:50:49.072" v="207" actId="1076"/>
      <pc:docMkLst>
        <pc:docMk/>
      </pc:docMkLst>
      <pc:sldChg chg="addSp modSp mod ord setBg">
        <pc:chgData name="Matilde Scavone" userId="ea92f6841af846c7" providerId="LiveId" clId="{7B37EB68-EF4F-46C7-8A65-9878C920F401}" dt="2022-02-28T18:43:53.335" v="73" actId="403"/>
        <pc:sldMkLst>
          <pc:docMk/>
          <pc:sldMk cId="1128167511" sldId="268"/>
        </pc:sldMkLst>
        <pc:spChg chg="mod">
          <ac:chgData name="Matilde Scavone" userId="ea92f6841af846c7" providerId="LiveId" clId="{7B37EB68-EF4F-46C7-8A65-9878C920F401}" dt="2022-02-28T18:42:00.176" v="32" actId="26606"/>
          <ac:spMkLst>
            <pc:docMk/>
            <pc:sldMk cId="1128167511" sldId="268"/>
            <ac:spMk id="2" creationId="{E46AE5B7-ABD3-4848-9EDE-B42FE1BEB8C1}"/>
          </ac:spMkLst>
        </pc:spChg>
        <pc:spChg chg="mod">
          <ac:chgData name="Matilde Scavone" userId="ea92f6841af846c7" providerId="LiveId" clId="{7B37EB68-EF4F-46C7-8A65-9878C920F401}" dt="2022-02-28T18:43:53.335" v="73" actId="403"/>
          <ac:spMkLst>
            <pc:docMk/>
            <pc:sldMk cId="1128167511" sldId="268"/>
            <ac:spMk id="3" creationId="{1D61179B-4627-43DB-ABD0-1BAEDCF25336}"/>
          </ac:spMkLst>
        </pc:spChg>
        <pc:spChg chg="add">
          <ac:chgData name="Matilde Scavone" userId="ea92f6841af846c7" providerId="LiveId" clId="{7B37EB68-EF4F-46C7-8A65-9878C920F401}" dt="2022-02-28T18:42:00.176" v="32" actId="26606"/>
          <ac:spMkLst>
            <pc:docMk/>
            <pc:sldMk cId="1128167511" sldId="268"/>
            <ac:spMk id="10" creationId="{45D37F4E-DDB4-456B-97E0-9937730A039F}"/>
          </ac:spMkLst>
        </pc:spChg>
        <pc:spChg chg="add">
          <ac:chgData name="Matilde Scavone" userId="ea92f6841af846c7" providerId="LiveId" clId="{7B37EB68-EF4F-46C7-8A65-9878C920F401}" dt="2022-02-28T18:42:00.176" v="32" actId="26606"/>
          <ac:spMkLst>
            <pc:docMk/>
            <pc:sldMk cId="1128167511" sldId="268"/>
            <ac:spMk id="12" creationId="{B2DD41CD-8F47-4F56-AD12-4E2FF7696987}"/>
          </ac:spMkLst>
        </pc:spChg>
        <pc:picChg chg="add mod">
          <ac:chgData name="Matilde Scavone" userId="ea92f6841af846c7" providerId="LiveId" clId="{7B37EB68-EF4F-46C7-8A65-9878C920F401}" dt="2022-02-28T18:42:00.176" v="32" actId="26606"/>
          <ac:picMkLst>
            <pc:docMk/>
            <pc:sldMk cId="1128167511" sldId="268"/>
            <ac:picMk id="5" creationId="{0B37BD68-FF12-43F1-9277-7AABA9F58963}"/>
          </ac:picMkLst>
        </pc:picChg>
      </pc:sldChg>
      <pc:sldChg chg="modSp mod ord">
        <pc:chgData name="Matilde Scavone" userId="ea92f6841af846c7" providerId="LiveId" clId="{7B37EB68-EF4F-46C7-8A65-9878C920F401}" dt="2022-02-28T18:43:19.092" v="38" actId="1076"/>
        <pc:sldMkLst>
          <pc:docMk/>
          <pc:sldMk cId="419721147" sldId="269"/>
        </pc:sldMkLst>
        <pc:spChg chg="mod">
          <ac:chgData name="Matilde Scavone" userId="ea92f6841af846c7" providerId="LiveId" clId="{7B37EB68-EF4F-46C7-8A65-9878C920F401}" dt="2022-02-28T18:43:19.092" v="38" actId="1076"/>
          <ac:spMkLst>
            <pc:docMk/>
            <pc:sldMk cId="419721147" sldId="269"/>
            <ac:spMk id="2" creationId="{5419566F-B8E2-4B34-8252-5851AA444AAF}"/>
          </ac:spMkLst>
        </pc:spChg>
      </pc:sldChg>
      <pc:sldChg chg="modSp mod">
        <pc:chgData name="Matilde Scavone" userId="ea92f6841af846c7" providerId="LiveId" clId="{7B37EB68-EF4F-46C7-8A65-9878C920F401}" dt="2022-02-28T18:50:49.072" v="207" actId="1076"/>
        <pc:sldMkLst>
          <pc:docMk/>
          <pc:sldMk cId="522315289" sldId="270"/>
        </pc:sldMkLst>
        <pc:spChg chg="mod">
          <ac:chgData name="Matilde Scavone" userId="ea92f6841af846c7" providerId="LiveId" clId="{7B37EB68-EF4F-46C7-8A65-9878C920F401}" dt="2022-02-28T18:50:49.072" v="207" actId="1076"/>
          <ac:spMkLst>
            <pc:docMk/>
            <pc:sldMk cId="522315289" sldId="270"/>
            <ac:spMk id="3" creationId="{8ED62607-34B1-4A41-9518-C50DD9CCB9E8}"/>
          </ac:spMkLst>
        </pc:spChg>
      </pc:sldChg>
      <pc:sldChg chg="addSp modSp new mod modTransition">
        <pc:chgData name="Matilde Scavone" userId="ea92f6841af846c7" providerId="LiveId" clId="{7B37EB68-EF4F-46C7-8A65-9878C920F401}" dt="2022-02-28T18:50:02.097" v="203"/>
        <pc:sldMkLst>
          <pc:docMk/>
          <pc:sldMk cId="3862873723" sldId="275"/>
        </pc:sldMkLst>
        <pc:spChg chg="add mod">
          <ac:chgData name="Matilde Scavone" userId="ea92f6841af846c7" providerId="LiveId" clId="{7B37EB68-EF4F-46C7-8A65-9878C920F401}" dt="2022-02-28T18:48:55.688" v="201" actId="403"/>
          <ac:spMkLst>
            <pc:docMk/>
            <pc:sldMk cId="3862873723" sldId="275"/>
            <ac:spMk id="2" creationId="{6665A366-8CE1-47FF-9D12-ABA139805A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154637-99A6-4049-B4E1-EF48A8FFECB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2F312DA-3A6F-4048-BA24-7E236D665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27201D3-9A5C-4DEB-BC85-8FA3A74FD33C}"/>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5" name="Segnaposto piè di pagina 4">
            <a:extLst>
              <a:ext uri="{FF2B5EF4-FFF2-40B4-BE49-F238E27FC236}">
                <a16:creationId xmlns:a16="http://schemas.microsoft.com/office/drawing/2014/main" id="{E504580E-C487-45F2-84C1-D4FD3C6C51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F0746C-0F45-4D44-8991-CF5CEAEF8798}"/>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345351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2B1C9F-C5C2-4FC0-9C66-A7C5D7C664A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BBB4B4-3C83-4788-8AFC-A4BCA8CCC17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38EB5B-A200-4228-A623-0FC67B51DDF7}"/>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5" name="Segnaposto piè di pagina 4">
            <a:extLst>
              <a:ext uri="{FF2B5EF4-FFF2-40B4-BE49-F238E27FC236}">
                <a16:creationId xmlns:a16="http://schemas.microsoft.com/office/drawing/2014/main" id="{AD7975B6-39FF-4D16-8350-513171160A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D9DCBF-764D-441B-9635-AC42651F06AC}"/>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406181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D02ED86-6246-4CB2-8A04-1435AB7A999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CE95A3A-7D88-4CDD-A28D-0E9C46EBBA6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C928E5-BE33-47AB-9FCE-E07D589E48F4}"/>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5" name="Segnaposto piè di pagina 4">
            <a:extLst>
              <a:ext uri="{FF2B5EF4-FFF2-40B4-BE49-F238E27FC236}">
                <a16:creationId xmlns:a16="http://schemas.microsoft.com/office/drawing/2014/main" id="{09F17EF0-DAA7-4A8D-BE12-B95CEB72E1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8E17484-CD98-4CAA-AFDF-7B173CCCAF05}"/>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114771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051660-DE3D-474B-A2AB-184318F2CB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69038A-8516-48F6-8E3A-B682F0E241B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AC6DC4-07EA-4C5B-8DF1-E900B83C0C0C}"/>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5" name="Segnaposto piè di pagina 4">
            <a:extLst>
              <a:ext uri="{FF2B5EF4-FFF2-40B4-BE49-F238E27FC236}">
                <a16:creationId xmlns:a16="http://schemas.microsoft.com/office/drawing/2014/main" id="{6DBFE70E-5091-40AA-9A48-EAFAFAB306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5C497D-8626-4074-90E5-887E9C41B8E5}"/>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311697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43794D-566A-4535-AEA4-E367D57B250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95D25DD-F210-4D48-ABF4-877886AB7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F426A2B-7578-4E28-ADED-BB57460FE02C}"/>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5" name="Segnaposto piè di pagina 4">
            <a:extLst>
              <a:ext uri="{FF2B5EF4-FFF2-40B4-BE49-F238E27FC236}">
                <a16:creationId xmlns:a16="http://schemas.microsoft.com/office/drawing/2014/main" id="{E8E8F3D5-0D44-40F3-8CC6-0A06C56354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E09171-D897-4A68-8D72-D599B6D0B5A1}"/>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13224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C1791B-2DFE-4A33-A314-9CA55E0E4B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B97F02-ED1A-4968-8BF4-C9338863BF1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4B6204A-F41D-4FAC-AD57-BAA6530CF2B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D4F893D-2242-4518-912C-1B801D752207}"/>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6" name="Segnaposto piè di pagina 5">
            <a:extLst>
              <a:ext uri="{FF2B5EF4-FFF2-40B4-BE49-F238E27FC236}">
                <a16:creationId xmlns:a16="http://schemas.microsoft.com/office/drawing/2014/main" id="{E0296149-8029-4975-B159-58989CFAD1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B22BDE-5096-48E3-B929-2CFE8518D809}"/>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215303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933C8-2A5F-468E-9155-332CE81453B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377AB15-C638-470E-A1F6-B93C588AF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665E8AE-735B-4092-9C9D-C75B39CB3A4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33118BD-861F-4F4A-A2DA-BB5C8323F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755A225-4813-4FF9-972B-0642EB69619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7E4365C-FC93-4190-9F11-32BC3D122BFA}"/>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8" name="Segnaposto piè di pagina 7">
            <a:extLst>
              <a:ext uri="{FF2B5EF4-FFF2-40B4-BE49-F238E27FC236}">
                <a16:creationId xmlns:a16="http://schemas.microsoft.com/office/drawing/2014/main" id="{88A989C6-60D8-4C15-A4A6-5B19149B509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90347D9-B857-4561-A428-2A92B97EF6C9}"/>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302667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ADCBC-AD2A-410D-A45A-AA7FB054169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5C7B27-2915-4382-A97F-41562D97F13D}"/>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4" name="Segnaposto piè di pagina 3">
            <a:extLst>
              <a:ext uri="{FF2B5EF4-FFF2-40B4-BE49-F238E27FC236}">
                <a16:creationId xmlns:a16="http://schemas.microsoft.com/office/drawing/2014/main" id="{6CCDAFD7-9BB0-4D3C-BA3B-23E8E4EA510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873ACC7-C6F1-4BD4-9AF4-21A8AFF3E3B3}"/>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28577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2BB2637-28C8-4C67-BA6A-9181842068B6}"/>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3" name="Segnaposto piè di pagina 2">
            <a:extLst>
              <a:ext uri="{FF2B5EF4-FFF2-40B4-BE49-F238E27FC236}">
                <a16:creationId xmlns:a16="http://schemas.microsoft.com/office/drawing/2014/main" id="{EC5EC4D9-9ED2-48EC-B09F-2707E4C35B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15848C1-0DB1-4F5B-92FE-9879CB0754CC}"/>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127112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A2EA21-761E-4F03-BE69-D1DA4A4BA09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647491-2309-496F-A6E4-177384ACA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4331FFB-3C0D-40E4-8657-05A0A3474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82D4484-D0A2-4ADC-AD5C-8BFA0085C614}"/>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6" name="Segnaposto piè di pagina 5">
            <a:extLst>
              <a:ext uri="{FF2B5EF4-FFF2-40B4-BE49-F238E27FC236}">
                <a16:creationId xmlns:a16="http://schemas.microsoft.com/office/drawing/2014/main" id="{0C2416B5-71FA-497E-8589-CE671A054A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D92039-DF7C-46DC-89B2-63FEB8AFEB7D}"/>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28529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DC54D8-E83A-424A-BBCD-AA9A3D1CCA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FF44E3D-0370-49D0-AA69-0B64A6FE7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46171B-042B-4BE2-9D76-3DAA4EC83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780A765-950E-4295-A62C-E5CE9D83763B}"/>
              </a:ext>
            </a:extLst>
          </p:cNvPr>
          <p:cNvSpPr>
            <a:spLocks noGrp="1"/>
          </p:cNvSpPr>
          <p:nvPr>
            <p:ph type="dt" sz="half" idx="10"/>
          </p:nvPr>
        </p:nvSpPr>
        <p:spPr/>
        <p:txBody>
          <a:bodyPr/>
          <a:lstStyle/>
          <a:p>
            <a:fld id="{0E6155D3-0156-439D-83C9-D604356AA129}" type="datetimeFigureOut">
              <a:rPr lang="it-IT" smtClean="0"/>
              <a:t>28/02/2022</a:t>
            </a:fld>
            <a:endParaRPr lang="it-IT"/>
          </a:p>
        </p:txBody>
      </p:sp>
      <p:sp>
        <p:nvSpPr>
          <p:cNvPr id="6" name="Segnaposto piè di pagina 5">
            <a:extLst>
              <a:ext uri="{FF2B5EF4-FFF2-40B4-BE49-F238E27FC236}">
                <a16:creationId xmlns:a16="http://schemas.microsoft.com/office/drawing/2014/main" id="{5C18248D-2FF3-431C-BF59-F5779309C7A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301EA5-3F6E-4AB8-9AA2-798DD0B0371C}"/>
              </a:ext>
            </a:extLst>
          </p:cNvPr>
          <p:cNvSpPr>
            <a:spLocks noGrp="1"/>
          </p:cNvSpPr>
          <p:nvPr>
            <p:ph type="sldNum" sz="quarter" idx="12"/>
          </p:nvPr>
        </p:nvSpPr>
        <p:spPr/>
        <p:txBody>
          <a:bodyPr/>
          <a:lstStyle/>
          <a:p>
            <a:fld id="{56337530-02D5-49CD-9351-D089686178A2}" type="slidenum">
              <a:rPr lang="it-IT" smtClean="0"/>
              <a:t>‹N›</a:t>
            </a:fld>
            <a:endParaRPr lang="it-IT"/>
          </a:p>
        </p:txBody>
      </p:sp>
    </p:spTree>
    <p:extLst>
      <p:ext uri="{BB962C8B-B14F-4D97-AF65-F5344CB8AC3E}">
        <p14:creationId xmlns:p14="http://schemas.microsoft.com/office/powerpoint/2010/main" val="236375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DC6C9AA-6C8D-4C13-8773-982C6892E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136EFF1-AF55-4E54-9879-41CF7775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E7035C-5FFF-4A4A-A52D-BA631C774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155D3-0156-439D-83C9-D604356AA129}" type="datetimeFigureOut">
              <a:rPr lang="it-IT" smtClean="0"/>
              <a:t>28/02/2022</a:t>
            </a:fld>
            <a:endParaRPr lang="it-IT"/>
          </a:p>
        </p:txBody>
      </p:sp>
      <p:sp>
        <p:nvSpPr>
          <p:cNvPr id="5" name="Segnaposto piè di pagina 4">
            <a:extLst>
              <a:ext uri="{FF2B5EF4-FFF2-40B4-BE49-F238E27FC236}">
                <a16:creationId xmlns:a16="http://schemas.microsoft.com/office/drawing/2014/main" id="{20EA75B1-94C3-4A99-962F-A9A4DF19B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0552959-C224-4038-B028-989C1213A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37530-02D5-49CD-9351-D089686178A2}" type="slidenum">
              <a:rPr lang="it-IT" smtClean="0"/>
              <a:t>‹N›</a:t>
            </a:fld>
            <a:endParaRPr lang="it-IT"/>
          </a:p>
        </p:txBody>
      </p:sp>
    </p:spTree>
    <p:extLst>
      <p:ext uri="{BB962C8B-B14F-4D97-AF65-F5344CB8AC3E}">
        <p14:creationId xmlns:p14="http://schemas.microsoft.com/office/powerpoint/2010/main" val="69635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imica-online.it/fisica/gabbia-di-faraday.htm" TargetMode="External"/><Relationship Id="rId2" Type="http://schemas.openxmlformats.org/officeDocument/2006/relationships/hyperlink" Target="https://www.treccani.it/enciclopedia/michael-faraday_%28Enciclopedia-dei-ragazzi%29/" TargetMode="External"/><Relationship Id="rId1" Type="http://schemas.openxmlformats.org/officeDocument/2006/relationships/slideLayout" Target="../slideLayouts/slideLayout7.xml"/><Relationship Id="rId5" Type="http://schemas.openxmlformats.org/officeDocument/2006/relationships/hyperlink" Target="https://it.wikipedia.org/wiki/Trasformatore" TargetMode="External"/><Relationship Id="rId4" Type="http://schemas.openxmlformats.org/officeDocument/2006/relationships/hyperlink" Target="https://wwwtecnosoft2dblog.wordpress.com/2020/01/29/la-dinam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Immagine che contiene testo, cravatta, uomo, persona&#10;&#10;Descrizione generata automaticamente">
            <a:extLst>
              <a:ext uri="{FF2B5EF4-FFF2-40B4-BE49-F238E27FC236}">
                <a16:creationId xmlns:a16="http://schemas.microsoft.com/office/drawing/2014/main" id="{46E19F44-56C0-437A-A791-5F9738FE9AF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958" r="4708"/>
          <a:stretch/>
        </p:blipFill>
        <p:spPr>
          <a:xfrm>
            <a:off x="20" y="0"/>
            <a:ext cx="12191980" cy="6857999"/>
          </a:xfrm>
          <a:prstGeom prst="rect">
            <a:avLst/>
          </a:prstGeom>
        </p:spPr>
      </p:pic>
      <p:sp>
        <p:nvSpPr>
          <p:cNvPr id="2" name="Titolo 1">
            <a:extLst>
              <a:ext uri="{FF2B5EF4-FFF2-40B4-BE49-F238E27FC236}">
                <a16:creationId xmlns:a16="http://schemas.microsoft.com/office/drawing/2014/main" id="{4B9D64D2-CA39-4F0B-8C4E-09F556C0BCCD}"/>
              </a:ext>
            </a:extLst>
          </p:cNvPr>
          <p:cNvSpPr>
            <a:spLocks noGrp="1"/>
          </p:cNvSpPr>
          <p:nvPr>
            <p:ph type="title"/>
          </p:nvPr>
        </p:nvSpPr>
        <p:spPr>
          <a:xfrm>
            <a:off x="0" y="3293130"/>
            <a:ext cx="10261600" cy="3564869"/>
          </a:xfrm>
        </p:spPr>
        <p:txBody>
          <a:bodyPr vert="horz" lIns="91440" tIns="45720" rIns="91440" bIns="45720" rtlCol="0" anchor="b">
            <a:normAutofit/>
          </a:bodyPr>
          <a:lstStyle/>
          <a:p>
            <a:r>
              <a:rPr lang="en-US" sz="11500" dirty="0">
                <a:ln w="22225">
                  <a:solidFill>
                    <a:schemeClr val="tx1"/>
                  </a:solidFill>
                  <a:miter lim="800000"/>
                </a:ln>
                <a:noFill/>
              </a:rPr>
              <a:t>MICHAEL FARADAY</a:t>
            </a:r>
          </a:p>
        </p:txBody>
      </p:sp>
    </p:spTree>
    <p:extLst>
      <p:ext uri="{BB962C8B-B14F-4D97-AF65-F5344CB8AC3E}">
        <p14:creationId xmlns:p14="http://schemas.microsoft.com/office/powerpoint/2010/main" val="5236006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D5EE"/>
        </a:soli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3F38158-BBF7-4D14-93D9-86B46294D249}"/>
              </a:ext>
            </a:extLst>
          </p:cNvPr>
          <p:cNvSpPr>
            <a:spLocks noGrp="1"/>
          </p:cNvSpPr>
          <p:nvPr>
            <p:ph type="title"/>
          </p:nvPr>
        </p:nvSpPr>
        <p:spPr>
          <a:xfrm>
            <a:off x="838200" y="365126"/>
            <a:ext cx="10515600" cy="1306440"/>
          </a:xfrm>
        </p:spPr>
        <p:txBody>
          <a:bodyPr>
            <a:normAutofit/>
          </a:bodyPr>
          <a:lstStyle/>
          <a:p>
            <a:r>
              <a:rPr lang="it-IT" sz="4000" b="1" i="1" dirty="0">
                <a:effectLst>
                  <a:outerShdw blurRad="38100" dist="38100" dir="2700000" algn="tl">
                    <a:srgbClr val="000000">
                      <a:alpha val="43137"/>
                    </a:srgbClr>
                  </a:outerShdw>
                </a:effectLst>
              </a:rPr>
              <a:t>LA DINAMO</a:t>
            </a:r>
          </a:p>
        </p:txBody>
      </p:sp>
      <p:sp>
        <p:nvSpPr>
          <p:cNvPr id="3" name="Segnaposto contenuto 2">
            <a:extLst>
              <a:ext uri="{FF2B5EF4-FFF2-40B4-BE49-F238E27FC236}">
                <a16:creationId xmlns:a16="http://schemas.microsoft.com/office/drawing/2014/main" id="{6321C94C-E593-4799-B53F-495AB3B5623B}"/>
              </a:ext>
            </a:extLst>
          </p:cNvPr>
          <p:cNvSpPr>
            <a:spLocks noGrp="1"/>
          </p:cNvSpPr>
          <p:nvPr>
            <p:ph idx="1"/>
          </p:nvPr>
        </p:nvSpPr>
        <p:spPr>
          <a:xfrm>
            <a:off x="845672" y="1843285"/>
            <a:ext cx="6714066" cy="4879975"/>
          </a:xfrm>
        </p:spPr>
        <p:txBody>
          <a:bodyPr>
            <a:normAutofit/>
          </a:bodyPr>
          <a:lstStyle/>
          <a:p>
            <a:pPr marL="0" indent="0">
              <a:buNone/>
            </a:pPr>
            <a:r>
              <a:rPr lang="it-IT" sz="2000" dirty="0"/>
              <a:t>La dinamo è un dispositivo fisico in grado di trasformare energia meccanica in energia elettrica. La legge su cui si basa il funzionamento di tale strumento è la legge di induzione elettromagnetica detta anche legge di Faraday. Se un circuito elettrico viene attraversato da un flusso magnetico che varia nel tempo in questo circuito si genera una differenza di potenziale pari al rapporto tra la variazione del flusso magnetico e la durata dell’intervallo di tempo in cui la variazione è avvenuta. La dinamo di una bicicletta è costituita principalmente da un magnete di forma cilindrica libro di rifare attorno al proprio asse, e una bobina di filo di rame avvolta attorno al cilindro magnetico. Il magnete viene messo in contatto con la ruota della bicicletta e dunque viene messo in rotazione. I poli magnetici fanno variare il flusso del campo magnetico attraverso la bobina generando così una corrente elettrica. Quest’ultima varia nel tempo e quindi si parla di corrente alternata. </a:t>
            </a:r>
          </a:p>
        </p:txBody>
      </p:sp>
      <p:pic>
        <p:nvPicPr>
          <p:cNvPr id="5" name="Immagine 4" descr="Immagine che contiene antenna, dispositivo&#10;&#10;Descrizione generata automaticamente">
            <a:extLst>
              <a:ext uri="{FF2B5EF4-FFF2-40B4-BE49-F238E27FC236}">
                <a16:creationId xmlns:a16="http://schemas.microsoft.com/office/drawing/2014/main" id="{5CA3A228-555B-4411-81FC-CF6BBAC8CA98}"/>
              </a:ext>
            </a:extLst>
          </p:cNvPr>
          <p:cNvPicPr>
            <a:picLocks noChangeAspect="1"/>
          </p:cNvPicPr>
          <p:nvPr/>
        </p:nvPicPr>
        <p:blipFill rotWithShape="1">
          <a:blip r:embed="rId2">
            <a:extLst>
              <a:ext uri="{28A0092B-C50C-407E-A947-70E740481C1C}">
                <a14:useLocalDpi xmlns:a14="http://schemas.microsoft.com/office/drawing/2010/main" val="0"/>
              </a:ext>
            </a:extLst>
          </a:blip>
          <a:srcRect l="17135" r="12317"/>
          <a:stretch/>
        </p:blipFill>
        <p:spPr>
          <a:xfrm>
            <a:off x="7989296" y="1843285"/>
            <a:ext cx="3364502" cy="3728611"/>
          </a:xfrm>
          <a:prstGeom prst="rect">
            <a:avLst/>
          </a:prstGeom>
        </p:spPr>
      </p:pic>
    </p:spTree>
    <p:extLst>
      <p:ext uri="{BB962C8B-B14F-4D97-AF65-F5344CB8AC3E}">
        <p14:creationId xmlns:p14="http://schemas.microsoft.com/office/powerpoint/2010/main" val="1987641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D5EE"/>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6420A5F2-EAFE-49EC-A587-5EFAE5C66E9B}"/>
              </a:ext>
            </a:extLst>
          </p:cNvPr>
          <p:cNvSpPr txBox="1"/>
          <p:nvPr/>
        </p:nvSpPr>
        <p:spPr>
          <a:xfrm>
            <a:off x="763108" y="524860"/>
            <a:ext cx="6002110" cy="5808280"/>
          </a:xfrm>
          <a:prstGeom prst="rect">
            <a:avLst/>
          </a:prstGeom>
        </p:spPr>
        <p:txBody>
          <a:bodyPr vert="horz" lIns="91440" tIns="45720" rIns="91440" bIns="45720" rtlCol="0">
            <a:normAutofit fontScale="92500"/>
          </a:bodyPr>
          <a:lstStyle/>
          <a:p>
            <a:pPr>
              <a:lnSpc>
                <a:spcPct val="90000"/>
              </a:lnSpc>
              <a:spcAft>
                <a:spcPts val="600"/>
              </a:spcAft>
            </a:pPr>
            <a:r>
              <a:rPr lang="en-US" sz="2800" dirty="0"/>
              <a:t>La </a:t>
            </a:r>
            <a:r>
              <a:rPr lang="en-US" sz="2800" dirty="0" err="1"/>
              <a:t>dinamo</a:t>
            </a:r>
            <a:r>
              <a:rPr lang="en-US" sz="2800" dirty="0"/>
              <a:t> di una </a:t>
            </a:r>
            <a:r>
              <a:rPr lang="en-US" sz="2800" dirty="0" err="1"/>
              <a:t>bicicletta</a:t>
            </a:r>
            <a:r>
              <a:rPr lang="en-US" sz="2800" dirty="0"/>
              <a:t> </a:t>
            </a:r>
            <a:r>
              <a:rPr lang="en-US" sz="2800" dirty="0" err="1"/>
              <a:t>quindi</a:t>
            </a:r>
            <a:r>
              <a:rPr lang="en-US" sz="2800" dirty="0"/>
              <a:t> è un </a:t>
            </a:r>
            <a:r>
              <a:rPr lang="en-US" sz="2800" dirty="0" err="1"/>
              <a:t>alternatore</a:t>
            </a:r>
            <a:r>
              <a:rPr lang="en-US" sz="2800" dirty="0"/>
              <a:t> </a:t>
            </a:r>
            <a:r>
              <a:rPr lang="en-US" sz="2800" dirty="0" err="1"/>
              <a:t>che</a:t>
            </a:r>
            <a:r>
              <a:rPr lang="en-US" sz="2800" dirty="0"/>
              <a:t> genera </a:t>
            </a:r>
            <a:r>
              <a:rPr lang="en-US" sz="2800" dirty="0" err="1"/>
              <a:t>corrente</a:t>
            </a:r>
            <a:r>
              <a:rPr lang="en-US" sz="2800" dirty="0"/>
              <a:t> </a:t>
            </a:r>
            <a:r>
              <a:rPr lang="en-US" sz="2800" dirty="0" err="1"/>
              <a:t>alternata</a:t>
            </a:r>
            <a:r>
              <a:rPr lang="en-US" sz="2800" dirty="0"/>
              <a:t>. La </a:t>
            </a:r>
            <a:r>
              <a:rPr lang="en-US" sz="2800" dirty="0" err="1"/>
              <a:t>dinamo</a:t>
            </a:r>
            <a:r>
              <a:rPr lang="en-US" sz="2800" dirty="0"/>
              <a:t> è una </a:t>
            </a:r>
            <a:r>
              <a:rPr lang="en-US" sz="2800" dirty="0" err="1"/>
              <a:t>macchina</a:t>
            </a:r>
            <a:r>
              <a:rPr lang="en-US" sz="2800" dirty="0"/>
              <a:t> </a:t>
            </a:r>
            <a:r>
              <a:rPr lang="en-US" sz="2800" dirty="0" err="1"/>
              <a:t>elettrica</a:t>
            </a:r>
            <a:r>
              <a:rPr lang="en-US" sz="2800" dirty="0"/>
              <a:t> </a:t>
            </a:r>
            <a:r>
              <a:rPr lang="en-US" sz="2800" dirty="0" err="1"/>
              <a:t>reversibile</a:t>
            </a:r>
            <a:r>
              <a:rPr lang="en-US" sz="2800" dirty="0"/>
              <a:t> </a:t>
            </a:r>
            <a:r>
              <a:rPr lang="en-US" sz="2800" dirty="0" err="1"/>
              <a:t>che</a:t>
            </a:r>
            <a:r>
              <a:rPr lang="en-US" sz="2800" dirty="0"/>
              <a:t> </a:t>
            </a:r>
            <a:r>
              <a:rPr lang="en-US" sz="2800" dirty="0" err="1"/>
              <a:t>può</a:t>
            </a:r>
            <a:r>
              <a:rPr lang="en-US" sz="2800" dirty="0"/>
              <a:t> </a:t>
            </a:r>
            <a:r>
              <a:rPr lang="en-US" sz="2800" dirty="0" err="1"/>
              <a:t>funzionare</a:t>
            </a:r>
            <a:r>
              <a:rPr lang="en-US" sz="2800" dirty="0"/>
              <a:t> </a:t>
            </a:r>
            <a:r>
              <a:rPr lang="en-US" sz="2800" dirty="0" err="1"/>
              <a:t>anche</a:t>
            </a:r>
            <a:r>
              <a:rPr lang="en-US" sz="2800" dirty="0"/>
              <a:t> al </a:t>
            </a:r>
            <a:r>
              <a:rPr lang="en-US" sz="2800" dirty="0" err="1"/>
              <a:t>contrario</a:t>
            </a:r>
            <a:r>
              <a:rPr lang="en-US" sz="2800" dirty="0"/>
              <a:t>: a </a:t>
            </a:r>
            <a:r>
              <a:rPr lang="en-US" sz="2800" dirty="0" err="1"/>
              <a:t>partire</a:t>
            </a:r>
            <a:r>
              <a:rPr lang="en-US" sz="2800" dirty="0"/>
              <a:t> da </a:t>
            </a:r>
            <a:r>
              <a:rPr lang="en-US" sz="2800" dirty="0" err="1"/>
              <a:t>energia</a:t>
            </a:r>
            <a:r>
              <a:rPr lang="en-US" sz="2800" dirty="0"/>
              <a:t> </a:t>
            </a:r>
            <a:r>
              <a:rPr lang="en-US" sz="2800" dirty="0" err="1"/>
              <a:t>elettrica</a:t>
            </a:r>
            <a:r>
              <a:rPr lang="en-US" sz="2800" dirty="0"/>
              <a:t> </a:t>
            </a:r>
            <a:r>
              <a:rPr lang="en-US" sz="2800" dirty="0" err="1"/>
              <a:t>può</a:t>
            </a:r>
            <a:r>
              <a:rPr lang="en-US" sz="2800" dirty="0"/>
              <a:t> </a:t>
            </a:r>
            <a:r>
              <a:rPr lang="en-US" sz="2800" dirty="0" err="1"/>
              <a:t>produrre</a:t>
            </a:r>
            <a:r>
              <a:rPr lang="en-US" sz="2800" dirty="0"/>
              <a:t> </a:t>
            </a:r>
            <a:r>
              <a:rPr lang="en-US" sz="2800" dirty="0" err="1"/>
              <a:t>lavoro</a:t>
            </a:r>
            <a:r>
              <a:rPr lang="en-US" sz="2800" dirty="0"/>
              <a:t> </a:t>
            </a:r>
            <a:r>
              <a:rPr lang="en-US" sz="2800" dirty="0" err="1"/>
              <a:t>meccanico</a:t>
            </a:r>
            <a:r>
              <a:rPr lang="en-US" sz="2800" dirty="0"/>
              <a:t> come il </a:t>
            </a:r>
            <a:r>
              <a:rPr lang="en-US" sz="2800" dirty="0" err="1"/>
              <a:t>motore</a:t>
            </a:r>
            <a:r>
              <a:rPr lang="en-US" sz="2800" dirty="0"/>
              <a:t> </a:t>
            </a:r>
            <a:r>
              <a:rPr lang="en-US" sz="2800" dirty="0" err="1"/>
              <a:t>elettrico</a:t>
            </a:r>
            <a:r>
              <a:rPr lang="en-US" sz="2800" dirty="0"/>
              <a:t>. </a:t>
            </a:r>
            <a:r>
              <a:rPr lang="en-US" sz="2800" dirty="0" err="1"/>
              <a:t>L’origine</a:t>
            </a:r>
            <a:r>
              <a:rPr lang="en-US" sz="2800" dirty="0"/>
              <a:t> del </a:t>
            </a:r>
            <a:r>
              <a:rPr lang="en-US" sz="2800" dirty="0" err="1"/>
              <a:t>concetto</a:t>
            </a:r>
            <a:r>
              <a:rPr lang="en-US" sz="2800" dirty="0"/>
              <a:t> di </a:t>
            </a:r>
            <a:r>
              <a:rPr lang="en-US" sz="2800" dirty="0" err="1"/>
              <a:t>elettricità</a:t>
            </a:r>
            <a:r>
              <a:rPr lang="en-US" sz="2800" dirty="0"/>
              <a:t> </a:t>
            </a:r>
            <a:r>
              <a:rPr lang="en-US" sz="2800" dirty="0" err="1"/>
              <a:t>si</a:t>
            </a:r>
            <a:r>
              <a:rPr lang="en-US" sz="2800" dirty="0"/>
              <a:t> fa </a:t>
            </a:r>
            <a:r>
              <a:rPr lang="en-US" sz="2800" dirty="0" err="1"/>
              <a:t>risalire</a:t>
            </a:r>
            <a:r>
              <a:rPr lang="en-US" sz="2800" dirty="0"/>
              <a:t> al 1831 </a:t>
            </a:r>
            <a:r>
              <a:rPr lang="en-US" sz="2800" dirty="0" err="1"/>
              <a:t>quando</a:t>
            </a:r>
            <a:r>
              <a:rPr lang="en-US" sz="2800" dirty="0"/>
              <a:t> Faraday ed </a:t>
            </a:r>
            <a:r>
              <a:rPr lang="en-US" sz="2800" dirty="0" err="1"/>
              <a:t>erri</a:t>
            </a:r>
            <a:r>
              <a:rPr lang="en-US" sz="2800" dirty="0"/>
              <a:t> </a:t>
            </a:r>
            <a:r>
              <a:rPr lang="en-US" sz="2800" dirty="0" err="1"/>
              <a:t>notarono</a:t>
            </a:r>
            <a:r>
              <a:rPr lang="en-US" sz="2800" dirty="0"/>
              <a:t> </a:t>
            </a:r>
            <a:r>
              <a:rPr lang="en-US" sz="2800" dirty="0" err="1"/>
              <a:t>che</a:t>
            </a:r>
            <a:r>
              <a:rPr lang="en-US" sz="2800" dirty="0"/>
              <a:t> un </a:t>
            </a:r>
            <a:r>
              <a:rPr lang="en-US" sz="2800" dirty="0" err="1"/>
              <a:t>conduttore</a:t>
            </a:r>
            <a:r>
              <a:rPr lang="en-US" sz="2800" dirty="0"/>
              <a:t> </a:t>
            </a:r>
            <a:r>
              <a:rPr lang="en-US" sz="2800" dirty="0" err="1"/>
              <a:t>spostandosi</a:t>
            </a:r>
            <a:r>
              <a:rPr lang="en-US" sz="2800" dirty="0"/>
              <a:t> </a:t>
            </a:r>
            <a:r>
              <a:rPr lang="en-US" sz="2800" dirty="0" err="1"/>
              <a:t>all’interno</a:t>
            </a:r>
            <a:r>
              <a:rPr lang="en-US" sz="2800" dirty="0"/>
              <a:t> di un campo </a:t>
            </a:r>
            <a:r>
              <a:rPr lang="en-US" sz="2800" dirty="0" err="1"/>
              <a:t>magnetico</a:t>
            </a:r>
            <a:r>
              <a:rPr lang="en-US" sz="2800" dirty="0"/>
              <a:t> </a:t>
            </a:r>
            <a:r>
              <a:rPr lang="en-US" sz="2800" dirty="0" err="1"/>
              <a:t>produceva</a:t>
            </a:r>
            <a:r>
              <a:rPr lang="en-US" sz="2800" dirty="0"/>
              <a:t> </a:t>
            </a:r>
            <a:r>
              <a:rPr lang="en-US" sz="2800" dirty="0" err="1"/>
              <a:t>corrente</a:t>
            </a:r>
            <a:r>
              <a:rPr lang="en-US" sz="2800" dirty="0"/>
              <a:t> </a:t>
            </a:r>
            <a:r>
              <a:rPr lang="en-US" sz="2800" dirty="0" err="1"/>
              <a:t>elettrica</a:t>
            </a:r>
            <a:r>
              <a:rPr lang="en-US" sz="2800" dirty="0"/>
              <a:t>. La prima </a:t>
            </a:r>
            <a:r>
              <a:rPr lang="en-US" sz="2800" dirty="0" err="1"/>
              <a:t>dinamo</a:t>
            </a:r>
            <a:r>
              <a:rPr lang="en-US" sz="2800" dirty="0"/>
              <a:t> </a:t>
            </a:r>
            <a:r>
              <a:rPr lang="en-US" sz="2800" dirty="0" err="1"/>
              <a:t>basata</a:t>
            </a:r>
            <a:r>
              <a:rPr lang="en-US" sz="2800" dirty="0"/>
              <a:t> sui </a:t>
            </a:r>
            <a:r>
              <a:rPr lang="en-US" sz="2800" dirty="0" err="1"/>
              <a:t>principi</a:t>
            </a:r>
            <a:r>
              <a:rPr lang="en-US" sz="2800" dirty="0"/>
              <a:t> di Faraday fu </a:t>
            </a:r>
            <a:r>
              <a:rPr lang="en-US" sz="2800" dirty="0" err="1"/>
              <a:t>costruita</a:t>
            </a:r>
            <a:r>
              <a:rPr lang="en-US" sz="2800" dirty="0"/>
              <a:t> </a:t>
            </a:r>
            <a:r>
              <a:rPr lang="en-US" sz="2800" dirty="0" err="1"/>
              <a:t>nel</a:t>
            </a:r>
            <a:r>
              <a:rPr lang="en-US" sz="2800" dirty="0"/>
              <a:t> 1860 in Italia da Antonio </a:t>
            </a:r>
            <a:r>
              <a:rPr lang="en-US" sz="2800" dirty="0" err="1"/>
              <a:t>Pacinotti</a:t>
            </a:r>
            <a:r>
              <a:rPr lang="en-US" sz="2800" dirty="0"/>
              <a:t> </a:t>
            </a:r>
            <a:r>
              <a:rPr lang="en-US" sz="2800" dirty="0" err="1"/>
              <a:t>che</a:t>
            </a:r>
            <a:r>
              <a:rPr lang="en-US" sz="2800" dirty="0"/>
              <a:t> </a:t>
            </a:r>
            <a:r>
              <a:rPr lang="en-US" sz="2800" dirty="0" err="1"/>
              <a:t>viene</a:t>
            </a:r>
            <a:r>
              <a:rPr lang="en-US" sz="2800" dirty="0"/>
              <a:t> </a:t>
            </a:r>
            <a:r>
              <a:rPr lang="en-US" sz="2800" dirty="0" err="1"/>
              <a:t>considerata</a:t>
            </a:r>
            <a:r>
              <a:rPr lang="en-US" sz="2800" dirty="0"/>
              <a:t> solo un </a:t>
            </a:r>
            <a:r>
              <a:rPr lang="en-US" sz="2800" dirty="0" err="1"/>
              <a:t>prototipo</a:t>
            </a:r>
            <a:r>
              <a:rPr lang="en-US" sz="2800" dirty="0"/>
              <a:t> </a:t>
            </a:r>
            <a:r>
              <a:rPr lang="en-US" sz="2800" dirty="0" err="1"/>
              <a:t>che</a:t>
            </a:r>
            <a:r>
              <a:rPr lang="en-US" sz="2800" dirty="0"/>
              <a:t> non </a:t>
            </a:r>
            <a:r>
              <a:rPr lang="en-US" sz="2800" dirty="0" err="1"/>
              <a:t>ebbe</a:t>
            </a:r>
            <a:r>
              <a:rPr lang="en-US" sz="2800" dirty="0"/>
              <a:t> </a:t>
            </a:r>
            <a:r>
              <a:rPr lang="en-US" sz="2800" dirty="0" err="1"/>
              <a:t>applicazione</a:t>
            </a:r>
            <a:r>
              <a:rPr lang="en-US" sz="2800" dirty="0"/>
              <a:t> </a:t>
            </a:r>
            <a:r>
              <a:rPr lang="en-US" sz="2800" dirty="0" err="1"/>
              <a:t>pratica</a:t>
            </a:r>
            <a:r>
              <a:rPr lang="en-US" sz="2800" dirty="0"/>
              <a:t> </a:t>
            </a:r>
            <a:r>
              <a:rPr lang="en-US" sz="2800" dirty="0" err="1"/>
              <a:t>seppur</a:t>
            </a:r>
            <a:r>
              <a:rPr lang="en-US" sz="2800" dirty="0"/>
              <a:t> </a:t>
            </a:r>
            <a:r>
              <a:rPr lang="en-US" sz="2800" dirty="0" err="1"/>
              <a:t>funzionante</a:t>
            </a:r>
            <a:r>
              <a:rPr lang="en-US" sz="2800" dirty="0"/>
              <a:t>.</a:t>
            </a:r>
          </a:p>
        </p:txBody>
      </p:sp>
      <p:pic>
        <p:nvPicPr>
          <p:cNvPr id="4" name="Immagine 3" descr="Immagine che contiene testo&#10;&#10;Descrizione generata automaticamente">
            <a:extLst>
              <a:ext uri="{FF2B5EF4-FFF2-40B4-BE49-F238E27FC236}">
                <a16:creationId xmlns:a16="http://schemas.microsoft.com/office/drawing/2014/main" id="{04688E4B-0068-41E8-BFB8-ECBAE6F6C1F1}"/>
              </a:ext>
            </a:extLst>
          </p:cNvPr>
          <p:cNvPicPr>
            <a:picLocks noChangeAspect="1"/>
          </p:cNvPicPr>
          <p:nvPr/>
        </p:nvPicPr>
        <p:blipFill rotWithShape="1">
          <a:blip r:embed="rId2">
            <a:extLst>
              <a:ext uri="{28A0092B-C50C-407E-A947-70E740481C1C}">
                <a14:useLocalDpi xmlns:a14="http://schemas.microsoft.com/office/drawing/2010/main" val="0"/>
              </a:ext>
            </a:extLst>
          </a:blip>
          <a:srcRect l="16866" r="3079" b="-1"/>
          <a:stretch/>
        </p:blipFill>
        <p:spPr>
          <a:xfrm>
            <a:off x="7199440" y="10"/>
            <a:ext cx="4992560" cy="6857990"/>
          </a:xfrm>
          <a:prstGeom prst="rect">
            <a:avLst/>
          </a:prstGeom>
          <a:effectLst/>
        </p:spPr>
      </p:pic>
    </p:spTree>
    <p:extLst>
      <p:ext uri="{BB962C8B-B14F-4D97-AF65-F5344CB8AC3E}">
        <p14:creationId xmlns:p14="http://schemas.microsoft.com/office/powerpoint/2010/main" val="1316467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FFFFCC"/>
            </a:gs>
            <a:gs pos="100000">
              <a:schemeClr val="accent6">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0262C2-1EEB-4A92-90AC-D1B884496E89}"/>
              </a:ext>
            </a:extLst>
          </p:cNvPr>
          <p:cNvSpPr>
            <a:spLocks noGrp="1"/>
          </p:cNvSpPr>
          <p:nvPr>
            <p:ph type="title"/>
          </p:nvPr>
        </p:nvSpPr>
        <p:spPr/>
        <p:txBody>
          <a:bodyPr/>
          <a:lstStyle/>
          <a:p>
            <a:pPr algn="ctr"/>
            <a:r>
              <a:rPr lang="it-IT" b="1" i="1" dirty="0">
                <a:effectLst>
                  <a:outerShdw blurRad="38100" dist="38100" dir="2700000" algn="tl">
                    <a:srgbClr val="000000">
                      <a:alpha val="43137"/>
                    </a:srgbClr>
                  </a:outerShdw>
                </a:effectLst>
              </a:rPr>
              <a:t>INDUZIONE ELETTROMAGNETICA</a:t>
            </a:r>
          </a:p>
        </p:txBody>
      </p:sp>
      <p:sp>
        <p:nvSpPr>
          <p:cNvPr id="3" name="Segnaposto contenuto 2">
            <a:extLst>
              <a:ext uri="{FF2B5EF4-FFF2-40B4-BE49-F238E27FC236}">
                <a16:creationId xmlns:a16="http://schemas.microsoft.com/office/drawing/2014/main" id="{8ED62607-34B1-4A41-9518-C50DD9CCB9E8}"/>
              </a:ext>
            </a:extLst>
          </p:cNvPr>
          <p:cNvSpPr>
            <a:spLocks noGrp="1"/>
          </p:cNvSpPr>
          <p:nvPr>
            <p:ph idx="1"/>
          </p:nvPr>
        </p:nvSpPr>
        <p:spPr>
          <a:xfrm>
            <a:off x="218440" y="1325244"/>
            <a:ext cx="11755120" cy="5885815"/>
          </a:xfrm>
        </p:spPr>
        <p:txBody>
          <a:bodyPr>
            <a:noAutofit/>
          </a:bodyPr>
          <a:lstStyle/>
          <a:p>
            <a:pPr marL="0" indent="0" algn="ctr">
              <a:buNone/>
            </a:pPr>
            <a:r>
              <a:rPr lang="it-IT" sz="2200" dirty="0"/>
              <a:t>La legge di Faraday in fisica e in particolare nell'elettromagnetismo, è una legge fisica che descrive il fenomeno dell'induzione elettromagnetica, che si verifica quando il flusso del campo magnetico attraverso la superficie, delimitata da un circuito elettrico, è variabile nel tempo. </a:t>
            </a:r>
          </a:p>
          <a:p>
            <a:pPr marL="0" indent="0" algn="ctr">
              <a:buNone/>
            </a:pPr>
            <a:r>
              <a:rPr lang="it-IT" sz="2200" dirty="0">
                <a:solidFill>
                  <a:srgbClr val="FF0000"/>
                </a:solidFill>
              </a:rPr>
              <a:t>Flusso di campo elettrico è il prodotto dell’area A del circuito per il modulo B⊥ del vettore componente del campo magnetico perpendicolare al circuito.</a:t>
            </a:r>
            <a:r>
              <a:rPr lang="it-IT" sz="2200" dirty="0">
                <a:solidFill>
                  <a:schemeClr val="tx1">
                    <a:lumMod val="95000"/>
                    <a:lumOff val="5000"/>
                  </a:schemeClr>
                </a:solidFill>
              </a:rPr>
              <a:t> </a:t>
            </a:r>
          </a:p>
          <a:p>
            <a:pPr marL="0" indent="0" algn="ctr">
              <a:buNone/>
            </a:pPr>
            <a:r>
              <a:rPr lang="it-IT" sz="2200" dirty="0">
                <a:solidFill>
                  <a:schemeClr val="tx1">
                    <a:lumMod val="95000"/>
                    <a:lumOff val="5000"/>
                  </a:schemeClr>
                </a:solidFill>
              </a:rPr>
              <a:t>Il fenomeno dell'induzione elettromagnetica è stato scoperto e codificato in legge da Michael Faraday nel 1831, ed è attualmente alla base del funzionamento dei comuni motori elettrici, alternatori, generatori elettrici ecc. </a:t>
            </a:r>
          </a:p>
          <a:p>
            <a:pPr marL="0" indent="0" algn="ctr">
              <a:buNone/>
            </a:pPr>
            <a:r>
              <a:rPr lang="it-IT" sz="2200" dirty="0"/>
              <a:t>Il campo magnetico che varia genera una corrente indotta.</a:t>
            </a:r>
          </a:p>
          <a:p>
            <a:pPr marL="0" indent="0" algn="ctr">
              <a:buNone/>
            </a:pPr>
            <a:r>
              <a:rPr lang="it-IT" sz="2200" dirty="0"/>
              <a:t>Si può far variare il campo magnetico all’interno del circuito in vari modi. 	</a:t>
            </a:r>
          </a:p>
          <a:p>
            <a:pPr marL="0" indent="0" algn="ctr">
              <a:buNone/>
            </a:pPr>
            <a:r>
              <a:rPr lang="it-IT" sz="2200" dirty="0"/>
              <a:t>⁃Per esempio, mettiamo vicino ad circuito senza batteria (circuito indotto) un secondo circuito (circuito induttore), nel quale facciamo variare la corrente diminuendo o aumentando la sua resistenza. </a:t>
            </a:r>
          </a:p>
          <a:p>
            <a:pPr marL="0" indent="0" algn="ctr">
              <a:buNone/>
            </a:pPr>
            <a:r>
              <a:rPr lang="it-IT" sz="2200" dirty="0">
                <a:solidFill>
                  <a:srgbClr val="FF0000"/>
                </a:solidFill>
              </a:rPr>
              <a:t>resistenza = grandezza fisica scalare che misura la tendenza di un corpo ad opporsi al passaggio di una corrente elettrica. </a:t>
            </a:r>
          </a:p>
          <a:p>
            <a:pPr marL="0" indent="0" algn="ctr">
              <a:buNone/>
            </a:pPr>
            <a:endParaRPr lang="it-IT" sz="2400" dirty="0"/>
          </a:p>
          <a:p>
            <a:pPr marL="0" indent="0">
              <a:buNone/>
            </a:pPr>
            <a:endParaRPr lang="it-IT" sz="2400" dirty="0"/>
          </a:p>
        </p:txBody>
      </p:sp>
    </p:spTree>
    <p:extLst>
      <p:ext uri="{BB962C8B-B14F-4D97-AF65-F5344CB8AC3E}">
        <p14:creationId xmlns:p14="http://schemas.microsoft.com/office/powerpoint/2010/main" val="5223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50C333B-6463-4BDB-AB9F-9199A85437D9}"/>
              </a:ext>
            </a:extLst>
          </p:cNvPr>
          <p:cNvSpPr txBox="1"/>
          <p:nvPr/>
        </p:nvSpPr>
        <p:spPr>
          <a:xfrm>
            <a:off x="350520" y="652051"/>
            <a:ext cx="6915807" cy="9910405"/>
          </a:xfrm>
          <a:prstGeom prst="rect">
            <a:avLst/>
          </a:prstGeom>
          <a:noFill/>
        </p:spPr>
        <p:txBody>
          <a:bodyPr wrap="square" rtlCol="0">
            <a:spAutoFit/>
          </a:bodyPr>
          <a:lstStyle/>
          <a:p>
            <a:pPr algn="ctr"/>
            <a:r>
              <a:rPr lang="it-IT" sz="2200" dirty="0"/>
              <a:t>• Quando la resistenza è piccola, nel circuito induttore circola una corrente intensa, che genera un forte campo magnetico nel circuito indotto.</a:t>
            </a:r>
          </a:p>
          <a:p>
            <a:pPr algn="ctr"/>
            <a:r>
              <a:rPr lang="it-IT" sz="2200" dirty="0"/>
              <a:t>• Quando la resistenza è grande, il campo magnetico nel circuito indotto è piccolo. </a:t>
            </a:r>
          </a:p>
          <a:p>
            <a:pPr algn="ctr"/>
            <a:r>
              <a:rPr lang="it-IT" sz="2200" dirty="0"/>
              <a:t>La variazione della corrente nel circuito induttore genera una corrente indotta nel circuito senza batteria, perché il campo magnetico che lo attraversa varia.</a:t>
            </a:r>
          </a:p>
          <a:p>
            <a:pPr algn="ctr"/>
            <a:r>
              <a:rPr lang="it-IT" sz="2200" dirty="0"/>
              <a:t> Invece, se la corrente nel circuito induttore resta uguale, nell’altro circuito non circola una corrente indotta, perché il campo magnetico che lo attraversa non varia.</a:t>
            </a:r>
          </a:p>
          <a:p>
            <a:pPr algn="ctr"/>
            <a:r>
              <a:rPr lang="it-IT" sz="2200" dirty="0"/>
              <a:t> Quindi, ogni volta che, per qualche ragione, in un circuito varia il </a:t>
            </a:r>
            <a:r>
              <a:rPr lang="it-IT" sz="2200" dirty="0" err="1"/>
              <a:t>campomagnetico</a:t>
            </a:r>
            <a:r>
              <a:rPr lang="it-IT" sz="2200" dirty="0"/>
              <a:t> esterno, si genera una corrente indotta.</a:t>
            </a:r>
          </a:p>
          <a:p>
            <a:pPr algn="ctr"/>
            <a:r>
              <a:rPr lang="it-IT" sz="2200" dirty="0"/>
              <a:t>L’intensità della corrente indotta dipende da tre grandezze: la variazione del campo magnetico esterno, l’area del circuito indotto e il suo orientamento. ￼</a:t>
            </a:r>
          </a:p>
          <a:p>
            <a:pPr algn="ctr"/>
            <a:endParaRPr lang="it-IT" sz="2200" dirty="0"/>
          </a:p>
          <a:p>
            <a:pPr algn="ctr"/>
            <a:endParaRPr lang="it-IT" sz="2200" dirty="0"/>
          </a:p>
          <a:p>
            <a:pPr algn="ctr"/>
            <a:endParaRPr lang="it-IT" sz="2200" dirty="0"/>
          </a:p>
          <a:p>
            <a:pPr algn="ctr"/>
            <a:endParaRPr lang="it-IT" sz="2200" dirty="0"/>
          </a:p>
          <a:p>
            <a:pPr algn="ctr"/>
            <a:endParaRPr lang="it-IT" sz="2200" dirty="0"/>
          </a:p>
          <a:p>
            <a:pPr algn="ctr"/>
            <a:endParaRPr lang="it-IT" sz="2200" dirty="0"/>
          </a:p>
          <a:p>
            <a:pPr algn="ctr"/>
            <a:endParaRPr lang="it-IT" sz="2200" dirty="0"/>
          </a:p>
          <a:p>
            <a:pPr algn="ctr"/>
            <a:endParaRPr lang="it-IT" sz="2200" dirty="0"/>
          </a:p>
          <a:p>
            <a:pPr algn="ctr"/>
            <a:endParaRPr lang="it-IT" sz="2200" dirty="0"/>
          </a:p>
          <a:p>
            <a:pPr algn="ctr"/>
            <a:endParaRPr lang="it-IT" sz="2200" dirty="0"/>
          </a:p>
          <a:p>
            <a:pPr algn="ctr"/>
            <a:endParaRPr lang="it-IT" sz="2200" dirty="0"/>
          </a:p>
          <a:p>
            <a:pPr algn="ctr"/>
            <a:endParaRPr lang="it-IT" sz="2200" dirty="0"/>
          </a:p>
        </p:txBody>
      </p:sp>
      <p:pic>
        <p:nvPicPr>
          <p:cNvPr id="6" name="Immagine 5">
            <a:extLst>
              <a:ext uri="{FF2B5EF4-FFF2-40B4-BE49-F238E27FC236}">
                <a16:creationId xmlns:a16="http://schemas.microsoft.com/office/drawing/2014/main" id="{907B20F2-2214-4863-8489-833984821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308" y="1156548"/>
            <a:ext cx="4493172" cy="4544903"/>
          </a:xfrm>
          <a:prstGeom prst="rect">
            <a:avLst/>
          </a:prstGeom>
        </p:spPr>
      </p:pic>
    </p:spTree>
    <p:extLst>
      <p:ext uri="{BB962C8B-B14F-4D97-AF65-F5344CB8AC3E}">
        <p14:creationId xmlns:p14="http://schemas.microsoft.com/office/powerpoint/2010/main" val="2007664456"/>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BE6BB4B1-2E45-494A-B5F8-5001C35A34AA}"/>
              </a:ext>
            </a:extLst>
          </p:cNvPr>
          <p:cNvPicPr>
            <a:picLocks noChangeAspect="1"/>
          </p:cNvPicPr>
          <p:nvPr/>
        </p:nvPicPr>
        <p:blipFill rotWithShape="1">
          <a:blip r:embed="rId2">
            <a:extLst>
              <a:ext uri="{28A0092B-C50C-407E-A947-70E740481C1C}">
                <a14:useLocalDpi xmlns:a14="http://schemas.microsoft.com/office/drawing/2010/main" val="0"/>
              </a:ext>
            </a:extLst>
          </a:blip>
          <a:srcRect t="3466" b="7323"/>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asellaDiTesto 2">
            <a:extLst>
              <a:ext uri="{FF2B5EF4-FFF2-40B4-BE49-F238E27FC236}">
                <a16:creationId xmlns:a16="http://schemas.microsoft.com/office/drawing/2014/main" id="{336151E0-F31D-45D4-B7B7-5F5E2D3248BE}"/>
              </a:ext>
            </a:extLst>
          </p:cNvPr>
          <p:cNvSpPr txBox="1"/>
          <p:nvPr/>
        </p:nvSpPr>
        <p:spPr>
          <a:xfrm>
            <a:off x="609737" y="1557619"/>
            <a:ext cx="3822189" cy="3742762"/>
          </a:xfrm>
          <a:prstGeom prst="rect">
            <a:avLst/>
          </a:prstGeom>
        </p:spPr>
        <p:txBody>
          <a:bodyPr vert="horz" lIns="91440" tIns="45720" rIns="91440" bIns="45720" rtlCol="0">
            <a:normAutofit/>
          </a:bodyPr>
          <a:lstStyle/>
          <a:p>
            <a:pPr marL="342900" indent="-342900">
              <a:lnSpc>
                <a:spcPct val="90000"/>
              </a:lnSpc>
              <a:spcAft>
                <a:spcPts val="600"/>
              </a:spcAft>
              <a:buFont typeface="+mj-lt"/>
              <a:buAutoNum type="arabicPeriod"/>
            </a:pPr>
            <a:r>
              <a:rPr lang="en-US" sz="1700" dirty="0"/>
              <a:t> </a:t>
            </a:r>
            <a:r>
              <a:rPr lang="en-US" sz="1700" dirty="0" err="1"/>
              <a:t>Muoviamo</a:t>
            </a:r>
            <a:r>
              <a:rPr lang="en-US" sz="1700" dirty="0"/>
              <a:t> con </a:t>
            </a:r>
            <a:r>
              <a:rPr lang="en-US" sz="1700" dirty="0" err="1"/>
              <a:t>maggiore</a:t>
            </a:r>
            <a:r>
              <a:rPr lang="en-US" sz="1700" dirty="0"/>
              <a:t> </a:t>
            </a:r>
            <a:r>
              <a:rPr lang="en-US" sz="1700" dirty="0" err="1"/>
              <a:t>rapidità</a:t>
            </a:r>
            <a:r>
              <a:rPr lang="en-US" sz="1700" dirty="0"/>
              <a:t> la </a:t>
            </a:r>
            <a:r>
              <a:rPr lang="en-US" sz="1700" dirty="0" err="1"/>
              <a:t>calamita</a:t>
            </a:r>
            <a:r>
              <a:rPr lang="en-US" sz="1700" dirty="0"/>
              <a:t>, per </a:t>
            </a:r>
            <a:r>
              <a:rPr lang="en-US" sz="1700" dirty="0" err="1"/>
              <a:t>ottenere</a:t>
            </a:r>
            <a:r>
              <a:rPr lang="en-US" sz="1700" dirty="0"/>
              <a:t> un campo </a:t>
            </a:r>
            <a:r>
              <a:rPr lang="en-US" sz="1700" dirty="0" err="1"/>
              <a:t>magnetico</a:t>
            </a:r>
            <a:r>
              <a:rPr lang="en-US" sz="1700" dirty="0"/>
              <a:t> </a:t>
            </a:r>
            <a:r>
              <a:rPr lang="en-US" sz="1700" dirty="0" err="1"/>
              <a:t>che</a:t>
            </a:r>
            <a:r>
              <a:rPr lang="en-US" sz="1700" dirty="0"/>
              <a:t> varia </a:t>
            </a:r>
            <a:r>
              <a:rPr lang="en-US" sz="1700" dirty="0" err="1"/>
              <a:t>più</a:t>
            </a:r>
            <a:r>
              <a:rPr lang="en-US" sz="1700" dirty="0"/>
              <a:t> </a:t>
            </a:r>
            <a:r>
              <a:rPr lang="en-US" sz="1700" dirty="0" err="1"/>
              <a:t>velocemente</a:t>
            </a:r>
            <a:endParaRPr lang="en-US" sz="1700" dirty="0"/>
          </a:p>
          <a:p>
            <a:pPr marL="342900" indent="-342900">
              <a:lnSpc>
                <a:spcPct val="90000"/>
              </a:lnSpc>
              <a:spcAft>
                <a:spcPts val="600"/>
              </a:spcAft>
              <a:buFont typeface="+mj-lt"/>
              <a:buAutoNum type="arabicPeriod"/>
            </a:pPr>
            <a:r>
              <a:rPr lang="en-US" sz="1700" dirty="0"/>
              <a:t> La </a:t>
            </a:r>
            <a:r>
              <a:rPr lang="en-US" sz="1700" dirty="0" err="1"/>
              <a:t>bobina</a:t>
            </a:r>
            <a:r>
              <a:rPr lang="en-US" sz="1700" dirty="0"/>
              <a:t> ha un </a:t>
            </a:r>
            <a:r>
              <a:rPr lang="en-US" sz="1700" dirty="0" err="1"/>
              <a:t>maggior</a:t>
            </a:r>
            <a:r>
              <a:rPr lang="en-US" sz="1700" dirty="0"/>
              <a:t> </a:t>
            </a:r>
            <a:r>
              <a:rPr lang="en-US" sz="1700" dirty="0" err="1"/>
              <a:t>numero</a:t>
            </a:r>
            <a:r>
              <a:rPr lang="en-US" sz="1700" dirty="0"/>
              <a:t> di spire, </a:t>
            </a:r>
            <a:r>
              <a:rPr lang="en-US" sz="1700" dirty="0" err="1"/>
              <a:t>così</a:t>
            </a:r>
            <a:r>
              <a:rPr lang="en-US" sz="1700" dirty="0"/>
              <a:t> </a:t>
            </a:r>
            <a:r>
              <a:rPr lang="en-US" sz="1700" dirty="0" err="1"/>
              <a:t>che</a:t>
            </a:r>
            <a:r>
              <a:rPr lang="en-US" sz="1700" dirty="0"/>
              <a:t> </a:t>
            </a:r>
            <a:r>
              <a:rPr lang="en-US" sz="1700" dirty="0" err="1"/>
              <a:t>l’area</a:t>
            </a:r>
            <a:r>
              <a:rPr lang="en-US" sz="1700" dirty="0"/>
              <a:t> del </a:t>
            </a:r>
            <a:r>
              <a:rPr lang="en-US" sz="1700" dirty="0" err="1"/>
              <a:t>circuito</a:t>
            </a:r>
            <a:r>
              <a:rPr lang="en-US" sz="1700" dirty="0"/>
              <a:t> è </a:t>
            </a:r>
            <a:r>
              <a:rPr lang="en-US" sz="1700" dirty="0" err="1"/>
              <a:t>più</a:t>
            </a:r>
            <a:r>
              <a:rPr lang="en-US" sz="1700" dirty="0"/>
              <a:t> </a:t>
            </a:r>
            <a:r>
              <a:rPr lang="en-US" sz="1700" dirty="0" err="1"/>
              <a:t>grande</a:t>
            </a:r>
            <a:r>
              <a:rPr lang="en-US" sz="1700" dirty="0"/>
              <a:t>. </a:t>
            </a:r>
          </a:p>
          <a:p>
            <a:pPr>
              <a:lnSpc>
                <a:spcPct val="90000"/>
              </a:lnSpc>
              <a:spcAft>
                <a:spcPts val="600"/>
              </a:spcAft>
            </a:pPr>
            <a:r>
              <a:rPr lang="en-US" sz="1700" dirty="0" err="1">
                <a:solidFill>
                  <a:srgbClr val="FF0000"/>
                </a:solidFill>
              </a:rPr>
              <a:t>bobina</a:t>
            </a:r>
            <a:r>
              <a:rPr lang="en-US" sz="1700" dirty="0">
                <a:solidFill>
                  <a:srgbClr val="FF0000"/>
                </a:solidFill>
              </a:rPr>
              <a:t> = </a:t>
            </a:r>
            <a:r>
              <a:rPr lang="en-US" sz="1700" dirty="0" err="1">
                <a:solidFill>
                  <a:srgbClr val="FF0000"/>
                </a:solidFill>
              </a:rPr>
              <a:t>sistema</a:t>
            </a:r>
            <a:r>
              <a:rPr lang="en-US" sz="1700" dirty="0">
                <a:solidFill>
                  <a:srgbClr val="FF0000"/>
                </a:solidFill>
              </a:rPr>
              <a:t> di </a:t>
            </a:r>
            <a:r>
              <a:rPr lang="en-US" sz="1700" dirty="0" err="1">
                <a:solidFill>
                  <a:srgbClr val="FF0000"/>
                </a:solidFill>
              </a:rPr>
              <a:t>controllo</a:t>
            </a:r>
            <a:r>
              <a:rPr lang="en-US" sz="1700" dirty="0">
                <a:solidFill>
                  <a:srgbClr val="FF0000"/>
                </a:solidFill>
              </a:rPr>
              <a:t> </a:t>
            </a:r>
            <a:r>
              <a:rPr lang="en-US" sz="1700" dirty="0" err="1">
                <a:solidFill>
                  <a:srgbClr val="FF0000"/>
                </a:solidFill>
              </a:rPr>
              <a:t>d'assetto</a:t>
            </a:r>
            <a:r>
              <a:rPr lang="en-US" sz="1700" dirty="0">
                <a:solidFill>
                  <a:srgbClr val="FF0000"/>
                </a:solidFill>
              </a:rPr>
              <a:t> e di </a:t>
            </a:r>
            <a:r>
              <a:rPr lang="en-US" sz="1700" dirty="0" err="1">
                <a:solidFill>
                  <a:srgbClr val="FF0000"/>
                </a:solidFill>
              </a:rPr>
              <a:t>stabilizzazione</a:t>
            </a:r>
            <a:r>
              <a:rPr lang="en-US" sz="1700" dirty="0">
                <a:solidFill>
                  <a:srgbClr val="FF0000"/>
                </a:solidFill>
              </a:rPr>
              <a:t>, </a:t>
            </a:r>
            <a:r>
              <a:rPr lang="en-US" sz="1700" dirty="0" err="1">
                <a:solidFill>
                  <a:srgbClr val="FF0000"/>
                </a:solidFill>
              </a:rPr>
              <a:t>composto</a:t>
            </a:r>
            <a:r>
              <a:rPr lang="en-US" sz="1700" dirty="0">
                <a:solidFill>
                  <a:srgbClr val="FF0000"/>
                </a:solidFill>
              </a:rPr>
              <a:t> da una </a:t>
            </a:r>
            <a:r>
              <a:rPr lang="en-US" sz="1700" dirty="0" err="1">
                <a:solidFill>
                  <a:srgbClr val="FF0000"/>
                </a:solidFill>
              </a:rPr>
              <a:t>serie</a:t>
            </a:r>
            <a:r>
              <a:rPr lang="en-US" sz="1700" dirty="0">
                <a:solidFill>
                  <a:srgbClr val="FF0000"/>
                </a:solidFill>
              </a:rPr>
              <a:t> di spire.</a:t>
            </a:r>
          </a:p>
          <a:p>
            <a:pPr>
              <a:lnSpc>
                <a:spcPct val="90000"/>
              </a:lnSpc>
              <a:spcAft>
                <a:spcPts val="600"/>
              </a:spcAft>
            </a:pPr>
            <a:r>
              <a:rPr lang="en-US" sz="1700" dirty="0" err="1">
                <a:solidFill>
                  <a:srgbClr val="FF0000"/>
                </a:solidFill>
              </a:rPr>
              <a:t>spira</a:t>
            </a:r>
            <a:r>
              <a:rPr lang="en-US" sz="1700" dirty="0">
                <a:solidFill>
                  <a:srgbClr val="FF0000"/>
                </a:solidFill>
              </a:rPr>
              <a:t> = </a:t>
            </a:r>
            <a:r>
              <a:rPr lang="en-US" sz="1700" dirty="0" err="1">
                <a:solidFill>
                  <a:srgbClr val="FF0000"/>
                </a:solidFill>
              </a:rPr>
              <a:t>anello</a:t>
            </a:r>
            <a:r>
              <a:rPr lang="en-US" sz="1700" dirty="0">
                <a:solidFill>
                  <a:srgbClr val="FF0000"/>
                </a:solidFill>
              </a:rPr>
              <a:t> di </a:t>
            </a:r>
            <a:r>
              <a:rPr lang="en-US" sz="1700" dirty="0" err="1">
                <a:solidFill>
                  <a:srgbClr val="FF0000"/>
                </a:solidFill>
              </a:rPr>
              <a:t>materiale</a:t>
            </a:r>
            <a:r>
              <a:rPr lang="en-US" sz="1700" dirty="0">
                <a:solidFill>
                  <a:srgbClr val="FF0000"/>
                </a:solidFill>
              </a:rPr>
              <a:t> </a:t>
            </a:r>
            <a:r>
              <a:rPr lang="en-US" sz="1700" dirty="0" err="1">
                <a:solidFill>
                  <a:srgbClr val="FF0000"/>
                </a:solidFill>
              </a:rPr>
              <a:t>conduttore</a:t>
            </a:r>
            <a:r>
              <a:rPr lang="en-US" sz="1700" dirty="0">
                <a:solidFill>
                  <a:srgbClr val="FF0000"/>
                </a:solidFill>
              </a:rPr>
              <a:t> in </a:t>
            </a:r>
            <a:r>
              <a:rPr lang="en-US" sz="1700" dirty="0" err="1">
                <a:solidFill>
                  <a:srgbClr val="FF0000"/>
                </a:solidFill>
              </a:rPr>
              <a:t>grado</a:t>
            </a:r>
            <a:r>
              <a:rPr lang="en-US" sz="1700" dirty="0">
                <a:solidFill>
                  <a:srgbClr val="FF0000"/>
                </a:solidFill>
              </a:rPr>
              <a:t> di far </a:t>
            </a:r>
            <a:r>
              <a:rPr lang="en-US" sz="1700" dirty="0" err="1">
                <a:solidFill>
                  <a:srgbClr val="FF0000"/>
                </a:solidFill>
              </a:rPr>
              <a:t>circolare</a:t>
            </a:r>
            <a:r>
              <a:rPr lang="en-US" sz="1700" dirty="0">
                <a:solidFill>
                  <a:srgbClr val="FF0000"/>
                </a:solidFill>
              </a:rPr>
              <a:t> </a:t>
            </a:r>
            <a:r>
              <a:rPr lang="en-US" sz="1700" dirty="0" err="1">
                <a:solidFill>
                  <a:srgbClr val="FF0000"/>
                </a:solidFill>
              </a:rPr>
              <a:t>corrente</a:t>
            </a:r>
            <a:r>
              <a:rPr lang="en-US" sz="1700" dirty="0">
                <a:solidFill>
                  <a:srgbClr val="FF0000"/>
                </a:solidFill>
              </a:rPr>
              <a:t> </a:t>
            </a:r>
            <a:r>
              <a:rPr lang="en-US" sz="1700" dirty="0" err="1">
                <a:solidFill>
                  <a:srgbClr val="FF0000"/>
                </a:solidFill>
              </a:rPr>
              <a:t>su</a:t>
            </a:r>
            <a:r>
              <a:rPr lang="en-US" sz="1700" dirty="0">
                <a:solidFill>
                  <a:srgbClr val="FF0000"/>
                </a:solidFill>
              </a:rPr>
              <a:t> di </a:t>
            </a:r>
            <a:r>
              <a:rPr lang="en-US" sz="1700" dirty="0" err="1">
                <a:solidFill>
                  <a:srgbClr val="FF0000"/>
                </a:solidFill>
              </a:rPr>
              <a:t>sé</a:t>
            </a:r>
            <a:r>
              <a:rPr lang="en-US" sz="1700" dirty="0">
                <a:solidFill>
                  <a:srgbClr val="FF0000"/>
                </a:solidFill>
              </a:rPr>
              <a:t>.￼</a:t>
            </a:r>
          </a:p>
          <a:p>
            <a:pPr marL="342900" indent="-342900">
              <a:lnSpc>
                <a:spcPct val="90000"/>
              </a:lnSpc>
              <a:spcAft>
                <a:spcPts val="600"/>
              </a:spcAft>
              <a:buFont typeface="+mj-lt"/>
              <a:buAutoNum type="arabicPeriod"/>
            </a:pPr>
            <a:r>
              <a:rPr lang="en-US" sz="1700" dirty="0" err="1"/>
              <a:t>Cambiamo</a:t>
            </a:r>
            <a:r>
              <a:rPr lang="en-US" sz="1700" dirty="0"/>
              <a:t> </a:t>
            </a:r>
            <a:r>
              <a:rPr lang="en-US" sz="1700" dirty="0" err="1"/>
              <a:t>più</a:t>
            </a:r>
            <a:r>
              <a:rPr lang="en-US" sz="1700" dirty="0"/>
              <a:t> </a:t>
            </a:r>
            <a:r>
              <a:rPr lang="en-US" sz="1700" dirty="0" err="1"/>
              <a:t>rapidamente</a:t>
            </a:r>
            <a:r>
              <a:rPr lang="en-US" sz="1700" dirty="0"/>
              <a:t> </a:t>
            </a:r>
            <a:r>
              <a:rPr lang="en-US" sz="1700" dirty="0" err="1"/>
              <a:t>l’orientazione</a:t>
            </a:r>
            <a:r>
              <a:rPr lang="en-US" sz="1700" dirty="0"/>
              <a:t> del </a:t>
            </a:r>
            <a:r>
              <a:rPr lang="en-US" sz="1700" dirty="0" err="1"/>
              <a:t>circuito</a:t>
            </a:r>
            <a:r>
              <a:rPr lang="en-US" sz="1700" dirty="0"/>
              <a:t> rispetto alle </a:t>
            </a:r>
            <a:r>
              <a:rPr lang="en-US" sz="1700" dirty="0" err="1"/>
              <a:t>linee</a:t>
            </a:r>
            <a:r>
              <a:rPr lang="en-US" sz="1700" dirty="0"/>
              <a:t> del campo </a:t>
            </a:r>
            <a:r>
              <a:rPr lang="en-US" sz="1700" dirty="0" err="1"/>
              <a:t>magnetico</a:t>
            </a:r>
            <a:r>
              <a:rPr lang="en-US" sz="1700" dirty="0"/>
              <a:t>.</a:t>
            </a:r>
          </a:p>
        </p:txBody>
      </p:sp>
    </p:spTree>
    <p:extLst>
      <p:ext uri="{BB962C8B-B14F-4D97-AF65-F5344CB8AC3E}">
        <p14:creationId xmlns:p14="http://schemas.microsoft.com/office/powerpoint/2010/main" val="414611508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60F6ED3-538F-48AF-A376-B482C58DE820}"/>
              </a:ext>
            </a:extLst>
          </p:cNvPr>
          <p:cNvSpPr txBox="1"/>
          <p:nvPr/>
        </p:nvSpPr>
        <p:spPr>
          <a:xfrm>
            <a:off x="330200" y="415002"/>
            <a:ext cx="11531600" cy="4154984"/>
          </a:xfrm>
          <a:prstGeom prst="rect">
            <a:avLst/>
          </a:prstGeom>
          <a:noFill/>
        </p:spPr>
        <p:txBody>
          <a:bodyPr wrap="square" rtlCol="0">
            <a:spAutoFit/>
          </a:bodyPr>
          <a:lstStyle/>
          <a:p>
            <a:r>
              <a:rPr lang="it-IT" sz="2400" dirty="0"/>
              <a:t>Riprendiamo ora in considerazione il flusso magnetico. ￼</a:t>
            </a:r>
          </a:p>
          <a:p>
            <a:endParaRPr lang="it-IT" sz="2400" dirty="0"/>
          </a:p>
          <a:p>
            <a:pPr marL="342900" indent="-342900">
              <a:buFont typeface="+mj-lt"/>
              <a:buAutoNum type="arabicPeriod"/>
            </a:pPr>
            <a:r>
              <a:rPr lang="it-IT" sz="2400" dirty="0"/>
              <a:t> Quando il campo magnetico è perpendicolare alla spira il flusso </a:t>
            </a:r>
          </a:p>
          <a:p>
            <a:r>
              <a:rPr lang="it-IT" sz="2400" dirty="0"/>
              <a:t>del campo magnetico con valore massimo.￼</a:t>
            </a:r>
          </a:p>
          <a:p>
            <a:r>
              <a:rPr lang="it-IT" sz="2400" dirty="0"/>
              <a:t>2.    Quando il campo magnetico è obliquo rispetto alla spira, </a:t>
            </a:r>
          </a:p>
          <a:p>
            <a:r>
              <a:rPr lang="it-IT" sz="2400" dirty="0"/>
              <a:t>il valore del flusso è minore rispetto al caso precedente. ￼</a:t>
            </a:r>
          </a:p>
          <a:p>
            <a:r>
              <a:rPr lang="it-IT" sz="2400" dirty="0"/>
              <a:t>3.    Quando il campo magnetico è parallelo alla spira, il flusso del </a:t>
            </a:r>
          </a:p>
          <a:p>
            <a:r>
              <a:rPr lang="it-IT" sz="2400" dirty="0"/>
              <a:t>campo magnetico è nullo.	</a:t>
            </a:r>
          </a:p>
          <a:p>
            <a:endParaRPr lang="it-IT" sz="2400" dirty="0"/>
          </a:p>
          <a:p>
            <a:endParaRPr lang="it-IT" sz="2400" dirty="0"/>
          </a:p>
          <a:p>
            <a:endParaRPr lang="it-IT" sz="2400" dirty="0"/>
          </a:p>
        </p:txBody>
      </p:sp>
      <p:pic>
        <p:nvPicPr>
          <p:cNvPr id="4" name="Immagine 3">
            <a:extLst>
              <a:ext uri="{FF2B5EF4-FFF2-40B4-BE49-F238E27FC236}">
                <a16:creationId xmlns:a16="http://schemas.microsoft.com/office/drawing/2014/main" id="{B56237C3-250C-4976-A451-3D2300326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072" y="327095"/>
            <a:ext cx="3088728" cy="3088728"/>
          </a:xfrm>
          <a:prstGeom prst="rect">
            <a:avLst/>
          </a:prstGeom>
        </p:spPr>
      </p:pic>
      <p:pic>
        <p:nvPicPr>
          <p:cNvPr id="6" name="Immagine 5">
            <a:extLst>
              <a:ext uri="{FF2B5EF4-FFF2-40B4-BE49-F238E27FC236}">
                <a16:creationId xmlns:a16="http://schemas.microsoft.com/office/drawing/2014/main" id="{805D6DE8-027E-4F94-BC7A-AE3F8A045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34" y="3534102"/>
            <a:ext cx="3023860" cy="3023860"/>
          </a:xfrm>
          <a:prstGeom prst="rect">
            <a:avLst/>
          </a:prstGeom>
        </p:spPr>
      </p:pic>
      <p:pic>
        <p:nvPicPr>
          <p:cNvPr id="8" name="Immagine 7">
            <a:extLst>
              <a:ext uri="{FF2B5EF4-FFF2-40B4-BE49-F238E27FC236}">
                <a16:creationId xmlns:a16="http://schemas.microsoft.com/office/drawing/2014/main" id="{B7F1CE55-4582-4928-ADB2-10A2BCAB2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360" y="3534102"/>
            <a:ext cx="3023860" cy="3023860"/>
          </a:xfrm>
          <a:prstGeom prst="rect">
            <a:avLst/>
          </a:prstGeom>
        </p:spPr>
      </p:pic>
    </p:spTree>
    <p:extLst>
      <p:ext uri="{BB962C8B-B14F-4D97-AF65-F5344CB8AC3E}">
        <p14:creationId xmlns:p14="http://schemas.microsoft.com/office/powerpoint/2010/main" val="274604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9222C0A-D3EE-4585-B8D2-422C890705A3}"/>
              </a:ext>
            </a:extLst>
          </p:cNvPr>
          <p:cNvSpPr txBox="1"/>
          <p:nvPr/>
        </p:nvSpPr>
        <p:spPr>
          <a:xfrm>
            <a:off x="872359" y="724222"/>
            <a:ext cx="10447282" cy="5632311"/>
          </a:xfrm>
          <a:prstGeom prst="rect">
            <a:avLst/>
          </a:prstGeom>
          <a:solidFill>
            <a:srgbClr val="FFFFCC"/>
          </a:solidFill>
        </p:spPr>
        <p:txBody>
          <a:bodyPr wrap="square" rtlCol="0">
            <a:spAutoFit/>
          </a:bodyPr>
          <a:lstStyle/>
          <a:p>
            <a:pPr algn="ctr"/>
            <a:r>
              <a:rPr lang="it-IT" sz="2400" dirty="0"/>
              <a:t>•Nasce una corrente indotta ogni volta che si ha una variazione del </a:t>
            </a:r>
          </a:p>
          <a:p>
            <a:pPr algn="ctr"/>
            <a:r>
              <a:rPr lang="it-IT" sz="2400" dirty="0"/>
              <a:t>flusso magnetico attraverso la superficie di un circuito. </a:t>
            </a:r>
          </a:p>
          <a:p>
            <a:pPr algn="ctr"/>
            <a:r>
              <a:rPr lang="it-IT" sz="2400" dirty="0"/>
              <a:t>Se c’è una corrente indotta, ci deve essere una forza elettromotrice </a:t>
            </a:r>
          </a:p>
          <a:p>
            <a:pPr algn="ctr"/>
            <a:r>
              <a:rPr lang="it-IT" sz="2400" dirty="0"/>
              <a:t>(indotta) che la produce. Molti esperimenti, condotti alla metà dell’Ottocento, hanno portato alla legge dell’induzione elettromagnetica.	</a:t>
            </a:r>
          </a:p>
          <a:p>
            <a:pPr algn="ctr"/>
            <a:r>
              <a:rPr lang="it-IT" sz="2400" dirty="0"/>
              <a:t>⁃Il valore della forza elettromotrice indotta è uguale al rapporto tra la variazione del flusso del campo magnetico e il tempo necessario per avere tale variazione:￼</a:t>
            </a:r>
          </a:p>
          <a:p>
            <a:endParaRPr lang="it-IT" sz="2400" dirty="0"/>
          </a:p>
          <a:p>
            <a:endParaRPr lang="it-IT" sz="2400" dirty="0"/>
          </a:p>
          <a:p>
            <a:endParaRPr lang="it-IT" sz="2400" dirty="0"/>
          </a:p>
          <a:p>
            <a:endParaRPr lang="it-IT" sz="2400" dirty="0"/>
          </a:p>
          <a:p>
            <a:pPr algn="ctr"/>
            <a:endParaRPr lang="it-IT" sz="2400" dirty="0"/>
          </a:p>
          <a:p>
            <a:pPr algn="ctr"/>
            <a:endParaRPr lang="it-IT" sz="2400" dirty="0"/>
          </a:p>
          <a:p>
            <a:pPr algn="ctr"/>
            <a:r>
              <a:rPr lang="it-IT" sz="2400" dirty="0"/>
              <a:t>Il verso della corrente indotta è sempre tale da opporsi alla variazione di flusso che la genera.</a:t>
            </a:r>
          </a:p>
        </p:txBody>
      </p:sp>
      <p:pic>
        <p:nvPicPr>
          <p:cNvPr id="4" name="Immagine 3">
            <a:extLst>
              <a:ext uri="{FF2B5EF4-FFF2-40B4-BE49-F238E27FC236}">
                <a16:creationId xmlns:a16="http://schemas.microsoft.com/office/drawing/2014/main" id="{4DD61AAE-1A7B-44D2-ADED-3D29A9C8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953" y="3429000"/>
            <a:ext cx="6340094" cy="1883651"/>
          </a:xfrm>
          <a:prstGeom prst="rect">
            <a:avLst/>
          </a:prstGeom>
        </p:spPr>
      </p:pic>
    </p:spTree>
    <p:extLst>
      <p:ext uri="{BB962C8B-B14F-4D97-AF65-F5344CB8AC3E}">
        <p14:creationId xmlns:p14="http://schemas.microsoft.com/office/powerpoint/2010/main" val="1736017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6AE5B7-ABD3-4848-9EDE-B42FE1BEB8C1}"/>
              </a:ext>
            </a:extLst>
          </p:cNvPr>
          <p:cNvSpPr>
            <a:spLocks noGrp="1"/>
          </p:cNvSpPr>
          <p:nvPr>
            <p:ph type="title"/>
          </p:nvPr>
        </p:nvSpPr>
        <p:spPr>
          <a:xfrm>
            <a:off x="572493" y="238539"/>
            <a:ext cx="11018520" cy="1434415"/>
          </a:xfrm>
        </p:spPr>
        <p:txBody>
          <a:bodyPr anchor="b">
            <a:normAutofit/>
          </a:bodyPr>
          <a:lstStyle/>
          <a:p>
            <a:r>
              <a:rPr lang="it-IT" sz="5400" b="1" i="1">
                <a:effectLst>
                  <a:outerShdw blurRad="38100" dist="38100" dir="2700000" algn="tl">
                    <a:srgbClr val="000000">
                      <a:alpha val="43137"/>
                    </a:srgbClr>
                  </a:outerShdw>
                </a:effectLst>
              </a:rPr>
              <a:t>TRASFORMATORE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D61179B-4627-43DB-ABD0-1BAEDCF25336}"/>
              </a:ext>
            </a:extLst>
          </p:cNvPr>
          <p:cNvSpPr>
            <a:spLocks noGrp="1"/>
          </p:cNvSpPr>
          <p:nvPr>
            <p:ph idx="1"/>
          </p:nvPr>
        </p:nvSpPr>
        <p:spPr>
          <a:xfrm>
            <a:off x="572493" y="1817783"/>
            <a:ext cx="6929994" cy="5030519"/>
          </a:xfrm>
        </p:spPr>
        <p:txBody>
          <a:bodyPr anchor="t">
            <a:normAutofit fontScale="92500" lnSpcReduction="20000"/>
          </a:bodyPr>
          <a:lstStyle/>
          <a:p>
            <a:pPr marL="0" indent="0">
              <a:buNone/>
            </a:pPr>
            <a:r>
              <a:rPr lang="it-IT" sz="2400" dirty="0"/>
              <a:t>Il trasformatore è una macchina elettrica statica alimentata a corrente alternata, basata sul fenomeno dell'induzione elettromagnetica.</a:t>
            </a:r>
          </a:p>
          <a:p>
            <a:pPr marL="0" indent="0">
              <a:buNone/>
            </a:pPr>
            <a:r>
              <a:rPr lang="it-IT" sz="2400" dirty="0"/>
              <a:t>Esso viene usato per trasferire potenza elettrica da un livello di tensione ad un altro. </a:t>
            </a:r>
          </a:p>
          <a:p>
            <a:pPr marL="0" indent="0">
              <a:buNone/>
            </a:pPr>
            <a:r>
              <a:rPr lang="it-IT" sz="2400" dirty="0"/>
              <a:t>Il trasformatore è costituito da un nucleo magnetico e da almeno due avvolgimenti. Gli avvolgimenti posso essere di più.</a:t>
            </a:r>
          </a:p>
          <a:p>
            <a:pPr marL="0" indent="0">
              <a:buNone/>
            </a:pPr>
            <a:r>
              <a:rPr lang="it-IT" sz="2400" dirty="0"/>
              <a:t>Si tratta di una macchina che funziona in corrente alternata ed è soprattutto utilizzata per il trasporto dell’energia elettrica. </a:t>
            </a:r>
          </a:p>
          <a:p>
            <a:pPr marL="0" indent="0">
              <a:buNone/>
            </a:pPr>
            <a:r>
              <a:rPr lang="it-IT" sz="2400" dirty="0"/>
              <a:t>Il trasformatore è generalmente composto da tra tre elementi principali:</a:t>
            </a:r>
          </a:p>
          <a:p>
            <a:pPr marL="0" indent="0">
              <a:buNone/>
            </a:pPr>
            <a:r>
              <a:rPr lang="it-IT" sz="2400" dirty="0"/>
              <a:t>1.Il circuito di entrata</a:t>
            </a:r>
          </a:p>
          <a:p>
            <a:pPr marL="0" indent="0">
              <a:buNone/>
            </a:pPr>
            <a:r>
              <a:rPr lang="it-IT" sz="2400" dirty="0"/>
              <a:t>2.Il circuito di uscita</a:t>
            </a:r>
          </a:p>
          <a:p>
            <a:pPr marL="0" indent="0">
              <a:buNone/>
            </a:pPr>
            <a:r>
              <a:rPr lang="it-IT" sz="2400" dirty="0"/>
              <a:t>3.Un nucleo centrale ferromagnetico, chiamato generatore.</a:t>
            </a:r>
          </a:p>
        </p:txBody>
      </p:sp>
      <p:pic>
        <p:nvPicPr>
          <p:cNvPr id="5" name="Immagine 4">
            <a:extLst>
              <a:ext uri="{FF2B5EF4-FFF2-40B4-BE49-F238E27FC236}">
                <a16:creationId xmlns:a16="http://schemas.microsoft.com/office/drawing/2014/main" id="{0B37BD68-FF12-43F1-9277-7AABA9F58963}"/>
              </a:ext>
            </a:extLst>
          </p:cNvPr>
          <p:cNvPicPr>
            <a:picLocks noChangeAspect="1"/>
          </p:cNvPicPr>
          <p:nvPr/>
        </p:nvPicPr>
        <p:blipFill rotWithShape="1">
          <a:blip r:embed="rId2">
            <a:extLst>
              <a:ext uri="{28A0092B-C50C-407E-A947-70E740481C1C}">
                <a14:useLocalDpi xmlns:a14="http://schemas.microsoft.com/office/drawing/2010/main" val="0"/>
              </a:ext>
            </a:extLst>
          </a:blip>
          <a:srcRect l="19437" r="24282" b="-3"/>
          <a:stretch/>
        </p:blipFill>
        <p:spPr>
          <a:xfrm>
            <a:off x="7675658" y="2093976"/>
            <a:ext cx="3941064" cy="4096512"/>
          </a:xfrm>
          <a:prstGeom prst="rect">
            <a:avLst/>
          </a:prstGeom>
        </p:spPr>
      </p:pic>
    </p:spTree>
    <p:extLst>
      <p:ext uri="{BB962C8B-B14F-4D97-AF65-F5344CB8AC3E}">
        <p14:creationId xmlns:p14="http://schemas.microsoft.com/office/powerpoint/2010/main" val="1128167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419566F-B8E2-4B34-8252-5851AA444AAF}"/>
              </a:ext>
            </a:extLst>
          </p:cNvPr>
          <p:cNvSpPr txBox="1"/>
          <p:nvPr/>
        </p:nvSpPr>
        <p:spPr>
          <a:xfrm>
            <a:off x="706120" y="1659285"/>
            <a:ext cx="10779760" cy="3539430"/>
          </a:xfrm>
          <a:prstGeom prst="rect">
            <a:avLst/>
          </a:prstGeom>
          <a:noFill/>
        </p:spPr>
        <p:txBody>
          <a:bodyPr wrap="square" rtlCol="0">
            <a:spAutoFit/>
          </a:bodyPr>
          <a:lstStyle/>
          <a:p>
            <a:pPr algn="ctr"/>
            <a:r>
              <a:rPr lang="it-IT" sz="2800" dirty="0"/>
              <a:t>I trasformatori sono disponibili in una vasta gamma di dimensioni: dal trasformatore d'accoppiamento situato all'interno di un microfono da scena, alle unità grandissime utilizzate per interconnettere porzioni di reti di energia nazionali. Tutti funzionano mediante gli stessi principi basilari, benché la gamma dei progetti sia ampia. I trasformatori sono ancora presenti in quasi tutti i dispositivi elettronici. I trasformatori sono essenziali per la trasmissione di energia a grande distanza, resa praticabile dall'innalzamento ad alte tensioni.</a:t>
            </a:r>
          </a:p>
        </p:txBody>
      </p:sp>
    </p:spTree>
    <p:extLst>
      <p:ext uri="{BB962C8B-B14F-4D97-AF65-F5344CB8AC3E}">
        <p14:creationId xmlns:p14="http://schemas.microsoft.com/office/powerpoint/2010/main" val="4197211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665A366-8CE1-47FF-9D12-ABA139805A69}"/>
              </a:ext>
            </a:extLst>
          </p:cNvPr>
          <p:cNvSpPr txBox="1"/>
          <p:nvPr/>
        </p:nvSpPr>
        <p:spPr>
          <a:xfrm>
            <a:off x="148590" y="684836"/>
            <a:ext cx="11715750" cy="5509200"/>
          </a:xfrm>
          <a:prstGeom prst="rect">
            <a:avLst/>
          </a:prstGeom>
          <a:noFill/>
        </p:spPr>
        <p:txBody>
          <a:bodyPr wrap="square" rtlCol="0">
            <a:spAutoFit/>
          </a:bodyPr>
          <a:lstStyle/>
          <a:p>
            <a:r>
              <a:rPr lang="it-IT" sz="5400" b="1" i="1" dirty="0">
                <a:effectLst>
                  <a:outerShdw blurRad="38100" dist="38100" dir="2700000" algn="tl">
                    <a:srgbClr val="000000">
                      <a:alpha val="43137"/>
                    </a:srgbClr>
                  </a:outerShdw>
                </a:effectLst>
              </a:rPr>
              <a:t>SITOGRAFIA</a:t>
            </a:r>
          </a:p>
          <a:p>
            <a:endParaRPr lang="it-IT" sz="5400" b="1" i="1" dirty="0">
              <a:effectLst>
                <a:outerShdw blurRad="38100" dist="38100" dir="2700000" algn="tl">
                  <a:srgbClr val="000000">
                    <a:alpha val="43137"/>
                  </a:srgbClr>
                </a:outerShdw>
              </a:effectLst>
            </a:endParaRPr>
          </a:p>
          <a:p>
            <a:r>
              <a:rPr lang="it-IT" sz="2800" dirty="0">
                <a:hlinkClick r:id="rId2"/>
              </a:rPr>
              <a:t>https://www.treccani.it/enciclopedia/michael-faraday_%28Enciclopedia-dei-ragazzi%29/</a:t>
            </a:r>
            <a:endParaRPr lang="it-IT" sz="2800" dirty="0"/>
          </a:p>
          <a:p>
            <a:r>
              <a:rPr lang="it-IT" sz="2800" dirty="0">
                <a:hlinkClick r:id="rId3"/>
              </a:rPr>
              <a:t>https://www.chimica-online.it/fisica/gabbia-di-faraday.htm</a:t>
            </a:r>
            <a:endParaRPr lang="it-IT" sz="2800" dirty="0"/>
          </a:p>
          <a:p>
            <a:r>
              <a:rPr lang="it-IT" sz="2800" dirty="0">
                <a:hlinkClick r:id="rId4"/>
              </a:rPr>
              <a:t>https://wwwtecnosoft2dblog.wordpress.com/2020/01/29/la-dinamo/</a:t>
            </a:r>
            <a:endParaRPr lang="it-IT" sz="2800" dirty="0"/>
          </a:p>
          <a:p>
            <a:r>
              <a:rPr lang="it-IT" sz="2800" dirty="0">
                <a:hlinkClick r:id="rId5"/>
              </a:rPr>
              <a:t>https://it.wikipedia.org/wiki/Trasformatore</a:t>
            </a:r>
            <a:endParaRPr lang="it-IT" sz="2800" dirty="0"/>
          </a:p>
          <a:p>
            <a:endParaRPr lang="it-IT" sz="2400" dirty="0"/>
          </a:p>
          <a:p>
            <a:endParaRPr lang="it-IT" sz="2400" dirty="0"/>
          </a:p>
          <a:p>
            <a:pPr algn="r"/>
            <a:endParaRPr lang="it-IT" sz="2400" dirty="0"/>
          </a:p>
          <a:p>
            <a:pPr algn="r"/>
            <a:r>
              <a:rPr lang="it-IT" sz="2800" b="1" i="1" dirty="0"/>
              <a:t>CASINI ALICE, BOSCARO BEATRICE, MATILDE SCAVONE – 5B SU</a:t>
            </a:r>
          </a:p>
        </p:txBody>
      </p:sp>
    </p:spTree>
    <p:extLst>
      <p:ext uri="{BB962C8B-B14F-4D97-AF65-F5344CB8AC3E}">
        <p14:creationId xmlns:p14="http://schemas.microsoft.com/office/powerpoint/2010/main" val="38628737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D86CB87-C987-4B81-BE0B-C11D0EAF6980}"/>
              </a:ext>
            </a:extLst>
          </p:cNvPr>
          <p:cNvSpPr txBox="1"/>
          <p:nvPr/>
        </p:nvSpPr>
        <p:spPr>
          <a:xfrm>
            <a:off x="533400" y="1351508"/>
            <a:ext cx="11125200" cy="4524315"/>
          </a:xfrm>
          <a:prstGeom prst="rect">
            <a:avLst/>
          </a:prstGeom>
          <a:noFill/>
        </p:spPr>
        <p:txBody>
          <a:bodyPr wrap="square" rtlCol="0">
            <a:spAutoFit/>
          </a:bodyPr>
          <a:lstStyle/>
          <a:p>
            <a:pPr algn="ctr"/>
            <a:r>
              <a:rPr lang="it-IT" sz="2400" dirty="0"/>
              <a:t>Michael Faraday chimico e fisico inglese nasce a </a:t>
            </a:r>
            <a:r>
              <a:rPr lang="it-IT" sz="2400" dirty="0" err="1"/>
              <a:t>Newington</a:t>
            </a:r>
            <a:r>
              <a:rPr lang="it-IT" sz="2400" dirty="0"/>
              <a:t>, sobborgo a sud di Londra, nel 1791. I genitori erano di umili origini e seguaci di una setta protestante i cui precetti morali avranno una parte importante nella vita del figlio. Dopo aver ricevuto un'istruzione di base sommaria, nel 1804 Faraday trova impiego presso un venditore di giornali e libraio divenendo un bravo rilegatore e un lettore di libri da cui nasce la sua passione per la scienza dalla voce Elettricità nell'Enciclopedia Britannica. E’ autodidatta e nel retrobottega conduce esperimenti.</a:t>
            </a:r>
          </a:p>
          <a:p>
            <a:pPr algn="ctr"/>
            <a:r>
              <a:rPr lang="it-IT" sz="2400" dirty="0"/>
              <a:t>Interessato di scienza segue le conferenze di Humphry Davy di cui nel 1813 ne diviene assistente alla Royal institution e fino alla morte del maestro, avvenuta nel 1829, si dedica alla chimica. Nel 1823 inventa un metodo molto semplice per liquefare alcuni gas e nel 1825 analizza il liquido che si raccoglie nei portalampade londinesi scoprendo il </a:t>
            </a:r>
            <a:r>
              <a:rPr lang="it-IT" sz="2400" dirty="0" err="1"/>
              <a:t>bicarburo</a:t>
            </a:r>
            <a:r>
              <a:rPr lang="it-IT" sz="2400" dirty="0"/>
              <a:t> di idrogeno successivamente denominato benzene. </a:t>
            </a:r>
          </a:p>
        </p:txBody>
      </p:sp>
    </p:spTree>
    <p:extLst>
      <p:ext uri="{BB962C8B-B14F-4D97-AF65-F5344CB8AC3E}">
        <p14:creationId xmlns:p14="http://schemas.microsoft.com/office/powerpoint/2010/main" val="2755350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061BD486-7283-45EF-B4E4-A78AAE93C082}"/>
              </a:ext>
            </a:extLst>
          </p:cNvPr>
          <p:cNvSpPr txBox="1"/>
          <p:nvPr/>
        </p:nvSpPr>
        <p:spPr>
          <a:xfrm>
            <a:off x="503823" y="1618943"/>
            <a:ext cx="5181508" cy="5719185"/>
          </a:xfrm>
          <a:prstGeom prst="rect">
            <a:avLst/>
          </a:prstGeom>
        </p:spPr>
        <p:txBody>
          <a:bodyPr vert="horz" lIns="91440" tIns="45720" rIns="91440" bIns="45720" rtlCol="0">
            <a:normAutofit/>
          </a:bodyPr>
          <a:lstStyle/>
          <a:p>
            <a:pPr algn="ctr">
              <a:lnSpc>
                <a:spcPct val="90000"/>
              </a:lnSpc>
              <a:spcAft>
                <a:spcPts val="600"/>
              </a:spcAft>
            </a:pPr>
            <a:r>
              <a:rPr lang="en-US" sz="1900" dirty="0" err="1"/>
              <a:t>Eletto</a:t>
            </a:r>
            <a:r>
              <a:rPr lang="en-US" sz="1900" dirty="0"/>
              <a:t> </a:t>
            </a:r>
            <a:r>
              <a:rPr lang="en-US" sz="1900" dirty="0" err="1"/>
              <a:t>nel</a:t>
            </a:r>
            <a:r>
              <a:rPr lang="en-US" sz="1900" dirty="0"/>
              <a:t> 1824 </a:t>
            </a:r>
            <a:r>
              <a:rPr lang="en-US" sz="1900" dirty="0" err="1"/>
              <a:t>membro</a:t>
            </a:r>
            <a:r>
              <a:rPr lang="en-US" sz="1900" dirty="0"/>
              <a:t> </a:t>
            </a:r>
            <a:r>
              <a:rPr lang="en-US" sz="1900" dirty="0" err="1"/>
              <a:t>della</a:t>
            </a:r>
            <a:r>
              <a:rPr lang="en-US" sz="1900" dirty="0"/>
              <a:t> Royal society </a:t>
            </a:r>
            <a:r>
              <a:rPr lang="en-US" sz="1900" dirty="0" err="1"/>
              <a:t>viene</a:t>
            </a:r>
            <a:r>
              <a:rPr lang="en-US" sz="1900" dirty="0"/>
              <a:t> </a:t>
            </a:r>
            <a:r>
              <a:rPr lang="en-US" sz="1900" dirty="0" err="1"/>
              <a:t>nominato</a:t>
            </a:r>
            <a:r>
              <a:rPr lang="en-US" sz="1900" dirty="0"/>
              <a:t> </a:t>
            </a:r>
            <a:r>
              <a:rPr lang="en-US" sz="1900" dirty="0" err="1"/>
              <a:t>nel</a:t>
            </a:r>
            <a:r>
              <a:rPr lang="en-US" sz="1900" dirty="0"/>
              <a:t> 1825 </a:t>
            </a:r>
            <a:r>
              <a:rPr lang="en-US" sz="1900" dirty="0" err="1"/>
              <a:t>direttore</a:t>
            </a:r>
            <a:r>
              <a:rPr lang="en-US" sz="1900" dirty="0"/>
              <a:t> del </a:t>
            </a:r>
            <a:r>
              <a:rPr lang="en-US" sz="1900" dirty="0" err="1"/>
              <a:t>laboratorio</a:t>
            </a:r>
            <a:r>
              <a:rPr lang="en-US" sz="1900" dirty="0"/>
              <a:t> </a:t>
            </a:r>
            <a:r>
              <a:rPr lang="en-US" sz="1900" dirty="0" err="1"/>
              <a:t>della</a:t>
            </a:r>
            <a:r>
              <a:rPr lang="en-US" sz="1900" dirty="0"/>
              <a:t> Royal institution.</a:t>
            </a:r>
          </a:p>
          <a:p>
            <a:pPr algn="ctr">
              <a:lnSpc>
                <a:spcPct val="90000"/>
              </a:lnSpc>
              <a:spcAft>
                <a:spcPts val="600"/>
              </a:spcAft>
            </a:pPr>
            <a:r>
              <a:rPr lang="en-US" sz="1900" dirty="0"/>
              <a:t>Nel 1833 </a:t>
            </a:r>
            <a:r>
              <a:rPr lang="en-US" sz="1900" dirty="0" err="1"/>
              <a:t>viene</a:t>
            </a:r>
            <a:r>
              <a:rPr lang="en-US" sz="1900" dirty="0"/>
              <a:t> </a:t>
            </a:r>
            <a:r>
              <a:rPr lang="en-US" sz="1900" dirty="0" err="1"/>
              <a:t>nominato</a:t>
            </a:r>
            <a:r>
              <a:rPr lang="en-US" sz="1900" dirty="0"/>
              <a:t> </a:t>
            </a:r>
            <a:r>
              <a:rPr lang="en-US" sz="1900" dirty="0" err="1"/>
              <a:t>professore</a:t>
            </a:r>
            <a:r>
              <a:rPr lang="en-US" sz="1900" dirty="0"/>
              <a:t> di </a:t>
            </a:r>
            <a:r>
              <a:rPr lang="en-US" sz="1900" dirty="0" err="1"/>
              <a:t>chimica</a:t>
            </a:r>
            <a:r>
              <a:rPr lang="en-US" sz="1900" dirty="0"/>
              <a:t> </a:t>
            </a:r>
            <a:r>
              <a:rPr lang="en-US" sz="1900" dirty="0" err="1"/>
              <a:t>alla</a:t>
            </a:r>
            <a:r>
              <a:rPr lang="en-US" sz="1900" dirty="0"/>
              <a:t> Royal institution e </a:t>
            </a:r>
            <a:r>
              <a:rPr lang="en-US" sz="1900" dirty="0" err="1"/>
              <a:t>nello</a:t>
            </a:r>
            <a:r>
              <a:rPr lang="en-US" sz="1900" dirty="0"/>
              <a:t> </a:t>
            </a:r>
            <a:r>
              <a:rPr lang="en-US" sz="1900" dirty="0" err="1"/>
              <a:t>stesso</a:t>
            </a:r>
            <a:r>
              <a:rPr lang="en-US" sz="1900" dirty="0"/>
              <a:t> anno </a:t>
            </a:r>
            <a:r>
              <a:rPr lang="en-US" sz="1900" dirty="0" err="1"/>
              <a:t>inizia</a:t>
            </a:r>
            <a:r>
              <a:rPr lang="en-US" sz="1900" dirty="0"/>
              <a:t> lo studio </a:t>
            </a:r>
            <a:r>
              <a:rPr lang="en-US" sz="1900" dirty="0" err="1"/>
              <a:t>dell'elettrolisi</a:t>
            </a:r>
            <a:r>
              <a:rPr lang="en-US" sz="1900" dirty="0"/>
              <a:t>, ne </a:t>
            </a:r>
            <a:r>
              <a:rPr lang="en-US" sz="1900" dirty="0" err="1"/>
              <a:t>determina</a:t>
            </a:r>
            <a:r>
              <a:rPr lang="en-US" sz="1900" dirty="0"/>
              <a:t> le </a:t>
            </a:r>
            <a:r>
              <a:rPr lang="en-US" sz="1900" dirty="0" err="1"/>
              <a:t>leggi</a:t>
            </a:r>
            <a:r>
              <a:rPr lang="en-US" sz="1900" dirty="0"/>
              <a:t> e </a:t>
            </a:r>
            <a:r>
              <a:rPr lang="en-US" sz="1900" dirty="0" err="1"/>
              <a:t>conia</a:t>
            </a:r>
            <a:r>
              <a:rPr lang="en-US" sz="1900" dirty="0"/>
              <a:t> </a:t>
            </a:r>
            <a:r>
              <a:rPr lang="en-US" sz="1900" dirty="0" err="1"/>
              <a:t>i</a:t>
            </a:r>
            <a:r>
              <a:rPr lang="en-US" sz="1900" dirty="0"/>
              <a:t> termini </a:t>
            </a:r>
            <a:r>
              <a:rPr lang="en-US" sz="1900" dirty="0" err="1"/>
              <a:t>ancora</a:t>
            </a:r>
            <a:r>
              <a:rPr lang="en-US" sz="1900" dirty="0"/>
              <a:t> </a:t>
            </a:r>
            <a:r>
              <a:rPr lang="en-US" sz="1900" dirty="0" err="1"/>
              <a:t>oggi</a:t>
            </a:r>
            <a:r>
              <a:rPr lang="en-US" sz="1900" dirty="0"/>
              <a:t> </a:t>
            </a:r>
            <a:r>
              <a:rPr lang="en-US" sz="1900" dirty="0" err="1"/>
              <a:t>usati</a:t>
            </a:r>
            <a:r>
              <a:rPr lang="en-US" sz="1900" dirty="0"/>
              <a:t> </a:t>
            </a:r>
            <a:r>
              <a:rPr lang="en-US" sz="1900" dirty="0" err="1"/>
              <a:t>che</a:t>
            </a:r>
            <a:r>
              <a:rPr lang="en-US" sz="1900" dirty="0"/>
              <a:t> </a:t>
            </a:r>
            <a:r>
              <a:rPr lang="en-US" sz="1900" dirty="0" err="1"/>
              <a:t>descrivono</a:t>
            </a:r>
            <a:r>
              <a:rPr lang="en-US" sz="1900" dirty="0"/>
              <a:t> il </a:t>
            </a:r>
            <a:r>
              <a:rPr lang="en-US" sz="1900" dirty="0" err="1"/>
              <a:t>fenomeno</a:t>
            </a:r>
            <a:r>
              <a:rPr lang="en-US" sz="1900" dirty="0"/>
              <a:t>: </a:t>
            </a:r>
            <a:r>
              <a:rPr lang="en-US" sz="1900" dirty="0" err="1"/>
              <a:t>anione</a:t>
            </a:r>
            <a:r>
              <a:rPr lang="en-US" sz="1900" dirty="0"/>
              <a:t>, </a:t>
            </a:r>
            <a:r>
              <a:rPr lang="en-US" sz="1900" dirty="0" err="1"/>
              <a:t>catione</a:t>
            </a:r>
            <a:r>
              <a:rPr lang="en-US" sz="1900" dirty="0"/>
              <a:t>, </a:t>
            </a:r>
            <a:r>
              <a:rPr lang="en-US" sz="1900" dirty="0" err="1"/>
              <a:t>ione</a:t>
            </a:r>
            <a:r>
              <a:rPr lang="en-US" sz="1900" dirty="0"/>
              <a:t>, </a:t>
            </a:r>
            <a:r>
              <a:rPr lang="en-US" sz="1900" dirty="0" err="1"/>
              <a:t>elettrodo</a:t>
            </a:r>
            <a:r>
              <a:rPr lang="en-US" sz="1900" dirty="0"/>
              <a:t>, </a:t>
            </a:r>
            <a:r>
              <a:rPr lang="en-US" sz="1900" dirty="0" err="1"/>
              <a:t>catodo</a:t>
            </a:r>
            <a:r>
              <a:rPr lang="en-US" sz="1900" dirty="0"/>
              <a:t>, </a:t>
            </a:r>
            <a:r>
              <a:rPr lang="en-US" sz="1900" dirty="0" err="1"/>
              <a:t>anodo</a:t>
            </a:r>
            <a:r>
              <a:rPr lang="en-US" sz="1900" dirty="0"/>
              <a:t>. Nel 1837 </a:t>
            </a:r>
            <a:r>
              <a:rPr lang="en-US" sz="1900" dirty="0" err="1"/>
              <a:t>inizia</a:t>
            </a:r>
            <a:r>
              <a:rPr lang="en-US" sz="1900" dirty="0"/>
              <a:t> il </a:t>
            </a:r>
            <a:r>
              <a:rPr lang="en-US" sz="1900" dirty="0" err="1"/>
              <a:t>lavoro</a:t>
            </a:r>
            <a:r>
              <a:rPr lang="en-US" sz="1900" dirty="0"/>
              <a:t> </a:t>
            </a:r>
            <a:r>
              <a:rPr lang="en-US" sz="1900" dirty="0" err="1"/>
              <a:t>sull'induzione</a:t>
            </a:r>
            <a:r>
              <a:rPr lang="en-US" sz="1900" dirty="0"/>
              <a:t> e a </a:t>
            </a:r>
            <a:r>
              <a:rPr lang="en-US" sz="1900" dirty="0" err="1"/>
              <a:t>questo</a:t>
            </a:r>
            <a:r>
              <a:rPr lang="en-US" sz="1900" dirty="0"/>
              <a:t> </a:t>
            </a:r>
            <a:r>
              <a:rPr lang="en-US" sz="1900" dirty="0" err="1"/>
              <a:t>periodo</a:t>
            </a:r>
            <a:r>
              <a:rPr lang="en-US" sz="1900" dirty="0"/>
              <a:t> </a:t>
            </a:r>
            <a:r>
              <a:rPr lang="en-US" sz="1900" dirty="0" err="1"/>
              <a:t>risale</a:t>
            </a:r>
            <a:r>
              <a:rPr lang="en-US" sz="1900" dirty="0"/>
              <a:t> </a:t>
            </a:r>
            <a:r>
              <a:rPr lang="en-US" sz="1900" dirty="0" err="1"/>
              <a:t>l'invenzione</a:t>
            </a:r>
            <a:r>
              <a:rPr lang="en-US" sz="1900" dirty="0"/>
              <a:t> </a:t>
            </a:r>
            <a:r>
              <a:rPr lang="en-US" sz="1900" dirty="0" err="1"/>
              <a:t>della</a:t>
            </a:r>
            <a:r>
              <a:rPr lang="en-US" sz="1900" dirty="0"/>
              <a:t> </a:t>
            </a:r>
            <a:r>
              <a:rPr lang="en-US" sz="1900" dirty="0" err="1"/>
              <a:t>cosiddetta</a:t>
            </a:r>
            <a:r>
              <a:rPr lang="en-US" sz="1900" dirty="0"/>
              <a:t> "</a:t>
            </a:r>
            <a:r>
              <a:rPr lang="en-US" sz="1900" dirty="0" err="1"/>
              <a:t>gabbia</a:t>
            </a:r>
            <a:r>
              <a:rPr lang="en-US" sz="1900" dirty="0"/>
              <a:t> di Faraday", una </a:t>
            </a:r>
            <a:r>
              <a:rPr lang="en-US" sz="1900" dirty="0" err="1"/>
              <a:t>struttura</a:t>
            </a:r>
            <a:r>
              <a:rPr lang="en-US" sz="1900" dirty="0"/>
              <a:t> al cui </a:t>
            </a:r>
            <a:r>
              <a:rPr lang="en-US" sz="1900" dirty="0" err="1"/>
              <a:t>esterno</a:t>
            </a:r>
            <a:r>
              <a:rPr lang="en-US" sz="1900" dirty="0"/>
              <a:t> è </a:t>
            </a:r>
            <a:r>
              <a:rPr lang="en-US" sz="1900" dirty="0" err="1"/>
              <a:t>presente</a:t>
            </a:r>
            <a:r>
              <a:rPr lang="en-US" sz="1900" dirty="0"/>
              <a:t> un campo </a:t>
            </a:r>
            <a:r>
              <a:rPr lang="en-US" sz="1900" dirty="0" err="1"/>
              <a:t>elettrico</a:t>
            </a:r>
            <a:r>
              <a:rPr lang="en-US" sz="1900" dirty="0"/>
              <a:t> </a:t>
            </a:r>
            <a:r>
              <a:rPr lang="en-US" sz="1900" dirty="0" err="1"/>
              <a:t>costante</a:t>
            </a:r>
            <a:r>
              <a:rPr lang="en-US" sz="1900" dirty="0"/>
              <a:t>.</a:t>
            </a:r>
          </a:p>
        </p:txBody>
      </p:sp>
      <p:pic>
        <p:nvPicPr>
          <p:cNvPr id="4" name="Immagine 3" descr="Immagine che contiene uomo, persona, abbigliamento, indossando&#10;&#10;Descrizione generata automaticamente">
            <a:extLst>
              <a:ext uri="{FF2B5EF4-FFF2-40B4-BE49-F238E27FC236}">
                <a16:creationId xmlns:a16="http://schemas.microsoft.com/office/drawing/2014/main" id="{9B213A70-6BCA-4F04-BCF6-C657B7D8D1E3}"/>
              </a:ext>
            </a:extLst>
          </p:cNvPr>
          <p:cNvPicPr>
            <a:picLocks noChangeAspect="1"/>
          </p:cNvPicPr>
          <p:nvPr/>
        </p:nvPicPr>
        <p:blipFill rotWithShape="1">
          <a:blip r:embed="rId2">
            <a:extLst>
              <a:ext uri="{28A0092B-C50C-407E-A947-70E740481C1C}">
                <a14:useLocalDpi xmlns:a14="http://schemas.microsoft.com/office/drawing/2010/main" val="0"/>
              </a:ext>
            </a:extLst>
          </a:blip>
          <a:srcRect l="7190" r="19942" b="2"/>
          <a:stretch/>
        </p:blipFill>
        <p:spPr>
          <a:xfrm>
            <a:off x="6189155" y="10"/>
            <a:ext cx="6002844" cy="6857990"/>
          </a:xfrm>
          <a:prstGeom prst="rect">
            <a:avLst/>
          </a:prstGeom>
          <a:effectLst/>
        </p:spPr>
      </p:pic>
    </p:spTree>
    <p:extLst>
      <p:ext uri="{BB962C8B-B14F-4D97-AF65-F5344CB8AC3E}">
        <p14:creationId xmlns:p14="http://schemas.microsoft.com/office/powerpoint/2010/main" val="3156435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134156F-DD4B-452D-9AAC-679B4874F554}"/>
              </a:ext>
            </a:extLst>
          </p:cNvPr>
          <p:cNvSpPr txBox="1"/>
          <p:nvPr/>
        </p:nvSpPr>
        <p:spPr>
          <a:xfrm>
            <a:off x="642938" y="1166842"/>
            <a:ext cx="10906124" cy="4524315"/>
          </a:xfrm>
          <a:prstGeom prst="rect">
            <a:avLst/>
          </a:prstGeom>
          <a:noFill/>
        </p:spPr>
        <p:txBody>
          <a:bodyPr wrap="square" rtlCol="0">
            <a:spAutoFit/>
          </a:bodyPr>
          <a:lstStyle/>
          <a:p>
            <a:pPr algn="ctr"/>
            <a:r>
              <a:rPr lang="it-IT" sz="2400" dirty="0"/>
              <a:t>A causa della cattive condizioni di salute,  Faraday trascorre nel 1841 otto mesi in Svizzera in compagnia della moglie Sarah, sposata nel 1821. Al suo rientro a Londra si dedica alla definizione di campo e alla suddivisione delle sostanze in paramagnetiche e diamagnetiche. </a:t>
            </a:r>
          </a:p>
          <a:p>
            <a:pPr algn="ctr"/>
            <a:r>
              <a:rPr lang="it-IT" sz="2400" dirty="0"/>
              <a:t>—&gt; Il paramagnetismo si osserva in quelle sostanze composte da atomi con un proprio momento magnetico. In assenza di un campo magnetico esterno tali momenti si orientano in modo del tutto casuale, data la distribuzione disordinata degli atomi, e si annullano quindi reciprocamente.</a:t>
            </a:r>
          </a:p>
          <a:p>
            <a:pPr algn="ctr"/>
            <a:r>
              <a:rPr lang="it-IT" sz="2400" dirty="0"/>
              <a:t>—&gt; Il diamagnetismo è una forma di magnetismo che alcuni materiali mostrano in presenza di un campo magnetico. I materiali diamagnetici sono caratterizzati dal fatto che la magnetizzazione ha verso opposto rispetto al campo magnetico, quindi questi materiali ne vengono debolmente "respinti". </a:t>
            </a:r>
          </a:p>
        </p:txBody>
      </p:sp>
    </p:spTree>
    <p:extLst>
      <p:ext uri="{BB962C8B-B14F-4D97-AF65-F5344CB8AC3E}">
        <p14:creationId xmlns:p14="http://schemas.microsoft.com/office/powerpoint/2010/main" val="212973713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10;&#10;Descrizione generata automaticamente">
            <a:extLst>
              <a:ext uri="{FF2B5EF4-FFF2-40B4-BE49-F238E27FC236}">
                <a16:creationId xmlns:a16="http://schemas.microsoft.com/office/drawing/2014/main" id="{4B2F62A4-57A9-4114-9070-7AD92DD6DA37}"/>
              </a:ext>
            </a:extLst>
          </p:cNvPr>
          <p:cNvPicPr>
            <a:picLocks noChangeAspect="1"/>
          </p:cNvPicPr>
          <p:nvPr/>
        </p:nvPicPr>
        <p:blipFill rotWithShape="1">
          <a:blip r:embed="rId2">
            <a:extLst>
              <a:ext uri="{28A0092B-C50C-407E-A947-70E740481C1C}">
                <a14:useLocalDpi xmlns:a14="http://schemas.microsoft.com/office/drawing/2010/main" val="0"/>
              </a:ext>
            </a:extLst>
          </a:blip>
          <a:srcRect t="11385" r="1" b="30636"/>
          <a:stretch/>
        </p:blipFill>
        <p:spPr>
          <a:xfrm>
            <a:off x="2522356" y="10"/>
            <a:ext cx="9669642" cy="6857990"/>
          </a:xfrm>
          <a:prstGeom prst="rect">
            <a:avLst/>
          </a:prstGeom>
          <a:solidFill>
            <a:schemeClr val="accent4">
              <a:lumMod val="40000"/>
              <a:lumOff val="60000"/>
            </a:schemeClr>
          </a:solidFill>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sellaDiTesto 1">
            <a:extLst>
              <a:ext uri="{FF2B5EF4-FFF2-40B4-BE49-F238E27FC236}">
                <a16:creationId xmlns:a16="http://schemas.microsoft.com/office/drawing/2014/main" id="{0D1815A7-5D33-47DF-A97A-5B5A9415F931}"/>
              </a:ext>
            </a:extLst>
          </p:cNvPr>
          <p:cNvSpPr txBox="1"/>
          <p:nvPr/>
        </p:nvSpPr>
        <p:spPr>
          <a:xfrm>
            <a:off x="232678" y="606446"/>
            <a:ext cx="4576306" cy="6647783"/>
          </a:xfrm>
          <a:prstGeom prst="rect">
            <a:avLst/>
          </a:prstGeom>
        </p:spPr>
        <p:txBody>
          <a:bodyPr vert="horz" lIns="91440" tIns="45720" rIns="91440" bIns="45720" rtlCol="0">
            <a:normAutofit/>
          </a:bodyPr>
          <a:lstStyle/>
          <a:p>
            <a:pPr>
              <a:lnSpc>
                <a:spcPct val="90000"/>
              </a:lnSpc>
              <a:spcAft>
                <a:spcPts val="600"/>
              </a:spcAft>
            </a:pPr>
            <a:r>
              <a:rPr lang="en-US" sz="1600" dirty="0"/>
              <a:t>Dal 1830 Faraday </a:t>
            </a:r>
            <a:r>
              <a:rPr lang="en-US" sz="1600" dirty="0" err="1"/>
              <a:t>inizia</a:t>
            </a:r>
            <a:r>
              <a:rPr lang="en-US" sz="1600" dirty="0"/>
              <a:t> a </a:t>
            </a:r>
            <a:r>
              <a:rPr lang="en-US" sz="1600" dirty="0" err="1"/>
              <a:t>dedicarsi</a:t>
            </a:r>
            <a:r>
              <a:rPr lang="en-US" sz="1600" dirty="0"/>
              <a:t> </a:t>
            </a:r>
            <a:r>
              <a:rPr lang="en-US" sz="1600" dirty="0" err="1"/>
              <a:t>alla</a:t>
            </a:r>
            <a:r>
              <a:rPr lang="en-US" sz="1600" dirty="0"/>
              <a:t> </a:t>
            </a:r>
            <a:r>
              <a:rPr lang="en-US" sz="1600" dirty="0" err="1"/>
              <a:t>fisica</a:t>
            </a:r>
            <a:r>
              <a:rPr lang="en-US" sz="1600" dirty="0"/>
              <a:t>, </a:t>
            </a:r>
            <a:r>
              <a:rPr lang="en-US" sz="1600" dirty="0" err="1"/>
              <a:t>soprattutto</a:t>
            </a:r>
            <a:r>
              <a:rPr lang="en-US" sz="1600" dirty="0"/>
              <a:t> </a:t>
            </a:r>
            <a:r>
              <a:rPr lang="en-US" sz="1600" dirty="0" err="1"/>
              <a:t>nel</a:t>
            </a:r>
            <a:r>
              <a:rPr lang="en-US" sz="1600" dirty="0"/>
              <a:t> campo </a:t>
            </a:r>
            <a:r>
              <a:rPr lang="en-US" sz="1600" dirty="0" err="1"/>
              <a:t>dei</a:t>
            </a:r>
            <a:r>
              <a:rPr lang="en-US" sz="1600" dirty="0"/>
              <a:t> </a:t>
            </a:r>
            <a:r>
              <a:rPr lang="en-US" sz="1600" dirty="0" err="1"/>
              <a:t>fenomeni</a:t>
            </a:r>
            <a:r>
              <a:rPr lang="en-US" sz="1600" dirty="0"/>
              <a:t> </a:t>
            </a:r>
            <a:r>
              <a:rPr lang="en-US" sz="1600" dirty="0" err="1"/>
              <a:t>elettrici</a:t>
            </a:r>
            <a:r>
              <a:rPr lang="en-US" sz="1600" dirty="0"/>
              <a:t> e </a:t>
            </a:r>
            <a:r>
              <a:rPr lang="en-US" sz="1600" dirty="0" err="1"/>
              <a:t>nel</a:t>
            </a:r>
            <a:r>
              <a:rPr lang="en-US" sz="1600" dirty="0"/>
              <a:t> 1831 </a:t>
            </a:r>
            <a:r>
              <a:rPr lang="en-US" sz="1600" dirty="0" err="1"/>
              <a:t>inventa</a:t>
            </a:r>
            <a:r>
              <a:rPr lang="en-US" sz="1600" dirty="0"/>
              <a:t> il </a:t>
            </a:r>
            <a:r>
              <a:rPr lang="en-US" sz="1600" dirty="0" err="1"/>
              <a:t>trasformatore</a:t>
            </a:r>
            <a:r>
              <a:rPr lang="en-US" sz="1600" dirty="0"/>
              <a:t> </a:t>
            </a:r>
            <a:r>
              <a:rPr lang="en-US" sz="1600" dirty="0" err="1"/>
              <a:t>elettrico</a:t>
            </a:r>
            <a:r>
              <a:rPr lang="en-US" sz="1600" dirty="0"/>
              <a:t>, </a:t>
            </a:r>
            <a:r>
              <a:rPr lang="en-US" sz="1600" dirty="0" err="1"/>
              <a:t>scopre</a:t>
            </a:r>
            <a:r>
              <a:rPr lang="en-US" sz="1600" dirty="0"/>
              <a:t> </a:t>
            </a:r>
            <a:r>
              <a:rPr lang="en-US" sz="1600" dirty="0" err="1"/>
              <a:t>l'induzione</a:t>
            </a:r>
            <a:r>
              <a:rPr lang="en-US" sz="1600" dirty="0"/>
              <a:t> </a:t>
            </a:r>
            <a:r>
              <a:rPr lang="en-US" sz="1600" dirty="0" err="1"/>
              <a:t>elettromagnetica</a:t>
            </a:r>
            <a:r>
              <a:rPr lang="en-US" sz="1600" dirty="0"/>
              <a:t>, </a:t>
            </a:r>
            <a:r>
              <a:rPr lang="en-US" sz="1600" dirty="0" err="1"/>
              <a:t>inventa</a:t>
            </a:r>
            <a:r>
              <a:rPr lang="en-US" sz="1600" dirty="0"/>
              <a:t> la </a:t>
            </a:r>
            <a:r>
              <a:rPr lang="en-US" sz="1600" dirty="0" err="1"/>
              <a:t>dinamo</a:t>
            </a:r>
            <a:r>
              <a:rPr lang="en-US" sz="1600" dirty="0"/>
              <a:t> e introduce il </a:t>
            </a:r>
            <a:r>
              <a:rPr lang="en-US" sz="1600" dirty="0" err="1"/>
              <a:t>concetto</a:t>
            </a:r>
            <a:r>
              <a:rPr lang="en-US" sz="1600" dirty="0"/>
              <a:t> di </a:t>
            </a:r>
            <a:r>
              <a:rPr lang="en-US" sz="1600" dirty="0" err="1"/>
              <a:t>linee</a:t>
            </a:r>
            <a:r>
              <a:rPr lang="en-US" sz="1600" dirty="0"/>
              <a:t> di forza.</a:t>
            </a:r>
          </a:p>
          <a:p>
            <a:pPr>
              <a:lnSpc>
                <a:spcPct val="90000"/>
              </a:lnSpc>
              <a:spcAft>
                <a:spcPts val="600"/>
              </a:spcAft>
            </a:pPr>
            <a:r>
              <a:rPr lang="en-US" sz="1600" dirty="0"/>
              <a:t>Fedele </a:t>
            </a:r>
            <a:r>
              <a:rPr lang="en-US" sz="1600" dirty="0" err="1"/>
              <a:t>alla</a:t>
            </a:r>
            <a:r>
              <a:rPr lang="en-US" sz="1600" dirty="0"/>
              <a:t> ferrea </a:t>
            </a:r>
            <a:r>
              <a:rPr lang="en-US" sz="1600" dirty="0" err="1"/>
              <a:t>disciplina</a:t>
            </a:r>
            <a:r>
              <a:rPr lang="en-US" sz="1600" dirty="0"/>
              <a:t> </a:t>
            </a:r>
            <a:r>
              <a:rPr lang="en-US" sz="1600" dirty="0" err="1"/>
              <a:t>della</a:t>
            </a:r>
            <a:r>
              <a:rPr lang="en-US" sz="1600" dirty="0"/>
              <a:t> </a:t>
            </a:r>
            <a:r>
              <a:rPr lang="en-US" sz="1600" dirty="0" err="1"/>
              <a:t>sua</a:t>
            </a:r>
            <a:r>
              <a:rPr lang="en-US" sz="1600" dirty="0"/>
              <a:t> </a:t>
            </a:r>
            <a:r>
              <a:rPr lang="en-US" sz="1600" dirty="0" err="1"/>
              <a:t>religione</a:t>
            </a:r>
            <a:r>
              <a:rPr lang="en-US" sz="1600" dirty="0"/>
              <a:t>, Faraday non ha </a:t>
            </a:r>
            <a:r>
              <a:rPr lang="en-US" sz="1600" dirty="0" err="1"/>
              <a:t>mai</a:t>
            </a:r>
            <a:r>
              <a:rPr lang="en-US" sz="1600" dirty="0"/>
              <a:t> </a:t>
            </a:r>
            <a:r>
              <a:rPr lang="en-US" sz="1600" dirty="0" err="1"/>
              <a:t>accettato</a:t>
            </a:r>
            <a:r>
              <a:rPr lang="en-US" sz="1600" dirty="0"/>
              <a:t> </a:t>
            </a:r>
            <a:r>
              <a:rPr lang="en-US" sz="1600" dirty="0" err="1"/>
              <a:t>onori</a:t>
            </a:r>
            <a:r>
              <a:rPr lang="en-US" sz="1600" dirty="0"/>
              <a:t> e </a:t>
            </a:r>
            <a:r>
              <a:rPr lang="en-US" sz="1600" dirty="0" err="1"/>
              <a:t>riconoscimenti</a:t>
            </a:r>
            <a:r>
              <a:rPr lang="en-US" sz="1600" dirty="0"/>
              <a:t>. </a:t>
            </a:r>
            <a:r>
              <a:rPr lang="en-US" sz="1600" dirty="0" err="1"/>
              <a:t>Inoltre</a:t>
            </a:r>
            <a:r>
              <a:rPr lang="en-US" sz="1600" dirty="0"/>
              <a:t> </a:t>
            </a:r>
            <a:r>
              <a:rPr lang="en-US" sz="1600" dirty="0" err="1"/>
              <a:t>si</a:t>
            </a:r>
            <a:r>
              <a:rPr lang="en-US" sz="1600" dirty="0"/>
              <a:t> è </a:t>
            </a:r>
            <a:r>
              <a:rPr lang="en-US" sz="1600" dirty="0" err="1"/>
              <a:t>rifiutato</a:t>
            </a:r>
            <a:r>
              <a:rPr lang="en-US" sz="1600" dirty="0"/>
              <a:t> di </a:t>
            </a:r>
            <a:r>
              <a:rPr lang="en-US" sz="1600" dirty="0" err="1"/>
              <a:t>studiare</a:t>
            </a:r>
            <a:r>
              <a:rPr lang="en-US" sz="1600" dirty="0"/>
              <a:t> </a:t>
            </a:r>
            <a:r>
              <a:rPr lang="en-US" sz="1600" dirty="0" err="1"/>
              <a:t>l'impiego</a:t>
            </a:r>
            <a:r>
              <a:rPr lang="en-US" sz="1600" dirty="0"/>
              <a:t> </a:t>
            </a:r>
            <a:r>
              <a:rPr lang="en-US" sz="1600" dirty="0" err="1"/>
              <a:t>dei</a:t>
            </a:r>
            <a:r>
              <a:rPr lang="en-US" sz="1600" dirty="0"/>
              <a:t> gas </a:t>
            </a:r>
            <a:r>
              <a:rPr lang="en-US" sz="1600" dirty="0" err="1"/>
              <a:t>tossici</a:t>
            </a:r>
            <a:r>
              <a:rPr lang="en-US" sz="1600" dirty="0"/>
              <a:t> </a:t>
            </a:r>
            <a:r>
              <a:rPr lang="en-US" sz="1600" dirty="0" err="1"/>
              <a:t>nella</a:t>
            </a:r>
            <a:r>
              <a:rPr lang="en-US" sz="1600" dirty="0"/>
              <a:t> </a:t>
            </a:r>
            <a:r>
              <a:rPr lang="en-US" sz="1600" dirty="0" err="1"/>
              <a:t>guerra</a:t>
            </a:r>
            <a:r>
              <a:rPr lang="en-US" sz="1600" dirty="0"/>
              <a:t> di Crimea e non ha </a:t>
            </a:r>
            <a:r>
              <a:rPr lang="en-US" sz="1600" dirty="0" err="1"/>
              <a:t>mai</a:t>
            </a:r>
            <a:r>
              <a:rPr lang="en-US" sz="1600" dirty="0"/>
              <a:t> </a:t>
            </a:r>
            <a:r>
              <a:rPr lang="en-US" sz="1600" dirty="0" err="1"/>
              <a:t>trascurato</a:t>
            </a:r>
            <a:r>
              <a:rPr lang="en-US" sz="1600" dirty="0"/>
              <a:t> la </a:t>
            </a:r>
            <a:r>
              <a:rPr lang="en-US" sz="1600" dirty="0" err="1"/>
              <a:t>diffusione</a:t>
            </a:r>
            <a:r>
              <a:rPr lang="en-US" sz="1600" dirty="0"/>
              <a:t> </a:t>
            </a:r>
            <a:r>
              <a:rPr lang="en-US" sz="1600" dirty="0" err="1"/>
              <a:t>della</a:t>
            </a:r>
            <a:r>
              <a:rPr lang="en-US" sz="1600" dirty="0"/>
              <a:t> </a:t>
            </a:r>
            <a:r>
              <a:rPr lang="en-US" sz="1600" dirty="0" err="1"/>
              <a:t>scienza</a:t>
            </a:r>
            <a:r>
              <a:rPr lang="en-US" sz="1600" dirty="0"/>
              <a:t>, </a:t>
            </a:r>
            <a:r>
              <a:rPr lang="en-US" sz="1600" dirty="0" err="1"/>
              <a:t>persuaso</a:t>
            </a:r>
            <a:r>
              <a:rPr lang="en-US" sz="1600" dirty="0"/>
              <a:t> </a:t>
            </a:r>
            <a:r>
              <a:rPr lang="en-US" sz="1600" dirty="0" err="1"/>
              <a:t>che</a:t>
            </a:r>
            <a:r>
              <a:rPr lang="en-US" sz="1600" dirty="0"/>
              <a:t> </a:t>
            </a:r>
            <a:r>
              <a:rPr lang="en-US" sz="1600" dirty="0" err="1"/>
              <a:t>essa</a:t>
            </a:r>
            <a:r>
              <a:rPr lang="en-US" sz="1600" dirty="0"/>
              <a:t> </a:t>
            </a:r>
            <a:r>
              <a:rPr lang="en-US" sz="1600" dirty="0" err="1"/>
              <a:t>dovesse</a:t>
            </a:r>
            <a:r>
              <a:rPr lang="en-US" sz="1600" dirty="0"/>
              <a:t> </a:t>
            </a:r>
            <a:r>
              <a:rPr lang="en-US" sz="1600" dirty="0" err="1"/>
              <a:t>mettersi</a:t>
            </a:r>
            <a:r>
              <a:rPr lang="en-US" sz="1600" dirty="0"/>
              <a:t> al </a:t>
            </a:r>
            <a:r>
              <a:rPr lang="en-US" sz="1600" dirty="0" err="1"/>
              <a:t>servizio</a:t>
            </a:r>
            <a:r>
              <a:rPr lang="en-US" sz="1600" dirty="0"/>
              <a:t> </a:t>
            </a:r>
            <a:r>
              <a:rPr lang="en-US" sz="1600" dirty="0" err="1"/>
              <a:t>dell'umanità</a:t>
            </a:r>
            <a:r>
              <a:rPr lang="en-US" sz="1600" dirty="0"/>
              <a:t>, </a:t>
            </a:r>
            <a:r>
              <a:rPr lang="en-US" sz="1600" dirty="0" err="1"/>
              <a:t>perché</a:t>
            </a:r>
            <a:r>
              <a:rPr lang="en-US" sz="1600" dirty="0"/>
              <a:t> </a:t>
            </a:r>
            <a:r>
              <a:rPr lang="en-US" sz="1600" dirty="0" err="1"/>
              <a:t>necessità</a:t>
            </a:r>
            <a:r>
              <a:rPr lang="en-US" sz="1600" dirty="0"/>
              <a:t> </a:t>
            </a:r>
            <a:r>
              <a:rPr lang="en-US" sz="1600" dirty="0" err="1"/>
              <a:t>sociale</a:t>
            </a:r>
            <a:r>
              <a:rPr lang="en-US" sz="1600" dirty="0"/>
              <a:t> e </a:t>
            </a:r>
            <a:r>
              <a:rPr lang="en-US" sz="1600" dirty="0" err="1"/>
              <a:t>parte</a:t>
            </a:r>
            <a:r>
              <a:rPr lang="en-US" sz="1600" dirty="0"/>
              <a:t> </a:t>
            </a:r>
            <a:r>
              <a:rPr lang="en-US" sz="1600" dirty="0" err="1"/>
              <a:t>della</a:t>
            </a:r>
            <a:r>
              <a:rPr lang="en-US" sz="1600" dirty="0"/>
              <a:t> </a:t>
            </a:r>
            <a:r>
              <a:rPr lang="en-US" sz="1600" dirty="0" err="1"/>
              <a:t>cultura</a:t>
            </a:r>
            <a:r>
              <a:rPr lang="en-US" sz="1600" dirty="0"/>
              <a:t>. </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Nel 1858 </a:t>
            </a:r>
            <a:r>
              <a:rPr lang="en-US" sz="1600" dirty="0" err="1"/>
              <a:t>si</a:t>
            </a:r>
            <a:r>
              <a:rPr lang="en-US" sz="1600" dirty="0"/>
              <a:t> </a:t>
            </a:r>
            <a:r>
              <a:rPr lang="en-US" sz="1600" dirty="0" err="1"/>
              <a:t>trasferisce</a:t>
            </a:r>
            <a:r>
              <a:rPr lang="en-US" sz="1600" dirty="0"/>
              <a:t> in una casa a Hampton Court in cui </a:t>
            </a:r>
            <a:r>
              <a:rPr lang="en-US" sz="1600" dirty="0" err="1"/>
              <a:t>muore</a:t>
            </a:r>
            <a:r>
              <a:rPr lang="en-US" sz="1600" dirty="0"/>
              <a:t> il 25 </a:t>
            </a:r>
            <a:r>
              <a:rPr lang="en-US" sz="1600" dirty="0" err="1"/>
              <a:t>agosto</a:t>
            </a:r>
            <a:r>
              <a:rPr lang="en-US" sz="1600" dirty="0"/>
              <a:t> del 1867.</a:t>
            </a:r>
          </a:p>
          <a:p>
            <a:pPr>
              <a:lnSpc>
                <a:spcPct val="90000"/>
              </a:lnSpc>
              <a:spcAft>
                <a:spcPts val="600"/>
              </a:spcAft>
            </a:pPr>
            <a:r>
              <a:rPr lang="en-US" sz="1600" dirty="0" err="1"/>
              <a:t>Tra</a:t>
            </a:r>
            <a:r>
              <a:rPr lang="en-US" sz="1600" dirty="0"/>
              <a:t> le sue </a:t>
            </a:r>
            <a:r>
              <a:rPr lang="en-US" sz="1600" dirty="0" err="1"/>
              <a:t>numerose</a:t>
            </a:r>
            <a:r>
              <a:rPr lang="en-US" sz="1600" dirty="0"/>
              <a:t> </a:t>
            </a:r>
            <a:r>
              <a:rPr lang="en-US" sz="1600" dirty="0" err="1"/>
              <a:t>conferenze</a:t>
            </a:r>
            <a:r>
              <a:rPr lang="en-US" sz="1600" dirty="0"/>
              <a:t> </a:t>
            </a:r>
            <a:r>
              <a:rPr lang="en-US" sz="1600" dirty="0" err="1"/>
              <a:t>celebri</a:t>
            </a:r>
            <a:r>
              <a:rPr lang="en-US" sz="1600" dirty="0"/>
              <a:t> </a:t>
            </a:r>
            <a:r>
              <a:rPr lang="en-US" sz="1600" dirty="0" err="1"/>
              <a:t>furono</a:t>
            </a:r>
            <a:r>
              <a:rPr lang="en-US" sz="1600" dirty="0"/>
              <a:t> le Christmas lectures, dedicate ai </a:t>
            </a:r>
            <a:r>
              <a:rPr lang="en-US" sz="1600" dirty="0" err="1"/>
              <a:t>ragazzi</a:t>
            </a:r>
            <a:r>
              <a:rPr lang="en-US" sz="1600" dirty="0"/>
              <a:t>, </a:t>
            </a:r>
            <a:r>
              <a:rPr lang="en-US" sz="1600" dirty="0" err="1"/>
              <a:t>che</a:t>
            </a:r>
            <a:r>
              <a:rPr lang="en-US" sz="1600" dirty="0"/>
              <a:t> </a:t>
            </a:r>
            <a:r>
              <a:rPr lang="en-US" sz="1600" dirty="0" err="1"/>
              <a:t>si</a:t>
            </a:r>
            <a:r>
              <a:rPr lang="en-US" sz="1600" dirty="0"/>
              <a:t> </a:t>
            </a:r>
            <a:r>
              <a:rPr lang="en-US" sz="1600" dirty="0" err="1"/>
              <a:t>tenevano</a:t>
            </a:r>
            <a:r>
              <a:rPr lang="en-US" sz="1600" dirty="0"/>
              <a:t> il </a:t>
            </a:r>
            <a:r>
              <a:rPr lang="en-US" sz="1600" dirty="0" err="1"/>
              <a:t>giorno</a:t>
            </a:r>
            <a:r>
              <a:rPr lang="en-US" sz="1600" dirty="0"/>
              <a:t> di Natale, </a:t>
            </a:r>
            <a:r>
              <a:rPr lang="en-US" sz="1600" dirty="0" err="1"/>
              <a:t>iniziate</a:t>
            </a:r>
            <a:r>
              <a:rPr lang="en-US" sz="1600" dirty="0"/>
              <a:t> </a:t>
            </a:r>
            <a:r>
              <a:rPr lang="en-US" sz="1600" dirty="0" err="1"/>
              <a:t>nel</a:t>
            </a:r>
            <a:r>
              <a:rPr lang="en-US" sz="1600" dirty="0"/>
              <a:t> 1827 e terminate </a:t>
            </a:r>
            <a:r>
              <a:rPr lang="en-US" sz="1600" dirty="0" err="1"/>
              <a:t>nel</a:t>
            </a:r>
            <a:r>
              <a:rPr lang="en-US" sz="1600" dirty="0"/>
              <a:t> 1860. La </a:t>
            </a:r>
            <a:r>
              <a:rPr lang="en-US" sz="1600" dirty="0" err="1"/>
              <a:t>tradizione</a:t>
            </a:r>
            <a:r>
              <a:rPr lang="en-US" sz="1600" dirty="0"/>
              <a:t> </a:t>
            </a:r>
            <a:r>
              <a:rPr lang="en-US" sz="1600" dirty="0" err="1"/>
              <a:t>delle</a:t>
            </a:r>
            <a:r>
              <a:rPr lang="en-US" sz="1600" dirty="0"/>
              <a:t> Christmas Lectures è </a:t>
            </a:r>
            <a:r>
              <a:rPr lang="en-US" sz="1600" dirty="0" err="1"/>
              <a:t>continuata</a:t>
            </a:r>
            <a:r>
              <a:rPr lang="en-US" sz="1600" dirty="0"/>
              <a:t> </a:t>
            </a:r>
            <a:r>
              <a:rPr lang="en-US" sz="1600" dirty="0" err="1"/>
              <a:t>anche</a:t>
            </a:r>
            <a:r>
              <a:rPr lang="en-US" sz="1600" dirty="0"/>
              <a:t> dopo la </a:t>
            </a:r>
            <a:r>
              <a:rPr lang="en-US" sz="1600" dirty="0" err="1"/>
              <a:t>sua</a:t>
            </a:r>
            <a:r>
              <a:rPr lang="en-US" sz="1600" dirty="0"/>
              <a:t> </a:t>
            </a:r>
            <a:r>
              <a:rPr lang="en-US" sz="1600" dirty="0" err="1"/>
              <a:t>morte</a:t>
            </a:r>
            <a:r>
              <a:rPr lang="en-US" sz="1600" dirty="0"/>
              <a:t> e </a:t>
            </a:r>
            <a:r>
              <a:rPr lang="en-US" sz="1600" dirty="0" err="1"/>
              <a:t>ancora</a:t>
            </a:r>
            <a:r>
              <a:rPr lang="en-US" sz="1600" dirty="0"/>
              <a:t> </a:t>
            </a:r>
            <a:r>
              <a:rPr lang="en-US" sz="1600" dirty="0" err="1"/>
              <a:t>oggi</a:t>
            </a:r>
            <a:r>
              <a:rPr lang="en-US" sz="1600" dirty="0"/>
              <a:t> </a:t>
            </a:r>
            <a:r>
              <a:rPr lang="en-US" sz="1600" dirty="0" err="1"/>
              <a:t>vengono</a:t>
            </a:r>
            <a:r>
              <a:rPr lang="en-US" sz="1600" dirty="0"/>
              <a:t> </a:t>
            </a:r>
            <a:r>
              <a:rPr lang="en-US" sz="1600" dirty="0" err="1"/>
              <a:t>riprese</a:t>
            </a:r>
            <a:r>
              <a:rPr lang="en-US" sz="1600" dirty="0"/>
              <a:t> </a:t>
            </a:r>
            <a:r>
              <a:rPr lang="en-US" sz="1600" dirty="0" err="1"/>
              <a:t>dalla</a:t>
            </a:r>
            <a:r>
              <a:rPr lang="en-US" sz="1600" dirty="0"/>
              <a:t> BBC e divulgate in </a:t>
            </a:r>
            <a:r>
              <a:rPr lang="en-US" sz="1600" dirty="0" err="1"/>
              <a:t>tutto</a:t>
            </a:r>
            <a:r>
              <a:rPr lang="en-US" sz="1600" dirty="0"/>
              <a:t> il mondo.</a:t>
            </a:r>
          </a:p>
          <a:p>
            <a:pPr>
              <a:lnSpc>
                <a:spcPct val="90000"/>
              </a:lnSpc>
              <a:spcAft>
                <a:spcPts val="600"/>
              </a:spcAft>
            </a:pPr>
            <a:r>
              <a:rPr lang="en-US" sz="1600" dirty="0"/>
              <a:t>In </a:t>
            </a:r>
            <a:r>
              <a:rPr lang="en-US" sz="1600" dirty="0" err="1"/>
              <a:t>onore</a:t>
            </a:r>
            <a:r>
              <a:rPr lang="en-US" sz="1600" dirty="0"/>
              <a:t> di Faraday, </a:t>
            </a:r>
            <a:r>
              <a:rPr lang="en-US" sz="1600" dirty="0" err="1"/>
              <a:t>l'unità</a:t>
            </a:r>
            <a:r>
              <a:rPr lang="en-US" sz="1600" dirty="0"/>
              <a:t> di </a:t>
            </a:r>
            <a:r>
              <a:rPr lang="en-US" sz="1600" dirty="0" err="1"/>
              <a:t>misura</a:t>
            </a:r>
            <a:r>
              <a:rPr lang="en-US" sz="1600" dirty="0"/>
              <a:t> </a:t>
            </a:r>
            <a:r>
              <a:rPr lang="en-US" sz="1600" dirty="0" err="1"/>
              <a:t>della</a:t>
            </a:r>
            <a:r>
              <a:rPr lang="en-US" sz="1600" dirty="0"/>
              <a:t> </a:t>
            </a:r>
            <a:r>
              <a:rPr lang="en-US" sz="1600" dirty="0" err="1"/>
              <a:t>capacità</a:t>
            </a:r>
            <a:r>
              <a:rPr lang="en-US" sz="1600" dirty="0"/>
              <a:t> </a:t>
            </a:r>
            <a:r>
              <a:rPr lang="en-US" sz="1600" dirty="0" err="1"/>
              <a:t>elettrica</a:t>
            </a:r>
            <a:r>
              <a:rPr lang="en-US" sz="1600" dirty="0"/>
              <a:t> </a:t>
            </a:r>
            <a:r>
              <a:rPr lang="en-US" sz="1600" dirty="0" err="1"/>
              <a:t>prende</a:t>
            </a:r>
            <a:r>
              <a:rPr lang="en-US" sz="1600" dirty="0"/>
              <a:t> il </a:t>
            </a:r>
            <a:r>
              <a:rPr lang="en-US" sz="1600" dirty="0" err="1"/>
              <a:t>nome</a:t>
            </a:r>
            <a:r>
              <a:rPr lang="en-US" sz="1600" dirty="0"/>
              <a:t> di farad.</a:t>
            </a:r>
          </a:p>
        </p:txBody>
      </p:sp>
    </p:spTree>
    <p:extLst>
      <p:ext uri="{BB962C8B-B14F-4D97-AF65-F5344CB8AC3E}">
        <p14:creationId xmlns:p14="http://schemas.microsoft.com/office/powerpoint/2010/main" val="129977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6">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5" name="Rectangle 17">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0E7E11AB-D905-4953-83D0-B8C6418524C3}"/>
              </a:ext>
            </a:extLst>
          </p:cNvPr>
          <p:cNvPicPr>
            <a:picLocks noChangeAspect="1"/>
          </p:cNvPicPr>
          <p:nvPr/>
        </p:nvPicPr>
        <p:blipFill rotWithShape="1">
          <a:blip r:embed="rId2">
            <a:extLst>
              <a:ext uri="{28A0092B-C50C-407E-A947-70E740481C1C}">
                <a14:useLocalDpi xmlns:a14="http://schemas.microsoft.com/office/drawing/2010/main" val="0"/>
              </a:ext>
            </a:extLst>
          </a:blip>
          <a:srcRect t="15790" b="4378"/>
          <a:stretch/>
        </p:blipFill>
        <p:spPr>
          <a:xfrm>
            <a:off x="7684008" y="1"/>
            <a:ext cx="4507992" cy="2240280"/>
          </a:xfrm>
          <a:prstGeom prst="rect">
            <a:avLst/>
          </a:prstGeom>
        </p:spPr>
      </p:pic>
      <p:sp>
        <p:nvSpPr>
          <p:cNvPr id="37" name="Rectangle 21">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12045685-A9C8-4162-8B55-BD9430D0AD17}"/>
              </a:ext>
            </a:extLst>
          </p:cNvPr>
          <p:cNvSpPr txBox="1"/>
          <p:nvPr/>
        </p:nvSpPr>
        <p:spPr>
          <a:xfrm>
            <a:off x="612648" y="3355848"/>
            <a:ext cx="6272784" cy="2825496"/>
          </a:xfrm>
          <a:prstGeom prst="rect">
            <a:avLst/>
          </a:prstGeom>
          <a:gradFill>
            <a:gsLst>
              <a:gs pos="0">
                <a:schemeClr val="accent6">
                  <a:lumMod val="40000"/>
                  <a:lumOff val="60000"/>
                </a:schemeClr>
              </a:gs>
              <a:gs pos="100000">
                <a:schemeClr val="accent6">
                  <a:lumMod val="40000"/>
                  <a:lumOff val="60000"/>
                </a:schemeClr>
              </a:gs>
              <a:gs pos="100000">
                <a:schemeClr val="accent1">
                  <a:lumMod val="30000"/>
                  <a:lumOff val="70000"/>
                </a:schemeClr>
              </a:gs>
            </a:gsLst>
            <a:lin ang="5400000" scaled="1"/>
          </a:gradFill>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A Michael Faraday </a:t>
            </a:r>
            <a:r>
              <a:rPr lang="en-US" sz="2200" dirty="0" err="1"/>
              <a:t>si</a:t>
            </a:r>
            <a:r>
              <a:rPr lang="en-US" sz="2200" dirty="0"/>
              <a:t> </a:t>
            </a:r>
            <a:r>
              <a:rPr lang="en-US" sz="2200" dirty="0" err="1"/>
              <a:t>devono</a:t>
            </a:r>
            <a:r>
              <a:rPr lang="en-US" sz="2200" dirty="0"/>
              <a:t> </a:t>
            </a:r>
            <a:r>
              <a:rPr lang="en-US" sz="2200" dirty="0" err="1"/>
              <a:t>molteplici</a:t>
            </a:r>
            <a:r>
              <a:rPr lang="en-US" sz="2200" dirty="0"/>
              <a:t> </a:t>
            </a:r>
            <a:r>
              <a:rPr lang="en-US" sz="2200" dirty="0" err="1"/>
              <a:t>invenzioni</a:t>
            </a:r>
            <a:r>
              <a:rPr lang="en-US" sz="2200" dirty="0"/>
              <a:t> e </a:t>
            </a:r>
            <a:r>
              <a:rPr lang="en-US" sz="2200" dirty="0" err="1"/>
              <a:t>scoperte</a:t>
            </a:r>
            <a:r>
              <a:rPr lang="en-US" sz="2200" dirty="0"/>
              <a:t> </a:t>
            </a:r>
            <a:r>
              <a:rPr lang="en-US" sz="2200" dirty="0" err="1"/>
              <a:t>fra</a:t>
            </a:r>
            <a:r>
              <a:rPr lang="en-US" sz="2200" dirty="0"/>
              <a:t> cui:</a:t>
            </a:r>
          </a:p>
          <a:p>
            <a:pPr marL="342900" indent="-228600">
              <a:lnSpc>
                <a:spcPct val="90000"/>
              </a:lnSpc>
              <a:spcAft>
                <a:spcPts val="600"/>
              </a:spcAft>
              <a:buFont typeface="Arial" panose="020B0604020202020204" pitchFamily="34" charset="0"/>
              <a:buChar char="•"/>
            </a:pPr>
            <a:r>
              <a:rPr lang="en-US" sz="2200" b="1" i="1" dirty="0"/>
              <a:t>La </a:t>
            </a:r>
            <a:r>
              <a:rPr lang="en-US" sz="2200" b="1" i="1" dirty="0" err="1"/>
              <a:t>gabbia</a:t>
            </a:r>
            <a:r>
              <a:rPr lang="en-US" sz="2200" b="1" i="1" dirty="0"/>
              <a:t> di Faraday</a:t>
            </a:r>
          </a:p>
          <a:p>
            <a:pPr marL="342900" indent="-228600">
              <a:lnSpc>
                <a:spcPct val="90000"/>
              </a:lnSpc>
              <a:spcAft>
                <a:spcPts val="600"/>
              </a:spcAft>
              <a:buFont typeface="Arial" panose="020B0604020202020204" pitchFamily="34" charset="0"/>
              <a:buChar char="•"/>
            </a:pPr>
            <a:r>
              <a:rPr lang="en-US" sz="2200" b="1" i="1" dirty="0"/>
              <a:t>La </a:t>
            </a:r>
            <a:r>
              <a:rPr lang="en-US" sz="2200" b="1" i="1" dirty="0" err="1"/>
              <a:t>dinamo</a:t>
            </a:r>
            <a:endParaRPr lang="en-US" sz="2200" b="1" i="1" dirty="0"/>
          </a:p>
          <a:p>
            <a:pPr marL="342900" indent="-228600">
              <a:lnSpc>
                <a:spcPct val="90000"/>
              </a:lnSpc>
              <a:spcAft>
                <a:spcPts val="600"/>
              </a:spcAft>
              <a:buFont typeface="Arial" panose="020B0604020202020204" pitchFamily="34" charset="0"/>
              <a:buChar char="•"/>
            </a:pPr>
            <a:r>
              <a:rPr lang="en-US" sz="2200" b="1" i="1" dirty="0"/>
              <a:t>Il </a:t>
            </a:r>
            <a:r>
              <a:rPr lang="en-US" sz="2200" b="1" i="1" dirty="0" err="1"/>
              <a:t>trasformatore</a:t>
            </a:r>
            <a:endParaRPr lang="en-US" sz="2200" b="1" i="1" dirty="0"/>
          </a:p>
          <a:p>
            <a:pPr marL="342900" indent="-228600">
              <a:lnSpc>
                <a:spcPct val="90000"/>
              </a:lnSpc>
              <a:spcAft>
                <a:spcPts val="600"/>
              </a:spcAft>
              <a:buFont typeface="Arial" panose="020B0604020202020204" pitchFamily="34" charset="0"/>
              <a:buChar char="•"/>
            </a:pPr>
            <a:r>
              <a:rPr lang="en-US" sz="2200" b="1" i="1" dirty="0" err="1"/>
              <a:t>L’induzione</a:t>
            </a:r>
            <a:r>
              <a:rPr lang="en-US" sz="2200" b="1" i="1" dirty="0"/>
              <a:t> </a:t>
            </a:r>
            <a:r>
              <a:rPr lang="en-US" sz="2200" b="1" i="1" dirty="0" err="1"/>
              <a:t>elettromagnetica</a:t>
            </a:r>
            <a:endParaRPr lang="en-US" sz="2200" b="1" i="1" dirty="0"/>
          </a:p>
        </p:txBody>
      </p:sp>
      <p:pic>
        <p:nvPicPr>
          <p:cNvPr id="6" name="Immagine 5">
            <a:extLst>
              <a:ext uri="{FF2B5EF4-FFF2-40B4-BE49-F238E27FC236}">
                <a16:creationId xmlns:a16="http://schemas.microsoft.com/office/drawing/2014/main" id="{605AE3C2-9941-4AC4-BCA4-7FAC0C334255}"/>
              </a:ext>
            </a:extLst>
          </p:cNvPr>
          <p:cNvPicPr>
            <a:picLocks noChangeAspect="1"/>
          </p:cNvPicPr>
          <p:nvPr/>
        </p:nvPicPr>
        <p:blipFill rotWithShape="1">
          <a:blip r:embed="rId3">
            <a:extLst>
              <a:ext uri="{28A0092B-C50C-407E-A947-70E740481C1C}">
                <a14:useLocalDpi xmlns:a14="http://schemas.microsoft.com/office/drawing/2010/main" val="0"/>
              </a:ext>
            </a:extLst>
          </a:blip>
          <a:srcRect t="16014" b="24825"/>
          <a:stretch/>
        </p:blipFill>
        <p:spPr>
          <a:xfrm>
            <a:off x="7684008" y="2308860"/>
            <a:ext cx="4507992" cy="2240280"/>
          </a:xfrm>
          <a:prstGeom prst="rect">
            <a:avLst/>
          </a:prstGeom>
        </p:spPr>
      </p:pic>
      <p:pic>
        <p:nvPicPr>
          <p:cNvPr id="4" name="Immagine 3" descr="Immagine che contiene testo, persona, tuta, uomo&#10;&#10;Descrizione generata automaticamente">
            <a:extLst>
              <a:ext uri="{FF2B5EF4-FFF2-40B4-BE49-F238E27FC236}">
                <a16:creationId xmlns:a16="http://schemas.microsoft.com/office/drawing/2014/main" id="{33376162-3C15-4312-BF56-BB9E7DD20130}"/>
              </a:ext>
            </a:extLst>
          </p:cNvPr>
          <p:cNvPicPr>
            <a:picLocks noChangeAspect="1"/>
          </p:cNvPicPr>
          <p:nvPr/>
        </p:nvPicPr>
        <p:blipFill rotWithShape="1">
          <a:blip r:embed="rId4">
            <a:extLst>
              <a:ext uri="{28A0092B-C50C-407E-A947-70E740481C1C}">
                <a14:useLocalDpi xmlns:a14="http://schemas.microsoft.com/office/drawing/2010/main" val="0"/>
              </a:ext>
            </a:extLst>
          </a:blip>
          <a:srcRect t="24310" r="3" b="35562"/>
          <a:stretch/>
        </p:blipFill>
        <p:spPr>
          <a:xfrm>
            <a:off x="7684008" y="4617720"/>
            <a:ext cx="4507992" cy="2240280"/>
          </a:xfrm>
          <a:prstGeom prst="rect">
            <a:avLst/>
          </a:prstGeom>
        </p:spPr>
      </p:pic>
    </p:spTree>
    <p:extLst>
      <p:ext uri="{BB962C8B-B14F-4D97-AF65-F5344CB8AC3E}">
        <p14:creationId xmlns:p14="http://schemas.microsoft.com/office/powerpoint/2010/main" val="50358383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EE3C6-0288-46CC-B77C-55DE2BC2D7B3}"/>
              </a:ext>
            </a:extLst>
          </p:cNvPr>
          <p:cNvSpPr>
            <a:spLocks noGrp="1"/>
          </p:cNvSpPr>
          <p:nvPr>
            <p:ph type="title"/>
          </p:nvPr>
        </p:nvSpPr>
        <p:spPr>
          <a:xfrm>
            <a:off x="4965430" y="629268"/>
            <a:ext cx="6586491" cy="1286160"/>
          </a:xfrm>
        </p:spPr>
        <p:txBody>
          <a:bodyPr anchor="b">
            <a:normAutofit/>
          </a:bodyPr>
          <a:lstStyle/>
          <a:p>
            <a:r>
              <a:rPr lang="it-IT" b="1" i="1" dirty="0"/>
              <a:t>LA GABBIA DI FARADAY</a:t>
            </a:r>
          </a:p>
        </p:txBody>
      </p:sp>
      <p:sp>
        <p:nvSpPr>
          <p:cNvPr id="3" name="Segnaposto contenuto 2">
            <a:extLst>
              <a:ext uri="{FF2B5EF4-FFF2-40B4-BE49-F238E27FC236}">
                <a16:creationId xmlns:a16="http://schemas.microsoft.com/office/drawing/2014/main" id="{89A2E432-42B6-4E98-9E62-6DA518DFCD06}"/>
              </a:ext>
            </a:extLst>
          </p:cNvPr>
          <p:cNvSpPr>
            <a:spLocks noGrp="1"/>
          </p:cNvSpPr>
          <p:nvPr>
            <p:ph idx="1"/>
          </p:nvPr>
        </p:nvSpPr>
        <p:spPr>
          <a:xfrm>
            <a:off x="4965431" y="2235200"/>
            <a:ext cx="6586489" cy="4622798"/>
          </a:xfrm>
        </p:spPr>
        <p:txBody>
          <a:bodyPr>
            <a:normAutofit fontScale="92500" lnSpcReduction="10000"/>
          </a:bodyPr>
          <a:lstStyle/>
          <a:p>
            <a:pPr marL="0" indent="0">
              <a:buNone/>
            </a:pPr>
            <a:r>
              <a:rPr lang="it-IT" sz="1800" dirty="0"/>
              <a:t>Quando sono presenti delle cariche elettriche in un conduttore, queste tendono a disporsi in posizione più distanti possibili tra di loro poiché risentono della forza di repulsione elettrica.</a:t>
            </a:r>
          </a:p>
          <a:p>
            <a:pPr marL="0" indent="0">
              <a:buNone/>
            </a:pPr>
            <a:r>
              <a:rPr lang="it-IT" sz="1800" dirty="0"/>
              <a:t>I conduttori elettrici consentono il libero passaggio delle cariche elettriche, per cui le cariche si dispongono sulla superficie esterna del conduttore.</a:t>
            </a:r>
          </a:p>
          <a:p>
            <a:pPr marL="0" indent="0">
              <a:buNone/>
            </a:pPr>
            <a:r>
              <a:rPr lang="it-IT" sz="1800" dirty="0"/>
              <a:t>È il caso della gabbia di Faraday, costituita da un involucro metallico che quando viene caricato consente alle cariche di disporsi unicamente sulla superficie esterna, senza penetrare all'interno di essa.</a:t>
            </a:r>
          </a:p>
          <a:p>
            <a:pPr marL="0" indent="0">
              <a:buNone/>
            </a:pPr>
            <a:r>
              <a:rPr lang="it-IT" sz="1800" dirty="0"/>
              <a:t>Faraday si pose all’interno di una gabbia metallica chiusa, collegando alcuni elettroscopi sia alla superficie interna che a quella esterna. Una volta elettrizzata la gabbia, osservò che le foglioline degli elettroscopi collegati con l’interno rimanevano chiuse, anche quando all’esterno scoccavano scintille, mentre quelle degli elettroscopi a contatto con la parete esterna si divaricavano, segnalando la presenza di cariche elettriche.</a:t>
            </a:r>
          </a:p>
          <a:p>
            <a:pPr marL="0" indent="0">
              <a:buNone/>
            </a:pPr>
            <a:r>
              <a:rPr lang="it-IT" sz="1800" dirty="0"/>
              <a:t>L’esperimento di Faraday rivela inoltre che non è necessario che l’involucro esterno del conduttore carico sia continuo. </a:t>
            </a:r>
          </a:p>
        </p:txBody>
      </p:sp>
      <p:pic>
        <p:nvPicPr>
          <p:cNvPr id="5" name="Immagine 4" descr="Immagine che contiene interni, rosso&#10;&#10;Descrizione generata automaticamente">
            <a:extLst>
              <a:ext uri="{FF2B5EF4-FFF2-40B4-BE49-F238E27FC236}">
                <a16:creationId xmlns:a16="http://schemas.microsoft.com/office/drawing/2014/main" id="{BE9333DE-FDAA-439C-B0EC-4AE688285148}"/>
              </a:ext>
            </a:extLst>
          </p:cNvPr>
          <p:cNvPicPr>
            <a:picLocks noChangeAspect="1"/>
          </p:cNvPicPr>
          <p:nvPr/>
        </p:nvPicPr>
        <p:blipFill rotWithShape="1">
          <a:blip r:embed="rId2">
            <a:extLst>
              <a:ext uri="{28A0092B-C50C-407E-A947-70E740481C1C}">
                <a14:useLocalDpi xmlns:a14="http://schemas.microsoft.com/office/drawing/2010/main" val="0"/>
              </a:ext>
            </a:extLst>
          </a:blip>
          <a:srcRect l="20371" r="20652" b="-2"/>
          <a:stretch/>
        </p:blipFill>
        <p:spPr>
          <a:xfrm>
            <a:off x="20" y="10"/>
            <a:ext cx="4635571" cy="6857990"/>
          </a:xfrm>
          <a:prstGeom prst="rect">
            <a:avLst/>
          </a:prstGeom>
          <a:effectLst/>
        </p:spPr>
      </p:pic>
      <p:cxnSp>
        <p:nvCxnSpPr>
          <p:cNvPr id="39"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4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4849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6C48E0B-D530-4047-A937-5AD126B890B4}"/>
              </a:ext>
            </a:extLst>
          </p:cNvPr>
          <p:cNvSpPr txBox="1"/>
          <p:nvPr/>
        </p:nvSpPr>
        <p:spPr>
          <a:xfrm>
            <a:off x="592924" y="782121"/>
            <a:ext cx="11006151" cy="5293757"/>
          </a:xfrm>
          <a:prstGeom prst="rect">
            <a:avLst/>
          </a:prstGeom>
          <a:solidFill>
            <a:schemeClr val="accent5">
              <a:lumMod val="40000"/>
              <a:lumOff val="60000"/>
            </a:schemeClr>
          </a:solidFill>
        </p:spPr>
        <p:txBody>
          <a:bodyPr wrap="square" rtlCol="0">
            <a:spAutoFit/>
          </a:bodyPr>
          <a:lstStyle/>
          <a:p>
            <a:pPr algn="ctr"/>
            <a:r>
              <a:rPr lang="it-IT" sz="2000" dirty="0"/>
              <a:t>Per esempio, durante la guerra fredda, i servizi segreti americani rivestirono le finestre dell’ambasciata degli Stati Uniti a Mosca con una reticella di filo metallico conduttore e ricopersero i muri delle stanze con carta da parati metallizzata, trasformando l’immobile in una gabbia di Faraday.</a:t>
            </a:r>
          </a:p>
          <a:p>
            <a:pPr algn="ctr"/>
            <a:r>
              <a:rPr lang="it-IT" sz="2000" dirty="0"/>
              <a:t>Lo scopo di questi interventi era quello di impedire l’ingresso degli intensi campi elettrici di disturbo inviati dal KGB russo in direzione dell’edificio. Allo stesso modo, un ascensore chiuso può bloccare le comunicazioni via cellulare al suo interno.</a:t>
            </a:r>
          </a:p>
          <a:p>
            <a:pPr algn="ctr"/>
            <a:r>
              <a:rPr lang="it-IT" sz="2000" dirty="0"/>
              <a:t>La carica elettrica dunque si dispone sulla superficie di un conduttore e se la superficie di quest'ultimo è irregolare allora la densità superficiale di carica non sarà omogenea.</a:t>
            </a:r>
          </a:p>
          <a:p>
            <a:pPr algn="ctr"/>
            <a:r>
              <a:rPr lang="it-IT" sz="2000" dirty="0"/>
              <a:t>La densità superficiale di carica esprime quanta carica è presente rispetto all'unità di superficie del conduttore e nel caso di una sfera, figura regolare, la densità di carica superficiale sarà la stessa per tutta la sfera.</a:t>
            </a:r>
          </a:p>
          <a:p>
            <a:pPr algn="ctr"/>
            <a:r>
              <a:rPr lang="it-IT" sz="2000" dirty="0"/>
              <a:t>Nel caso di superfici irregolari invece la carica si concentra maggiormente nei punti in cui il raggio di curvatura risulta minore, mentre ci sarà meno carica nelle parti in cui il raggio di curvatura è maggiore.</a:t>
            </a:r>
          </a:p>
          <a:p>
            <a:pPr algn="ctr"/>
            <a:r>
              <a:rPr lang="it-IT" sz="2000" dirty="0"/>
              <a:t>All'interno del conduttore dunque non ci saranno cariche libere di muoversi ed il campo elettrico al suo interno vale zero mentre il potenziale elettrico assumerà un valore costante in tutti i punti.</a:t>
            </a:r>
          </a:p>
          <a:p>
            <a:pPr algn="ctr"/>
            <a:r>
              <a:rPr lang="it-IT" sz="2000" dirty="0"/>
              <a:t>La densità superficiale di carica risulta molto intensa quando il raggio di curvatura diventa molto piccolo.</a:t>
            </a:r>
          </a:p>
          <a:p>
            <a:endParaRPr lang="it-IT" dirty="0"/>
          </a:p>
        </p:txBody>
      </p:sp>
    </p:spTree>
    <p:extLst>
      <p:ext uri="{BB962C8B-B14F-4D97-AF65-F5344CB8AC3E}">
        <p14:creationId xmlns:p14="http://schemas.microsoft.com/office/powerpoint/2010/main" val="4017691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C7F9D6CA-9F00-4FB0-9A48-07685A0B1933}"/>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i="1" dirty="0"/>
              <a:t>Una </a:t>
            </a:r>
            <a:r>
              <a:rPr lang="en-US" sz="2200" b="1" i="1" dirty="0" err="1"/>
              <a:t>gabbia</a:t>
            </a:r>
            <a:r>
              <a:rPr lang="en-US" sz="2200" b="1" i="1" dirty="0"/>
              <a:t> di Faraday </a:t>
            </a:r>
            <a:r>
              <a:rPr lang="en-US" sz="2200" b="1" i="1" dirty="0" err="1"/>
              <a:t>quindi</a:t>
            </a:r>
            <a:r>
              <a:rPr lang="en-US" sz="2200" b="1" i="1" dirty="0"/>
              <a:t> è un </a:t>
            </a:r>
            <a:r>
              <a:rPr lang="en-US" sz="2200" b="1" i="1" dirty="0" err="1"/>
              <a:t>qualunque</a:t>
            </a:r>
            <a:r>
              <a:rPr lang="en-US" sz="2200" b="1" i="1" dirty="0"/>
              <a:t> </a:t>
            </a:r>
            <a:r>
              <a:rPr lang="en-US" sz="2200" b="1" i="1" dirty="0" err="1"/>
              <a:t>contenitore</a:t>
            </a:r>
            <a:r>
              <a:rPr lang="en-US" sz="2200" b="1" i="1" dirty="0"/>
              <a:t> </a:t>
            </a:r>
            <a:r>
              <a:rPr lang="en-US" sz="2200" b="1" i="1" dirty="0" err="1"/>
              <a:t>fatto</a:t>
            </a:r>
            <a:r>
              <a:rPr lang="en-US" sz="2200" b="1" i="1" dirty="0"/>
              <a:t> di </a:t>
            </a:r>
            <a:r>
              <a:rPr lang="en-US" sz="2200" b="1" i="1" dirty="0" err="1"/>
              <a:t>materiale</a:t>
            </a:r>
            <a:r>
              <a:rPr lang="en-US" sz="2200" b="1" i="1" dirty="0"/>
              <a:t> </a:t>
            </a:r>
            <a:r>
              <a:rPr lang="en-US" sz="2200" b="1" i="1" dirty="0" err="1"/>
              <a:t>capace</a:t>
            </a:r>
            <a:r>
              <a:rPr lang="en-US" sz="2200" b="1" i="1" dirty="0"/>
              <a:t> di </a:t>
            </a:r>
            <a:r>
              <a:rPr lang="en-US" sz="2200" b="1" i="1" dirty="0" err="1"/>
              <a:t>condurre</a:t>
            </a:r>
            <a:r>
              <a:rPr lang="en-US" sz="2200" b="1" i="1" dirty="0"/>
              <a:t> </a:t>
            </a:r>
            <a:r>
              <a:rPr lang="en-US" sz="2200" b="1" i="1" dirty="0" err="1"/>
              <a:t>l’elettricità</a:t>
            </a:r>
            <a:r>
              <a:rPr lang="en-US" sz="2200" b="1" i="1" dirty="0"/>
              <a:t>, </a:t>
            </a:r>
            <a:r>
              <a:rPr lang="en-US" sz="2200" b="1" i="1" dirty="0" err="1"/>
              <a:t>conduttore</a:t>
            </a:r>
            <a:r>
              <a:rPr lang="en-US" sz="2200" b="1" i="1" dirty="0"/>
              <a:t>, </a:t>
            </a:r>
            <a:r>
              <a:rPr lang="en-US" sz="2200" b="1" i="1" dirty="0" err="1"/>
              <a:t>che</a:t>
            </a:r>
            <a:r>
              <a:rPr lang="en-US" sz="2200" b="1" i="1" dirty="0"/>
              <a:t> </a:t>
            </a:r>
            <a:r>
              <a:rPr lang="en-US" sz="2200" b="1" i="1" dirty="0" err="1"/>
              <a:t>costituisce</a:t>
            </a:r>
            <a:r>
              <a:rPr lang="en-US" sz="2200" b="1" i="1" dirty="0"/>
              <a:t> un </a:t>
            </a:r>
            <a:r>
              <a:rPr lang="en-US" sz="2200" b="1" i="1" dirty="0" err="1"/>
              <a:t>sistema</a:t>
            </a:r>
            <a:r>
              <a:rPr lang="en-US" sz="2200" b="1" i="1" dirty="0"/>
              <a:t> </a:t>
            </a:r>
            <a:r>
              <a:rPr lang="en-US" sz="2200" b="1" i="1" dirty="0" err="1"/>
              <a:t>isolante</a:t>
            </a:r>
            <a:r>
              <a:rPr lang="en-US" sz="2200" b="1" i="1" dirty="0"/>
              <a:t> per un </a:t>
            </a:r>
            <a:r>
              <a:rPr lang="en-US" sz="2200" b="1" i="1" dirty="0" err="1"/>
              <a:t>qualunque</a:t>
            </a:r>
            <a:r>
              <a:rPr lang="en-US" sz="2200" b="1" i="1" dirty="0"/>
              <a:t> campo </a:t>
            </a:r>
            <a:r>
              <a:rPr lang="en-US" sz="2200" b="1" i="1" dirty="0" err="1"/>
              <a:t>elettrico</a:t>
            </a:r>
            <a:r>
              <a:rPr lang="en-US" sz="2200" b="1" i="1" dirty="0"/>
              <a:t> a </a:t>
            </a:r>
            <a:r>
              <a:rPr lang="en-US" sz="2200" b="1" i="1" dirty="0" err="1"/>
              <a:t>prescindere</a:t>
            </a:r>
            <a:r>
              <a:rPr lang="en-US" sz="2200" b="1" i="1" dirty="0"/>
              <a:t> </a:t>
            </a:r>
            <a:r>
              <a:rPr lang="en-US" sz="2200" b="1" i="1" dirty="0" err="1"/>
              <a:t>dalla</a:t>
            </a:r>
            <a:r>
              <a:rPr lang="en-US" sz="2200" b="1" i="1" dirty="0"/>
              <a:t> </a:t>
            </a:r>
            <a:r>
              <a:rPr lang="en-US" sz="2200" b="1" i="1" dirty="0" err="1"/>
              <a:t>sua</a:t>
            </a:r>
            <a:r>
              <a:rPr lang="en-US" sz="2200" b="1" i="1" dirty="0"/>
              <a:t> </a:t>
            </a:r>
            <a:r>
              <a:rPr lang="en-US" sz="2200" b="1" i="1" dirty="0" err="1"/>
              <a:t>intensità</a:t>
            </a:r>
            <a:r>
              <a:rPr lang="en-US" sz="2200" b="1" i="1" dirty="0"/>
              <a:t>.</a:t>
            </a:r>
          </a:p>
          <a:p>
            <a:pPr indent="-228600">
              <a:lnSpc>
                <a:spcPct val="90000"/>
              </a:lnSpc>
              <a:spcAft>
                <a:spcPts val="600"/>
              </a:spcAft>
              <a:buFont typeface="Arial" panose="020B0604020202020204" pitchFamily="34" charset="0"/>
              <a:buChar char="•"/>
            </a:pPr>
            <a:endParaRPr lang="en-US" sz="2200" dirty="0"/>
          </a:p>
        </p:txBody>
      </p:sp>
      <p:pic>
        <p:nvPicPr>
          <p:cNvPr id="4" name="Immagine 3" descr="Immagine che contiene scena, palcoscenico, interni, luce&#10;&#10;Descrizione generata automaticamente">
            <a:extLst>
              <a:ext uri="{FF2B5EF4-FFF2-40B4-BE49-F238E27FC236}">
                <a16:creationId xmlns:a16="http://schemas.microsoft.com/office/drawing/2014/main" id="{F893F4A2-A68C-4C48-8593-E8204D4A76B2}"/>
              </a:ext>
            </a:extLst>
          </p:cNvPr>
          <p:cNvPicPr>
            <a:picLocks noChangeAspect="1"/>
          </p:cNvPicPr>
          <p:nvPr/>
        </p:nvPicPr>
        <p:blipFill rotWithShape="1">
          <a:blip r:embed="rId2">
            <a:extLst>
              <a:ext uri="{28A0092B-C50C-407E-A947-70E740481C1C}">
                <a14:useLocalDpi xmlns:a14="http://schemas.microsoft.com/office/drawing/2010/main" val="0"/>
              </a:ext>
            </a:extLst>
          </a:blip>
          <a:srcRect l="9033" r="470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1947906"/>
      </p:ext>
    </p:extLst>
  </p:cSld>
  <p:clrMapOvr>
    <a:masterClrMapping/>
  </p:clrMapOvr>
  <p:transition spd="slow">
    <p:cove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BB3116252424A47A70C5A9C2AD2960C" ma:contentTypeVersion="12" ma:contentTypeDescription="Creare un nuovo documento." ma:contentTypeScope="" ma:versionID="3fbfa046c34f4cec3b966315b8e63b4d">
  <xsd:schema xmlns:xsd="http://www.w3.org/2001/XMLSchema" xmlns:xs="http://www.w3.org/2001/XMLSchema" xmlns:p="http://schemas.microsoft.com/office/2006/metadata/properties" xmlns:ns2="0186ba50-3796-4462-89d7-01a8b5dae3a9" xmlns:ns3="0483135f-e5c9-465f-aaa3-5e2bc514fcbc" targetNamespace="http://schemas.microsoft.com/office/2006/metadata/properties" ma:root="true" ma:fieldsID="031504d7761321f213146ee060b0ab81" ns2:_="" ns3:_="">
    <xsd:import namespace="0186ba50-3796-4462-89d7-01a8b5dae3a9"/>
    <xsd:import namespace="0483135f-e5c9-465f-aaa3-5e2bc514fc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ba50-3796-4462-89d7-01a8b5da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83135f-e5c9-465f-aaa3-5e2bc514fcb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B01A9E-0FA5-4906-98E5-4BC21FF9DA01}">
  <ds:schemaRefs>
    <ds:schemaRef ds:uri="http://schemas.microsoft.com/sharepoint/v3/contenttype/forms"/>
  </ds:schemaRefs>
</ds:datastoreItem>
</file>

<file path=customXml/itemProps2.xml><?xml version="1.0" encoding="utf-8"?>
<ds:datastoreItem xmlns:ds="http://schemas.openxmlformats.org/officeDocument/2006/customXml" ds:itemID="{1025161C-DDBF-4B93-BD98-419D6BBBF39E}"/>
</file>

<file path=customXml/itemProps3.xml><?xml version="1.0" encoding="utf-8"?>
<ds:datastoreItem xmlns:ds="http://schemas.openxmlformats.org/officeDocument/2006/customXml" ds:itemID="{1BC79234-9A63-444F-9593-D898BC160A49}">
  <ds:schemaRefs>
    <ds:schemaRef ds:uri="http://purl.org/dc/dcmitype/"/>
    <ds:schemaRef ds:uri="http://schemas.microsoft.com/office/2006/documentManagement/types"/>
    <ds:schemaRef ds:uri="http://purl.org/dc/elements/1.1/"/>
    <ds:schemaRef ds:uri="fd6818bd-ba32-44c4-af1d-a8db1bd64a7a"/>
    <ds:schemaRef ds:uri="http://schemas.microsoft.com/office/infopath/2007/PartnerControls"/>
    <ds:schemaRef ds:uri="6dbc4f90-c08c-4861-94b0-a8111c2b63ab"/>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128</TotalTime>
  <Words>2190</Words>
  <Application>Microsoft Office PowerPoint</Application>
  <PresentationFormat>Widescreen</PresentationFormat>
  <Paragraphs>106</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Calibri Light</vt:lpstr>
      <vt:lpstr>Tema di Office</vt:lpstr>
      <vt:lpstr>MICHAEL FARADAY</vt:lpstr>
      <vt:lpstr>Presentazione standard di PowerPoint</vt:lpstr>
      <vt:lpstr>Presentazione standard di PowerPoint</vt:lpstr>
      <vt:lpstr>Presentazione standard di PowerPoint</vt:lpstr>
      <vt:lpstr>Presentazione standard di PowerPoint</vt:lpstr>
      <vt:lpstr>Presentazione standard di PowerPoint</vt:lpstr>
      <vt:lpstr>LA GABBIA DI FARADAY</vt:lpstr>
      <vt:lpstr>Presentazione standard di PowerPoint</vt:lpstr>
      <vt:lpstr>Presentazione standard di PowerPoint</vt:lpstr>
      <vt:lpstr>LA DINAMO</vt:lpstr>
      <vt:lpstr>Presentazione standard di PowerPoint</vt:lpstr>
      <vt:lpstr>INDUZIONE ELETTROMAGNETICA</vt:lpstr>
      <vt:lpstr>Presentazione standard di PowerPoint</vt:lpstr>
      <vt:lpstr>Presentazione standard di PowerPoint</vt:lpstr>
      <vt:lpstr>Presentazione standard di PowerPoint</vt:lpstr>
      <vt:lpstr>Presentazione standard di PowerPoint</vt:lpstr>
      <vt:lpstr>TRASFORMATORE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FARADAY</dc:title>
  <dc:creator>Scavone Matilde</dc:creator>
  <cp:lastModifiedBy>Scavone Matilde</cp:lastModifiedBy>
  <cp:revision>2</cp:revision>
  <dcterms:created xsi:type="dcterms:W3CDTF">2022-02-15T16:13:47Z</dcterms:created>
  <dcterms:modified xsi:type="dcterms:W3CDTF">2022-02-28T18:50:51Z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0x0101008BB3116252424A47A70C5A9C2AD2960C</vt:lpwstr>
  </property>
</Properties>
</file>