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9" r:id="rId4"/>
    <p:sldId id="265" r:id="rId5"/>
    <p:sldId id="258"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96" d="100"/>
          <a:sy n="96" d="100"/>
        </p:scale>
        <p:origin x="86" y="1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4.png" /><Relationship Id="rId1" Type="http://schemas.openxmlformats.org/officeDocument/2006/relationships/slideMaster" Target="../slideMasters/slideMaster1.xml" /><Relationship Id="rId5" Type="http://schemas.microsoft.com/office/2007/relationships/hdphoto" Target="../media/hdphoto1.wdp" /><Relationship Id="rId4" Type="http://schemas.openxmlformats.org/officeDocument/2006/relationships/image" Target="../media/image3.png"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4.png" /><Relationship Id="rId1" Type="http://schemas.openxmlformats.org/officeDocument/2006/relationships/slideMaster" Target="../slideMasters/slideMaster1.xml" /><Relationship Id="rId5" Type="http://schemas.microsoft.com/office/2007/relationships/hdphoto" Target="../media/hdphoto1.wdp" /><Relationship Id="rId4" Type="http://schemas.openxmlformats.org/officeDocument/2006/relationships/image" Target="../media/image3.png"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4.png" /><Relationship Id="rId1" Type="http://schemas.openxmlformats.org/officeDocument/2006/relationships/slideMaster" Target="../slideMasters/slideMaster1.xml" /><Relationship Id="rId5" Type="http://schemas.microsoft.com/office/2007/relationships/hdphoto" Target="../media/hdphoto1.wdp" /><Relationship Id="rId4" Type="http://schemas.openxmlformats.org/officeDocument/2006/relationships/image" Target="../media/image2.png" /></Relationships>
</file>

<file path=ppt/slideLayouts/_rels/slideLayout9.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4.png" /><Relationship Id="rId1" Type="http://schemas.openxmlformats.org/officeDocument/2006/relationships/slideMaster" Target="../slideMasters/slideMaster1.xml" /><Relationship Id="rId5" Type="http://schemas.microsoft.com/office/2007/relationships/hdphoto" Target="../media/hdphoto1.wdp" /><Relationship Id="rId4" Type="http://schemas.openxmlformats.org/officeDocument/2006/relationships/image" Target="../media/image2.png"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it-IT"/>
              <a:t>Fare clic per modificare lo stile del titolo</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6/1/2022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6/1/2022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6/1/2022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6/1/2022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it-IT"/>
              <a:t>Fare clic per modificare lo stile del titolo</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6/1/2022</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6/1/2022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6/1/2022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6/1/2022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6/1/2022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it-IT"/>
              <a:t>Fare clic per modificare lo stile del titolo</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DA16AA21-1863-4931-97CB-99D0A168701B}" type="datetimeFigureOut">
              <a:rPr lang="en-US" dirty="0"/>
              <a:t>6/1/2022</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3772C379-9A7C-4C87-A116-CBE9F58B04C5}" type="datetimeFigureOut">
              <a:rPr lang="en-US" dirty="0"/>
              <a:t>6/1/2022</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2.pn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image" Target="../media/image3.png"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microsoft.com/office/2007/relationships/hdphoto" Target="../media/hdphoto1.wdp"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6/1/2022</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Layout" Target="../slideLayouts/slideLayout2.xml" /><Relationship Id="rId6" Type="http://schemas.microsoft.com/office/2007/relationships/hdphoto" Target="../media/hdphoto1.wdp" /><Relationship Id="rId5" Type="http://schemas.openxmlformats.org/officeDocument/2006/relationships/image" Target="../media/image2.png" /><Relationship Id="rId4" Type="http://schemas.microsoft.com/office/2007/relationships/hdphoto" Target="../media/hdphoto2.wdp" /></Relationships>
</file>

<file path=ppt/slides/_rels/slide3.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7.jpeg" /><Relationship Id="rId1" Type="http://schemas.openxmlformats.org/officeDocument/2006/relationships/slideLayout" Target="../slideLayouts/slideLayout2.xml" /><Relationship Id="rId4" Type="http://schemas.openxmlformats.org/officeDocument/2006/relationships/image" Target="../media/image2.png" /></Relationships>
</file>

<file path=ppt/slides/_rels/slide4.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4.png" /><Relationship Id="rId1" Type="http://schemas.openxmlformats.org/officeDocument/2006/relationships/slideLayout" Target="../slideLayouts/slideLayout2.xml" /><Relationship Id="rId5" Type="http://schemas.openxmlformats.org/officeDocument/2006/relationships/image" Target="../media/image2.png" /><Relationship Id="rId4" Type="http://schemas.openxmlformats.org/officeDocument/2006/relationships/image" Target="../media/image8.jpg" /></Relationships>
</file>

<file path=ppt/slides/_rels/slide5.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9.png" /><Relationship Id="rId1" Type="http://schemas.openxmlformats.org/officeDocument/2006/relationships/slideLayout" Target="../slideLayouts/slideLayout2.xml" /><Relationship Id="rId5" Type="http://schemas.openxmlformats.org/officeDocument/2006/relationships/image" Target="../media/image2.png" /><Relationship Id="rId4" Type="http://schemas.microsoft.com/office/2007/relationships/hdphoto" Target="../media/hdphoto2.wdp" /></Relationships>
</file>

<file path=ppt/slides/_rels/slide6.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10.jpeg" /><Relationship Id="rId1" Type="http://schemas.openxmlformats.org/officeDocument/2006/relationships/slideLayout" Target="../slideLayouts/slideLayout2.xml" /><Relationship Id="rId6" Type="http://schemas.microsoft.com/office/2007/relationships/hdphoto" Target="../media/hdphoto1.wdp" /><Relationship Id="rId5" Type="http://schemas.openxmlformats.org/officeDocument/2006/relationships/image" Target="../media/image2.png" /><Relationship Id="rId4" Type="http://schemas.microsoft.com/office/2007/relationships/hdphoto" Target="../media/hdphoto2.wdp" /></Relationships>
</file>

<file path=ppt/slides/_rels/slide7.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4.png" /><Relationship Id="rId1" Type="http://schemas.openxmlformats.org/officeDocument/2006/relationships/slideLayout" Target="../slideLayouts/slideLayout2.xml" /><Relationship Id="rId5" Type="http://schemas.openxmlformats.org/officeDocument/2006/relationships/image" Target="../media/image2.png" /><Relationship Id="rId4" Type="http://schemas.openxmlformats.org/officeDocument/2006/relationships/image" Target="../media/image11.png" /></Relationships>
</file>

<file path=ppt/slides/_rels/slide8.xml.rels><?xml version="1.0" encoding="UTF-8" standalone="yes"?>
<Relationships xmlns="http://schemas.openxmlformats.org/package/2006/relationships"><Relationship Id="rId3" Type="http://schemas.microsoft.com/office/2007/relationships/hdphoto" Target="../media/hdphoto2.wdp" /><Relationship Id="rId7" Type="http://schemas.microsoft.com/office/2007/relationships/hdphoto" Target="../media/hdphoto1.wdp" /><Relationship Id="rId2" Type="http://schemas.openxmlformats.org/officeDocument/2006/relationships/image" Target="../media/image4.png" /><Relationship Id="rId1" Type="http://schemas.openxmlformats.org/officeDocument/2006/relationships/slideLayout" Target="../slideLayouts/slideLayout2.xml" /><Relationship Id="rId6" Type="http://schemas.openxmlformats.org/officeDocument/2006/relationships/image" Target="../media/image2.png" /><Relationship Id="rId5" Type="http://schemas.openxmlformats.org/officeDocument/2006/relationships/image" Target="../media/image6.png" /><Relationship Id="rId4" Type="http://schemas.openxmlformats.org/officeDocument/2006/relationships/image" Target="../media/image12.jpeg"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t> Karl </a:t>
            </a:r>
            <a:r>
              <a:rPr lang="it-IT" dirty="0" err="1"/>
              <a:t>Heisenberg</a:t>
            </a:r>
            <a:endParaRPr lang="it-IT" dirty="0"/>
          </a:p>
        </p:txBody>
      </p:sp>
      <p:sp>
        <p:nvSpPr>
          <p:cNvPr id="3" name="Sottotitolo 2"/>
          <p:cNvSpPr>
            <a:spLocks noGrp="1"/>
          </p:cNvSpPr>
          <p:nvPr>
            <p:ph type="subTitle" idx="1"/>
          </p:nvPr>
        </p:nvSpPr>
        <p:spPr>
          <a:xfrm>
            <a:off x="2830665" y="3466769"/>
            <a:ext cx="8054671" cy="1069848"/>
          </a:xfrm>
        </p:spPr>
        <p:txBody>
          <a:bodyPr/>
          <a:lstStyle/>
          <a:p>
            <a:r>
              <a:rPr lang="it-IT" dirty="0"/>
              <a:t> FISICA QUANTISTICA E PRINCIPIO DI INDETERMINAZIONE</a:t>
            </a:r>
          </a:p>
        </p:txBody>
      </p:sp>
    </p:spTree>
    <p:extLst>
      <p:ext uri="{BB962C8B-B14F-4D97-AF65-F5344CB8AC3E}">
        <p14:creationId xmlns:p14="http://schemas.microsoft.com/office/powerpoint/2010/main" val="1698241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7645021" y="138520"/>
            <a:ext cx="2568483" cy="979956"/>
          </a:xfrm>
        </p:spPr>
        <p:txBody>
          <a:bodyPr>
            <a:normAutofit fontScale="90000"/>
          </a:bodyPr>
          <a:lstStyle/>
          <a:p>
            <a:r>
              <a:rPr lang="it-IT" sz="6600"/>
              <a:t>La vita </a:t>
            </a:r>
          </a:p>
        </p:txBody>
      </p:sp>
      <p:pic>
        <p:nvPicPr>
          <p:cNvPr id="4" name="Immagine 3"/>
          <p:cNvPicPr>
            <a:picLocks noChangeAspect="1"/>
          </p:cNvPicPr>
          <p:nvPr/>
        </p:nvPicPr>
        <p:blipFill rotWithShape="1">
          <a:blip r:embed="rId2"/>
          <a:srcRect r="30002" b="-2"/>
          <a:stretch/>
        </p:blipFill>
        <p:spPr>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11" name="Freeform: Shape 10">
            <a:extLst>
              <a:ext uri="{FF2B5EF4-FFF2-40B4-BE49-F238E27FC236}">
                <a16:creationId xmlns:a16="http://schemas.microsoft.com/office/drawing/2014/main" id="{0060CE1A-A2ED-43AC-857D-05822177F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598"/>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 name="Segnaposto contenuto 2"/>
          <p:cNvSpPr>
            <a:spLocks noGrp="1"/>
          </p:cNvSpPr>
          <p:nvPr>
            <p:ph idx="1"/>
          </p:nvPr>
        </p:nvSpPr>
        <p:spPr>
          <a:xfrm>
            <a:off x="6334769" y="1256996"/>
            <a:ext cx="5617848" cy="5307018"/>
          </a:xfrm>
        </p:spPr>
        <p:txBody>
          <a:bodyPr>
            <a:noAutofit/>
          </a:bodyPr>
          <a:lstStyle/>
          <a:p>
            <a:pPr marL="0" indent="0">
              <a:buNone/>
            </a:pPr>
            <a:r>
              <a:rPr lang="it-IT" sz="2400" err="1">
                <a:latin typeface="Bahnschrift Light" panose="02000000000000000000" pitchFamily="2" charset="0"/>
                <a:ea typeface="Bahnschrift Light" panose="02000000000000000000" pitchFamily="2" charset="0"/>
              </a:rPr>
              <a:t>Heisenberg</a:t>
            </a:r>
            <a:r>
              <a:rPr lang="it-IT" sz="2400">
                <a:latin typeface="Bahnschrift Light" panose="02000000000000000000" pitchFamily="2" charset="0"/>
                <a:ea typeface="Bahnschrift Light" panose="02000000000000000000" pitchFamily="2" charset="0"/>
              </a:rPr>
              <a:t> nasce nel 1901 in Germania. Studia matematica e fisica a Monaco, completando il suo dottorato nel 1922, e si reca poi l'anno successivo in Danimarca, per continuare le sue ricerche sotto la guida di </a:t>
            </a:r>
            <a:r>
              <a:rPr lang="it-IT" sz="2400" err="1">
                <a:latin typeface="Bahnschrift Light" panose="02000000000000000000" pitchFamily="2" charset="0"/>
                <a:ea typeface="Bahnschrift Light" panose="02000000000000000000" pitchFamily="2" charset="0"/>
              </a:rPr>
              <a:t>Niels</a:t>
            </a:r>
            <a:r>
              <a:rPr lang="it-IT" sz="2400">
                <a:latin typeface="Bahnschrift Light" panose="02000000000000000000" pitchFamily="2" charset="0"/>
                <a:ea typeface="Bahnschrift Light" panose="02000000000000000000" pitchFamily="2" charset="0"/>
              </a:rPr>
              <a:t> </a:t>
            </a:r>
            <a:r>
              <a:rPr lang="it-IT" sz="2400" err="1">
                <a:latin typeface="Bahnschrift Light" panose="02000000000000000000" pitchFamily="2" charset="0"/>
                <a:ea typeface="Bahnschrift Light" panose="02000000000000000000" pitchFamily="2" charset="0"/>
              </a:rPr>
              <a:t>Bohr</a:t>
            </a:r>
            <a:r>
              <a:rPr lang="it-IT" sz="2400">
                <a:latin typeface="Bahnschrift Light" panose="02000000000000000000" pitchFamily="2" charset="0"/>
                <a:ea typeface="Bahnschrift Light" panose="02000000000000000000" pitchFamily="2" charset="0"/>
              </a:rPr>
              <a:t>. Qui il suo lavoro si concentra sulla formalizzazione della meccanica quantistica, completata nel 1925 e culminata nel 1927 con l'introduzione del celebre Principio di indeterminazione. Diventa professore di fisica teorica presso l'università di Lipsia e nel 1932 vince il premio Nobel per la fisica per l'invenzione della meccanica quantistica. </a:t>
            </a:r>
          </a:p>
        </p:txBody>
      </p:sp>
      <p:grpSp>
        <p:nvGrpSpPr>
          <p:cNvPr id="13" name="Group 12">
            <a:extLst>
              <a:ext uri="{FF2B5EF4-FFF2-40B4-BE49-F238E27FC236}">
                <a16:creationId xmlns:a16="http://schemas.microsoft.com/office/drawing/2014/main" id="{D68B9961-F007-40D1-AF51-61B6DE5106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id="{E9FDF494-C7FB-47DF-BD39-1F65FA550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5" name="Oval 14">
              <a:extLst>
                <a:ext uri="{FF2B5EF4-FFF2-40B4-BE49-F238E27FC236}">
                  <a16:creationId xmlns:a16="http://schemas.microsoft.com/office/drawing/2014/main" id="{3A822E1C-4C1A-4BEE-B19C-0FFB2D57B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Tree>
    <p:extLst>
      <p:ext uri="{BB962C8B-B14F-4D97-AF65-F5344CB8AC3E}">
        <p14:creationId xmlns:p14="http://schemas.microsoft.com/office/powerpoint/2010/main" val="3193561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35CEB4B0-0019-BE42-B1DB-5893DA8FBEE0}"/>
              </a:ext>
            </a:extLst>
          </p:cNvPr>
          <p:cNvPicPr>
            <a:picLocks noChangeAspect="1"/>
          </p:cNvPicPr>
          <p:nvPr/>
        </p:nvPicPr>
        <p:blipFill rotWithShape="1">
          <a:blip r:embed="rId2"/>
          <a:srcRect t="7044" r="1" b="1"/>
          <a:stretch/>
        </p:blipFill>
        <p:spPr>
          <a:xfrm>
            <a:off x="716223" y="894678"/>
            <a:ext cx="4794199" cy="5588101"/>
          </a:xfrm>
          <a:prstGeom prst="rect">
            <a:avLst/>
          </a:prstGeom>
        </p:spPr>
      </p:pic>
      <p:sp>
        <p:nvSpPr>
          <p:cNvPr id="30" name="Rectangle 11">
            <a:extLst>
              <a:ext uri="{FF2B5EF4-FFF2-40B4-BE49-F238E27FC236}">
                <a16:creationId xmlns:a16="http://schemas.microsoft.com/office/drawing/2014/main" id="{5B057BAA-CAD8-42D7-8DDF-E2075435DA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3">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3426590" y="103790"/>
            <a:ext cx="5637448" cy="950977"/>
          </a:xfrm>
          <a:ln>
            <a:noFill/>
          </a:ln>
        </p:spPr>
        <p:txBody>
          <a:bodyPr>
            <a:normAutofit/>
          </a:bodyPr>
          <a:lstStyle/>
          <a:p>
            <a:r>
              <a:rPr lang="it-IT" sz="4400"/>
              <a:t>Heisenberg e il nazismo:</a:t>
            </a:r>
            <a:endParaRPr lang="it-IT" sz="4400" dirty="0"/>
          </a:p>
        </p:txBody>
      </p:sp>
      <p:sp>
        <p:nvSpPr>
          <p:cNvPr id="3" name="Segnaposto contenuto 2"/>
          <p:cNvSpPr>
            <a:spLocks noGrp="1"/>
          </p:cNvSpPr>
          <p:nvPr>
            <p:ph idx="1"/>
          </p:nvPr>
        </p:nvSpPr>
        <p:spPr>
          <a:xfrm>
            <a:off x="6274508" y="898321"/>
            <a:ext cx="5555223" cy="5469518"/>
          </a:xfrm>
        </p:spPr>
        <p:txBody>
          <a:bodyPr>
            <a:normAutofit fontScale="62500" lnSpcReduction="20000"/>
          </a:bodyPr>
          <a:lstStyle/>
          <a:p>
            <a:pPr marL="0" indent="0">
              <a:buNone/>
            </a:pPr>
            <a:r>
              <a:rPr lang="it-IT" sz="3800">
                <a:latin typeface="Bahnschrift Light" panose="02000000000000000000" pitchFamily="2" charset="0"/>
                <a:ea typeface="Bahnschrift Light" panose="02000000000000000000" pitchFamily="2" charset="0"/>
              </a:rPr>
              <a:t>La sua vita poi si incrocia con il Nazismo. Nel 1935, si libera la cattedra del suo mentore Arnold Sommerfeld, ma prima di riuscire ad ottenerla, Heisenberg viene trascinato in mezzo ad una battaglia politica accesissima, che oggi viene ricordata come “</a:t>
            </a:r>
            <a:r>
              <a:rPr lang="it-IT" sz="3800" b="1" i="1">
                <a:latin typeface="Bahnschrift Light" panose="02000000000000000000" pitchFamily="2" charset="0"/>
                <a:ea typeface="Bahnschrift Light" panose="02000000000000000000" pitchFamily="2" charset="0"/>
              </a:rPr>
              <a:t>l'affare Heisenberg”</a:t>
            </a:r>
            <a:r>
              <a:rPr lang="it-IT" sz="3800">
                <a:latin typeface="Bahnschrift Light" panose="02000000000000000000" pitchFamily="2" charset="0"/>
                <a:ea typeface="Bahnschrift Light" panose="02000000000000000000" pitchFamily="2" charset="0"/>
              </a:rPr>
              <a:t>. Il movimento dei fisici nazionalisti che nella Germania nazista avversavano, non apprezzavano Heisenberg, poiché lo accusavano di essere un “ebreo bianco” (o ariano che si comporta come un ebreo), e di insegnare la “fisica degli ebrei”, perché teneva lezioni sulle teorie di Albert Einstein. Gli attacchi si fanno sempre più violenti, tanto che le  SS iniziano un'indagine sulle azioni di Heisenberg dagli esiti potenzialmente infausti, fino al 1938 quando viene scagionato, rinunciando però alla cattedra.</a:t>
            </a:r>
          </a:p>
          <a:p>
            <a:endParaRPr lang="it-IT" sz="1500"/>
          </a:p>
        </p:txBody>
      </p:sp>
      <p:grpSp>
        <p:nvGrpSpPr>
          <p:cNvPr id="31" name="Group 13">
            <a:extLst>
              <a:ext uri="{FF2B5EF4-FFF2-40B4-BE49-F238E27FC236}">
                <a16:creationId xmlns:a16="http://schemas.microsoft.com/office/drawing/2014/main" id="{ECBD3C71-5915-4215-B435-9334BCE4BE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5" name="Oval 14">
              <a:extLst>
                <a:ext uri="{FF2B5EF4-FFF2-40B4-BE49-F238E27FC236}">
                  <a16:creationId xmlns:a16="http://schemas.microsoft.com/office/drawing/2014/main" id="{118961C7-3F52-4908-BA1D-EE6B50734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2" name="Oval 15">
              <a:extLst>
                <a:ext uri="{FF2B5EF4-FFF2-40B4-BE49-F238E27FC236}">
                  <a16:creationId xmlns:a16="http://schemas.microsoft.com/office/drawing/2014/main" id="{C640DAE0-FDB1-4C88-B414-A361A75EA2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767207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61">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63">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Rectangle 65">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8" name="Rectangle 67">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A246007C-6D12-964B-9050-CBB046CC43C6}"/>
              </a:ext>
            </a:extLst>
          </p:cNvPr>
          <p:cNvSpPr>
            <a:spLocks noGrp="1"/>
          </p:cNvSpPr>
          <p:nvPr>
            <p:ph type="title"/>
          </p:nvPr>
        </p:nvSpPr>
        <p:spPr>
          <a:xfrm>
            <a:off x="3531562" y="906979"/>
            <a:ext cx="5612436" cy="796089"/>
          </a:xfrm>
        </p:spPr>
        <p:txBody>
          <a:bodyPr>
            <a:noAutofit/>
          </a:bodyPr>
          <a:lstStyle/>
          <a:p>
            <a:r>
              <a:rPr lang="it-IT"/>
              <a:t>La bomba nucleare </a:t>
            </a:r>
          </a:p>
        </p:txBody>
      </p:sp>
      <p:pic>
        <p:nvPicPr>
          <p:cNvPr id="5" name="Immagine 4">
            <a:extLst>
              <a:ext uri="{FF2B5EF4-FFF2-40B4-BE49-F238E27FC236}">
                <a16:creationId xmlns:a16="http://schemas.microsoft.com/office/drawing/2014/main" id="{4B3E706B-A9DE-8D4B-B0CF-004830040A9A}"/>
              </a:ext>
            </a:extLst>
          </p:cNvPr>
          <p:cNvPicPr>
            <a:picLocks noChangeAspect="1"/>
          </p:cNvPicPr>
          <p:nvPr/>
        </p:nvPicPr>
        <p:blipFill rotWithShape="1">
          <a:blip r:embed="rId4">
            <a:extLst>
              <a:ext uri="{28A0092B-C50C-407E-A947-70E740481C1C}">
                <a14:useLocalDpi xmlns:a14="http://schemas.microsoft.com/office/drawing/2010/main" val="0"/>
              </a:ext>
            </a:extLst>
          </a:blip>
          <a:srcRect l="13062" r="3" b="3"/>
          <a:stretch/>
        </p:blipFill>
        <p:spPr>
          <a:xfrm>
            <a:off x="1007196" y="2265037"/>
            <a:ext cx="5088800" cy="3907158"/>
          </a:xfrm>
          <a:prstGeom prst="rect">
            <a:avLst/>
          </a:prstGeom>
        </p:spPr>
      </p:pic>
      <p:sp>
        <p:nvSpPr>
          <p:cNvPr id="3" name="Segnaposto contenuto 2">
            <a:extLst>
              <a:ext uri="{FF2B5EF4-FFF2-40B4-BE49-F238E27FC236}">
                <a16:creationId xmlns:a16="http://schemas.microsoft.com/office/drawing/2014/main" id="{E87663C7-3234-D84D-810A-5BA10CE7CE1E}"/>
              </a:ext>
            </a:extLst>
          </p:cNvPr>
          <p:cNvSpPr>
            <a:spLocks noGrp="1"/>
          </p:cNvSpPr>
          <p:nvPr>
            <p:ph idx="1"/>
          </p:nvPr>
        </p:nvSpPr>
        <p:spPr>
          <a:xfrm>
            <a:off x="6418156" y="1630444"/>
            <a:ext cx="5451684" cy="5454128"/>
          </a:xfrm>
        </p:spPr>
        <p:txBody>
          <a:bodyPr anchor="ctr">
            <a:noAutofit/>
          </a:bodyPr>
          <a:lstStyle/>
          <a:p>
            <a:pPr marL="0" indent="0">
              <a:buNone/>
            </a:pPr>
            <a:r>
              <a:rPr lang="it-IT">
                <a:latin typeface="Bahnschrift Light" panose="020B0502040204020203" pitchFamily="34" charset="0"/>
              </a:rPr>
              <a:t>Nel 1939 viene chiamato dal suo paese ad occuparsi del programma nucleare nazista, un progetto a cui lavorerà fino al termine della guerra. Il programma, non portò mai allo sviluppo di una bomba atomica nazista, ma alcuni indizi fanno pensare che Heisenberg abbia lavorato al progetto di un ordigno nucleare, con l'esplicita convinzione che avrebbe portato la Germania a vincere la Seconda Guerra Mondiale. Nel 1945 Heisenberg viene arrestato e imprigionato in Inghilterra dagli alleati, nell'ambito dell'operazione Epsilon organizzata per determinare quanto i nazisti fossero vicini alla realizzazione della bomba. Venne poi liberato e morì a Monaco di Baviera nel1976.</a:t>
            </a:r>
          </a:p>
        </p:txBody>
      </p:sp>
      <p:sp>
        <p:nvSpPr>
          <p:cNvPr id="70" name="Oval 69">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2" name="Oval 71">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10610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t="12494" b="12506"/>
          <a:stretch/>
        </p:blipFill>
        <p:spPr>
          <a:xfrm>
            <a:off x="20" y="10"/>
            <a:ext cx="12191980" cy="6857989"/>
          </a:xfrm>
          <a:prstGeom prst="rect">
            <a:avLst/>
          </a:prstGeom>
        </p:spPr>
      </p:pic>
      <p:sp>
        <p:nvSpPr>
          <p:cNvPr id="21" name="Rectangle 8">
            <a:extLst>
              <a:ext uri="{FF2B5EF4-FFF2-40B4-BE49-F238E27FC236}">
                <a16:creationId xmlns:a16="http://schemas.microsoft.com/office/drawing/2014/main" id="{F79FF99C-BAA9-404F-9C96-6DD456B4F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0">
            <a:extLst>
              <a:ext uri="{FF2B5EF4-FFF2-40B4-BE49-F238E27FC236}">
                <a16:creationId xmlns:a16="http://schemas.microsoft.com/office/drawing/2014/main" id="{49C44AFD-C72D-4D9C-84C6-73E615CE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2734083" y="170417"/>
            <a:ext cx="7141505" cy="1609344"/>
          </a:xfrm>
        </p:spPr>
        <p:txBody>
          <a:bodyPr anchor="ctr"/>
          <a:lstStyle/>
          <a:p>
            <a:r>
              <a:rPr lang="it-IT">
                <a:solidFill>
                  <a:schemeClr val="tx1"/>
                </a:solidFill>
              </a:rPr>
              <a:t>La meccanica quantistica</a:t>
            </a:r>
          </a:p>
        </p:txBody>
      </p:sp>
      <p:sp>
        <p:nvSpPr>
          <p:cNvPr id="3" name="Segnaposto contenuto 2"/>
          <p:cNvSpPr>
            <a:spLocks noGrp="1"/>
          </p:cNvSpPr>
          <p:nvPr>
            <p:ph idx="1"/>
          </p:nvPr>
        </p:nvSpPr>
        <p:spPr>
          <a:xfrm>
            <a:off x="1765610" y="1513160"/>
            <a:ext cx="9235920" cy="4050792"/>
          </a:xfrm>
        </p:spPr>
        <p:txBody>
          <a:bodyPr>
            <a:normAutofit/>
          </a:bodyPr>
          <a:lstStyle/>
          <a:p>
            <a:pPr marL="0" indent="0">
              <a:buNone/>
            </a:pPr>
            <a:r>
              <a:rPr lang="it-IT" sz="2400" b="1">
                <a:latin typeface="Bahnschrift Light" panose="020B0502040204020203" pitchFamily="34" charset="0"/>
              </a:rPr>
              <a:t>Heisenberg fornì l’impianto teorico necessario per analizzare il comportamento del mondo microscopico, dove non sono applicabili i metodi della meccanica classica. Con la meccanica quantistica il carattere probabilistico assume un ruolo primario e viene meno la tradizionale nozione di causalità. La connessione tra cause ed effetti viene quindi messa in crisi, non per imperfezioni nelle misure ma dai limiti che inevitabilmente caratterizzano le nostre possibilità di analisi. La meccanica quantistica si distingue quindi dalla meccanica classica in quanto descrive lo stato e l’evoluzione di un sistema fisico in maniera probabilistica andando oltre la certezza deterministica.</a:t>
            </a:r>
            <a:endParaRPr lang="it-IT" sz="2400" b="1" dirty="0">
              <a:latin typeface="Bahnschrift Light" panose="020B0502040204020203" pitchFamily="34" charset="0"/>
            </a:endParaRPr>
          </a:p>
        </p:txBody>
      </p:sp>
      <p:grpSp>
        <p:nvGrpSpPr>
          <p:cNvPr id="23" name="Group 12">
            <a:extLst>
              <a:ext uri="{FF2B5EF4-FFF2-40B4-BE49-F238E27FC236}">
                <a16:creationId xmlns:a16="http://schemas.microsoft.com/office/drawing/2014/main" id="{1D25B14F-36E0-41E8-956F-CABEF1ADD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id="{4AFB9EA5-DE4D-4E6B-A302-F55174E4B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4" name="Oval 14">
              <a:extLst>
                <a:ext uri="{FF2B5EF4-FFF2-40B4-BE49-F238E27FC236}">
                  <a16:creationId xmlns:a16="http://schemas.microsoft.com/office/drawing/2014/main" id="{E44092F4-4D9B-4D0A-8832-C29E786F8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99742757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5">
            <a:extLst>
              <a:ext uri="{FF2B5EF4-FFF2-40B4-BE49-F238E27FC236}">
                <a16:creationId xmlns:a16="http://schemas.microsoft.com/office/drawing/2014/main" id="{D8AFD15B-CF29-4306-884F-47675092F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6522702" y="259852"/>
            <a:ext cx="4738340" cy="951625"/>
          </a:xfrm>
        </p:spPr>
        <p:txBody>
          <a:bodyPr>
            <a:normAutofit fontScale="90000"/>
          </a:bodyPr>
          <a:lstStyle/>
          <a:p>
            <a:r>
              <a:rPr lang="it-IT" sz="4800">
                <a:solidFill>
                  <a:srgbClr val="000000"/>
                </a:solidFill>
              </a:rPr>
              <a:t>   Fisica classica e </a:t>
            </a:r>
            <a:br>
              <a:rPr lang="it-IT" sz="4800">
                <a:solidFill>
                  <a:srgbClr val="000000"/>
                </a:solidFill>
              </a:rPr>
            </a:br>
            <a:r>
              <a:rPr lang="it-IT" sz="4800">
                <a:solidFill>
                  <a:srgbClr val="000000"/>
                </a:solidFill>
              </a:rPr>
              <a:t>   fisica quantistica</a:t>
            </a:r>
          </a:p>
        </p:txBody>
      </p:sp>
      <p:pic>
        <p:nvPicPr>
          <p:cNvPr id="8" name="Immagine 7">
            <a:extLst>
              <a:ext uri="{FF2B5EF4-FFF2-40B4-BE49-F238E27FC236}">
                <a16:creationId xmlns:a16="http://schemas.microsoft.com/office/drawing/2014/main" id="{F98B433F-AC5A-0141-B7E7-4B61665AC819}"/>
              </a:ext>
            </a:extLst>
          </p:cNvPr>
          <p:cNvPicPr>
            <a:picLocks noChangeAspect="1"/>
          </p:cNvPicPr>
          <p:nvPr/>
        </p:nvPicPr>
        <p:blipFill rotWithShape="1">
          <a:blip r:embed="rId2"/>
          <a:srcRect l="43993" r="10063" b="-1"/>
          <a:stretch/>
        </p:blipFill>
        <p:spPr>
          <a:xfrm>
            <a:off x="-9866" y="566009"/>
            <a:ext cx="5922281" cy="6291992"/>
          </a:xfrm>
          <a:custGeom>
            <a:avLst/>
            <a:gdLst/>
            <a:ahLst/>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p:spPr>
      </p:pic>
      <p:sp>
        <p:nvSpPr>
          <p:cNvPr id="34" name="Freeform: Shape 37">
            <a:extLst>
              <a:ext uri="{FF2B5EF4-FFF2-40B4-BE49-F238E27FC236}">
                <a16:creationId xmlns:a16="http://schemas.microsoft.com/office/drawing/2014/main" id="{96349AB3-1BD3-41E1-8979-1DBDCB5CD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6" y="401980"/>
            <a:ext cx="6115733" cy="6456021"/>
          </a:xfrm>
          <a:custGeom>
            <a:avLst/>
            <a:gdLst>
              <a:gd name="connsiteX0" fmla="*/ 2259477 w 6115733"/>
              <a:gd name="connsiteY0" fmla="*/ 433395 h 6456021"/>
              <a:gd name="connsiteX1" fmla="*/ 5681904 w 6115733"/>
              <a:gd name="connsiteY1" fmla="*/ 3852396 h 6456021"/>
              <a:gd name="connsiteX2" fmla="*/ 4679499 w 6115733"/>
              <a:gd name="connsiteY2" fmla="*/ 6269995 h 6456021"/>
              <a:gd name="connsiteX3" fmla="*/ 4474613 w 6115733"/>
              <a:gd name="connsiteY3" fmla="*/ 6456021 h 6456021"/>
              <a:gd name="connsiteX4" fmla="*/ 44341 w 6115733"/>
              <a:gd name="connsiteY4" fmla="*/ 6456021 h 6456021"/>
              <a:gd name="connsiteX5" fmla="*/ 0 w 6115733"/>
              <a:gd name="connsiteY5" fmla="*/ 6415762 h 6456021"/>
              <a:gd name="connsiteX6" fmla="*/ 0 w 6115733"/>
              <a:gd name="connsiteY6" fmla="*/ 1289029 h 6456021"/>
              <a:gd name="connsiteX7" fmla="*/ 82495 w 6115733"/>
              <a:gd name="connsiteY7" fmla="*/ 1214128 h 6456021"/>
              <a:gd name="connsiteX8" fmla="*/ 2259477 w 6115733"/>
              <a:gd name="connsiteY8" fmla="*/ 433395 h 6456021"/>
              <a:gd name="connsiteX9" fmla="*/ 2259477 w 6115733"/>
              <a:gd name="connsiteY9" fmla="*/ 0 h 6456021"/>
              <a:gd name="connsiteX10" fmla="*/ 6115733 w 6115733"/>
              <a:gd name="connsiteY10" fmla="*/ 3852396 h 6456021"/>
              <a:gd name="connsiteX11" fmla="*/ 5235152 w 6115733"/>
              <a:gd name="connsiteY11" fmla="*/ 6302877 h 6456021"/>
              <a:gd name="connsiteX12" fmla="*/ 5095826 w 6115733"/>
              <a:gd name="connsiteY12" fmla="*/ 6456021 h 6456021"/>
              <a:gd name="connsiteX13" fmla="*/ 4617788 w 6115733"/>
              <a:gd name="connsiteY13" fmla="*/ 6456021 h 6456021"/>
              <a:gd name="connsiteX14" fmla="*/ 4747668 w 6115733"/>
              <a:gd name="connsiteY14" fmla="*/ 6338096 h 6456021"/>
              <a:gd name="connsiteX15" fmla="*/ 5778311 w 6115733"/>
              <a:gd name="connsiteY15" fmla="*/ 3852396 h 6456021"/>
              <a:gd name="connsiteX16" fmla="*/ 2259477 w 6115733"/>
              <a:gd name="connsiteY16" fmla="*/ 337085 h 6456021"/>
              <a:gd name="connsiteX17" fmla="*/ 21172 w 6115733"/>
              <a:gd name="connsiteY17" fmla="*/ 1139811 h 6456021"/>
              <a:gd name="connsiteX18" fmla="*/ 0 w 6115733"/>
              <a:gd name="connsiteY18" fmla="*/ 1159034 h 6456021"/>
              <a:gd name="connsiteX19" fmla="*/ 0 w 6115733"/>
              <a:gd name="connsiteY19" fmla="*/ 735177 h 6456021"/>
              <a:gd name="connsiteX20" fmla="*/ 103407 w 6115733"/>
              <a:gd name="connsiteY20" fmla="*/ 657929 h 6456021"/>
              <a:gd name="connsiteX21" fmla="*/ 2259477 w 6115733"/>
              <a:gd name="connsiteY21" fmla="*/ 0 h 645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 name="Segnaposto contenuto 2"/>
          <p:cNvSpPr>
            <a:spLocks noGrp="1"/>
          </p:cNvSpPr>
          <p:nvPr>
            <p:ph idx="1"/>
          </p:nvPr>
        </p:nvSpPr>
        <p:spPr>
          <a:xfrm>
            <a:off x="6065127" y="1230679"/>
            <a:ext cx="6115733" cy="4999001"/>
          </a:xfrm>
        </p:spPr>
        <p:txBody>
          <a:bodyPr anchor="t">
            <a:noAutofit/>
          </a:bodyPr>
          <a:lstStyle/>
          <a:p>
            <a:pPr marL="0" indent="0">
              <a:buNone/>
            </a:pPr>
            <a:r>
              <a:rPr lang="it-IT" sz="1600">
                <a:solidFill>
                  <a:srgbClr val="000000"/>
                </a:solidFill>
                <a:latin typeface="Bahnschrift Light" panose="020B0502040204020203" pitchFamily="34" charset="0"/>
              </a:rPr>
              <a:t>I postulati della meccanica quantistica, così come i dettagli del processo di misura, stabiliscono una serie di relazioni e disuguaglianze d'indeterminazione che possono essere correlate di volta in volta all'impossibilità di conoscere i dettagli di un sistema senza perturbarlo.  L’importanza della scoperta di Heisenberg è quindi principalmente </a:t>
            </a:r>
            <a:r>
              <a:rPr lang="it-IT" sz="1600" b="1">
                <a:solidFill>
                  <a:srgbClr val="000000"/>
                </a:solidFill>
                <a:latin typeface="Bahnschrift Light" panose="020B0502040204020203" pitchFamily="34" charset="0"/>
              </a:rPr>
              <a:t>storica</a:t>
            </a:r>
            <a:r>
              <a:rPr lang="it-IT" sz="1600">
                <a:solidFill>
                  <a:srgbClr val="000000"/>
                </a:solidFill>
                <a:latin typeface="Bahnschrift Light" panose="020B0502040204020203" pitchFamily="34" charset="0"/>
              </a:rPr>
              <a:t>, rilevante più che altro per </a:t>
            </a:r>
            <a:r>
              <a:rPr lang="it-IT" sz="1600" b="1">
                <a:solidFill>
                  <a:srgbClr val="000000"/>
                </a:solidFill>
                <a:latin typeface="Bahnschrift Light" panose="020B0502040204020203" pitchFamily="34" charset="0"/>
              </a:rPr>
              <a:t>aver messo in evidenza le proprietà di una teoria completamente diversa dalla fisica classica.</a:t>
            </a:r>
          </a:p>
          <a:p>
            <a:pPr marL="0" indent="0">
              <a:buNone/>
            </a:pPr>
            <a:r>
              <a:rPr lang="it-IT" sz="1600">
                <a:solidFill>
                  <a:srgbClr val="000000"/>
                </a:solidFill>
                <a:latin typeface="Bahnschrift Light" panose="020B0502040204020203" pitchFamily="34" charset="0"/>
              </a:rPr>
              <a:t>Ogni grandezza fisica deve essere misurabile e, mentre nella meccanica classica (livello macroscopico) ogni misura di queste grandezze fisiche è soggetta a un errore sperimentale, che si può ridurre ricorrendo a strumenti sempre più precisi, la fisica del Novecento (maggiormente incentrata sullo studio dei fenomeni a livello atomico e sub-atomico) </a:t>
            </a:r>
            <a:r>
              <a:rPr lang="it-IT" sz="1600" b="1">
                <a:solidFill>
                  <a:srgbClr val="000000"/>
                </a:solidFill>
                <a:latin typeface="Bahnschrift Light" panose="020B0502040204020203" pitchFamily="34" charset="0"/>
              </a:rPr>
              <a:t>introduce il concetto secondo cui misurare significa perturbare il sistema e quindi le grandezze che lo caratterizzano </a:t>
            </a:r>
            <a:r>
              <a:rPr lang="it-IT" sz="1600">
                <a:solidFill>
                  <a:srgbClr val="000000"/>
                </a:solidFill>
                <a:latin typeface="Bahnschrift Light" panose="020B0502040204020203" pitchFamily="34" charset="0"/>
              </a:rPr>
              <a:t>(l’osservatore stesso, nell’effettuare le misure, produce effetti non calcolabili e dunque l’indeterminazione, che non si può eliminare).   In generale, l’osservazione richiede che sul corpo in questione giunga un </a:t>
            </a:r>
            <a:r>
              <a:rPr lang="it-IT" sz="1600" b="1">
                <a:solidFill>
                  <a:srgbClr val="000000"/>
                </a:solidFill>
                <a:latin typeface="Bahnschrift Light" panose="020B0502040204020203" pitchFamily="34" charset="0"/>
              </a:rPr>
              <a:t>fascio di luce </a:t>
            </a:r>
            <a:r>
              <a:rPr lang="it-IT" sz="1600">
                <a:solidFill>
                  <a:srgbClr val="000000"/>
                </a:solidFill>
                <a:latin typeface="Bahnschrift Light" panose="020B0502040204020203" pitchFamily="34" charset="0"/>
              </a:rPr>
              <a:t>o, in generale, una radiazione opportuna: tra l’oggetto e lo strumento di misura si instaura quindi uno scambio di energia, un’interazione che modifica lo stato dell’oggetto.</a:t>
            </a:r>
          </a:p>
        </p:txBody>
      </p:sp>
      <p:grpSp>
        <p:nvGrpSpPr>
          <p:cNvPr id="35" name="Group 39">
            <a:extLst>
              <a:ext uri="{FF2B5EF4-FFF2-40B4-BE49-F238E27FC236}">
                <a16:creationId xmlns:a16="http://schemas.microsoft.com/office/drawing/2014/main" id="{54CA915D-BDF0-41F8-B00E-FB186EFF7B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41" name="Oval 40">
              <a:extLst>
                <a:ext uri="{FF2B5EF4-FFF2-40B4-BE49-F238E27FC236}">
                  <a16:creationId xmlns:a16="http://schemas.microsoft.com/office/drawing/2014/main" id="{317AAC03-BF64-4E67-9032-3BD0249980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42" name="Oval 41">
              <a:extLst>
                <a:ext uri="{FF2B5EF4-FFF2-40B4-BE49-F238E27FC236}">
                  <a16:creationId xmlns:a16="http://schemas.microsoft.com/office/drawing/2014/main" id="{1A131397-5A45-4344-9983-5E400A3EA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Tree>
    <p:extLst>
      <p:ext uri="{BB962C8B-B14F-4D97-AF65-F5344CB8AC3E}">
        <p14:creationId xmlns:p14="http://schemas.microsoft.com/office/powerpoint/2010/main" val="1135948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1">
            <a:extLst>
              <a:ext uri="{FF2B5EF4-FFF2-40B4-BE49-F238E27FC236}">
                <a16:creationId xmlns:a16="http://schemas.microsoft.com/office/drawing/2014/main" id="{4DA90C30-B990-4CCA-B584-40F864DA3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250927" y="25830"/>
            <a:ext cx="7545274" cy="1035551"/>
          </a:xfrm>
        </p:spPr>
        <p:txBody>
          <a:bodyPr>
            <a:normAutofit/>
          </a:bodyPr>
          <a:lstStyle/>
          <a:p>
            <a:r>
              <a:rPr lang="it-IT" sz="4700"/>
              <a:t>Principio di indeterminazione</a:t>
            </a:r>
          </a:p>
        </p:txBody>
      </p:sp>
      <p:sp>
        <p:nvSpPr>
          <p:cNvPr id="3" name="Segnaposto contenuto 2"/>
          <p:cNvSpPr>
            <a:spLocks noGrp="1"/>
          </p:cNvSpPr>
          <p:nvPr>
            <p:ph idx="1"/>
          </p:nvPr>
        </p:nvSpPr>
        <p:spPr>
          <a:xfrm>
            <a:off x="250927" y="820697"/>
            <a:ext cx="7043419" cy="5760211"/>
          </a:xfrm>
        </p:spPr>
        <p:txBody>
          <a:bodyPr>
            <a:noAutofit/>
          </a:bodyPr>
          <a:lstStyle/>
          <a:p>
            <a:pPr marL="0" indent="0">
              <a:buNone/>
            </a:pPr>
            <a:r>
              <a:rPr lang="it-IT" sz="1800">
                <a:latin typeface="Bahnschrift Light" panose="020B0502040204020203" pitchFamily="34" charset="0"/>
              </a:rPr>
              <a:t>«</a:t>
            </a:r>
            <a:r>
              <a:rPr lang="it-IT" sz="1600" b="1">
                <a:latin typeface="Bahnschrift Light" panose="020B0502040204020203" pitchFamily="34" charset="0"/>
              </a:rPr>
              <a:t>Se si cercano di misurare, contemporaneamente, la posizione e la quantità di moto di una particella, i risultati non possono raggiungere un’accuratezza arbitraria.»</a:t>
            </a:r>
          </a:p>
          <a:p>
            <a:pPr marL="0" indent="0">
              <a:buNone/>
            </a:pPr>
            <a:r>
              <a:rPr lang="it-IT" sz="1800">
                <a:latin typeface="Bahnschrift Light" panose="020B0502040204020203" pitchFamily="34" charset="0"/>
              </a:rPr>
              <a:t>Heisenberg studiò il modello atomico di Bohr riscontrando dei limiti soprattutto riguardanti il concetto di orbita.  Bohr affermava che gli elettroni si muovessero attorno al nucleo su delle orbite, presupponendo di conoscere contemporaneamente la posizione e la velocità degli elettroni in ogni istante del loro moto. Un elettrone - per essere individuato - deve essere colpito da un fotone che venga deviato verso l’osservatore. In pratica per provare la posizione o la velocità di una particella occorre colpirla con un fascio di luce. La luce è composta da fotoni, ciascuno con una carica di energia tanto più alta quanto è più alta la frequenza dell'onda di luce. L’energia del fotone viene trasmessa all’elettrone con conseguente modifica della sua velocità e direzione. Secondo Heisenberg infatti se vogliamo determinare con accuratezza la posizione di un elettrone dovremmo irradiarlo con dei fotoni molto energetici (microscopio a raggi gamma), che interagirebbero con l'elettrone deviandone la traiettoria e modificandone la velocità. Questo vuol dire che se misuriamo la posizione e la velocità di una particella, le grandezze che otteniamo sono caratterizzate da errori di misura il cui prodotto sarà sempre maggiore o uguale a la costante di Planck divisa per quattro volte pi greco. </a:t>
            </a:r>
          </a:p>
        </p:txBody>
      </p:sp>
      <p:pic>
        <p:nvPicPr>
          <p:cNvPr id="4" name="Immagine 3"/>
          <p:cNvPicPr>
            <a:picLocks noChangeAspect="1"/>
          </p:cNvPicPr>
          <p:nvPr/>
        </p:nvPicPr>
        <p:blipFill>
          <a:blip r:embed="rId4"/>
          <a:stretch>
            <a:fillRect/>
          </a:stretch>
        </p:blipFill>
        <p:spPr>
          <a:xfrm>
            <a:off x="8203460" y="2678075"/>
            <a:ext cx="3369177" cy="1204481"/>
          </a:xfrm>
          <a:prstGeom prst="rect">
            <a:avLst/>
          </a:prstGeom>
        </p:spPr>
      </p:pic>
      <p:grpSp>
        <p:nvGrpSpPr>
          <p:cNvPr id="39" name="Group 33">
            <a:extLst>
              <a:ext uri="{FF2B5EF4-FFF2-40B4-BE49-F238E27FC236}">
                <a16:creationId xmlns:a16="http://schemas.microsoft.com/office/drawing/2014/main" id="{D060B936-2771-48DC-842C-14EE9318E3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5" name="Oval 34">
              <a:extLst>
                <a:ext uri="{FF2B5EF4-FFF2-40B4-BE49-F238E27FC236}">
                  <a16:creationId xmlns:a16="http://schemas.microsoft.com/office/drawing/2014/main" id="{DB4EC8B4-4BB2-45C2-A68A-28E36AC10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6" name="Oval 35">
              <a:extLst>
                <a:ext uri="{FF2B5EF4-FFF2-40B4-BE49-F238E27FC236}">
                  <a16:creationId xmlns:a16="http://schemas.microsoft.com/office/drawing/2014/main" id="{1431D296-F8F1-41C3-A211-E83E243C5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466749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olo 1"/>
          <p:cNvSpPr>
            <a:spLocks noGrp="1"/>
          </p:cNvSpPr>
          <p:nvPr>
            <p:ph type="title"/>
          </p:nvPr>
        </p:nvSpPr>
        <p:spPr>
          <a:xfrm>
            <a:off x="1136409" y="512300"/>
            <a:ext cx="5188624" cy="1831344"/>
          </a:xfrm>
        </p:spPr>
        <p:txBody>
          <a:bodyPr>
            <a:normAutofit/>
          </a:bodyPr>
          <a:lstStyle/>
          <a:p>
            <a:r>
              <a:rPr lang="it-IT" sz="4800"/>
              <a:t>Una nuova visione probabilistica</a:t>
            </a:r>
          </a:p>
        </p:txBody>
      </p:sp>
      <p:sp>
        <p:nvSpPr>
          <p:cNvPr id="3" name="Segnaposto contenuto 2"/>
          <p:cNvSpPr>
            <a:spLocks noGrp="1"/>
          </p:cNvSpPr>
          <p:nvPr>
            <p:ph idx="1"/>
          </p:nvPr>
        </p:nvSpPr>
        <p:spPr>
          <a:xfrm>
            <a:off x="909256" y="2233821"/>
            <a:ext cx="5188624" cy="3142753"/>
          </a:xfrm>
        </p:spPr>
        <p:txBody>
          <a:bodyPr/>
          <a:lstStyle/>
          <a:p>
            <a:pPr marL="0" indent="0">
              <a:buNone/>
            </a:pPr>
            <a:r>
              <a:rPr lang="it-IT" dirty="0">
                <a:latin typeface="Bahnschrift Light" panose="020B0502040204020203" pitchFamily="34" charset="0"/>
              </a:rPr>
              <a:t>Le informazioni sul moto dell’elettrone possono essere solo di tipo probabilistico, e quindi il concetto di orbita di un elettrone viene superato: il nucleo atomico è circondato da una serie di onde stazionarie, ciascuna rappresentante un'orbita e si può calcolare la probabilità di trovare l'elettrone in un dato punto e in un dato istante (non si parla più quindi di posizione dell'elettrone, ma di probabilità che l'elettrone si trovi una data posizione).</a:t>
            </a:r>
          </a:p>
        </p:txBody>
      </p:sp>
      <p:sp>
        <p:nvSpPr>
          <p:cNvPr id="13" name="Rectangle 12">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32123" y="3388659"/>
            <a:ext cx="36576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Immagine 5">
            <a:extLst>
              <a:ext uri="{FF2B5EF4-FFF2-40B4-BE49-F238E27FC236}">
                <a16:creationId xmlns:a16="http://schemas.microsoft.com/office/drawing/2014/main" id="{02FAB1A6-C24B-D541-9999-FAED75B490E5}"/>
              </a:ext>
            </a:extLst>
          </p:cNvPr>
          <p:cNvPicPr>
            <a:picLocks noChangeAspect="1"/>
          </p:cNvPicPr>
          <p:nvPr/>
        </p:nvPicPr>
        <p:blipFill rotWithShape="1">
          <a:blip r:embed="rId4"/>
          <a:srcRect r="1" b="1"/>
          <a:stretch/>
        </p:blipFill>
        <p:spPr>
          <a:xfrm>
            <a:off x="7396813" y="1600200"/>
            <a:ext cx="4303519" cy="4085232"/>
          </a:xfrm>
          <a:custGeom>
            <a:avLst/>
            <a:gdLst/>
            <a:ahLst/>
            <a:cxnLst/>
            <a:rect l="l" t="t" r="r" b="b"/>
            <a:pathLst>
              <a:path w="3502152" h="3502152">
                <a:moveTo>
                  <a:pt x="1751076" y="196996"/>
                </a:moveTo>
                <a:cubicBezTo>
                  <a:pt x="2609371" y="196996"/>
                  <a:pt x="3305156" y="892781"/>
                  <a:pt x="3305156" y="1751076"/>
                </a:cubicBezTo>
                <a:cubicBezTo>
                  <a:pt x="3305156" y="2609371"/>
                  <a:pt x="2609371" y="3305156"/>
                  <a:pt x="1751076" y="3305156"/>
                </a:cubicBezTo>
                <a:cubicBezTo>
                  <a:pt x="892781" y="3305156"/>
                  <a:pt x="196996" y="2609371"/>
                  <a:pt x="196996" y="1751076"/>
                </a:cubicBezTo>
                <a:cubicBezTo>
                  <a:pt x="196996" y="892781"/>
                  <a:pt x="892781" y="196996"/>
                  <a:pt x="1751076" y="196996"/>
                </a:cubicBezTo>
                <a:close/>
                <a:moveTo>
                  <a:pt x="1751076" y="153219"/>
                </a:moveTo>
                <a:cubicBezTo>
                  <a:pt x="868604" y="153219"/>
                  <a:pt x="153219" y="868604"/>
                  <a:pt x="153219" y="1751076"/>
                </a:cubicBezTo>
                <a:cubicBezTo>
                  <a:pt x="153219" y="2633548"/>
                  <a:pt x="868604" y="3348933"/>
                  <a:pt x="1751076" y="3348933"/>
                </a:cubicBezTo>
                <a:cubicBezTo>
                  <a:pt x="2633548" y="3348933"/>
                  <a:pt x="3348933" y="2633548"/>
                  <a:pt x="3348933" y="1751076"/>
                </a:cubicBezTo>
                <a:cubicBezTo>
                  <a:pt x="3348933" y="868604"/>
                  <a:pt x="2633548" y="153219"/>
                  <a:pt x="1751076" y="153219"/>
                </a:cubicBezTo>
                <a:close/>
                <a:moveTo>
                  <a:pt x="1751076" y="0"/>
                </a:moveTo>
                <a:cubicBezTo>
                  <a:pt x="2718169" y="0"/>
                  <a:pt x="3502152" y="783984"/>
                  <a:pt x="3502152" y="1751076"/>
                </a:cubicBezTo>
                <a:cubicBezTo>
                  <a:pt x="3502152" y="2718169"/>
                  <a:pt x="2718169" y="3502152"/>
                  <a:pt x="1751076" y="3502152"/>
                </a:cubicBezTo>
                <a:cubicBezTo>
                  <a:pt x="783983" y="3502152"/>
                  <a:pt x="0" y="2718169"/>
                  <a:pt x="0" y="1751076"/>
                </a:cubicBezTo>
                <a:cubicBezTo>
                  <a:pt x="0" y="783984"/>
                  <a:pt x="783983" y="0"/>
                  <a:pt x="1751076" y="0"/>
                </a:cubicBezTo>
                <a:close/>
              </a:path>
            </a:pathLst>
          </a:custGeom>
        </p:spPr>
      </p:pic>
      <p:sp>
        <p:nvSpPr>
          <p:cNvPr id="15" name="Freeform: Shape 14">
            <a:extLst>
              <a:ext uri="{FF2B5EF4-FFF2-40B4-BE49-F238E27FC236}">
                <a16:creationId xmlns:a16="http://schemas.microsoft.com/office/drawing/2014/main" id="{89F78725-8B4F-43D3-B767-EB7DB0C02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0457" y="1682496"/>
            <a:ext cx="3502152" cy="3502152"/>
          </a:xfrm>
          <a:custGeom>
            <a:avLst/>
            <a:gdLst>
              <a:gd name="connsiteX0" fmla="*/ 3657600 w 7315200"/>
              <a:gd name="connsiteY0" fmla="*/ 411480 h 7315200"/>
              <a:gd name="connsiteX1" fmla="*/ 6903720 w 7315200"/>
              <a:gd name="connsiteY1" fmla="*/ 3657600 h 7315200"/>
              <a:gd name="connsiteX2" fmla="*/ 3657600 w 7315200"/>
              <a:gd name="connsiteY2" fmla="*/ 6903720 h 7315200"/>
              <a:gd name="connsiteX3" fmla="*/ 411480 w 7315200"/>
              <a:gd name="connsiteY3" fmla="*/ 3657600 h 7315200"/>
              <a:gd name="connsiteX4" fmla="*/ 3657600 w 7315200"/>
              <a:gd name="connsiteY4" fmla="*/ 411480 h 7315200"/>
              <a:gd name="connsiteX5" fmla="*/ 3657600 w 7315200"/>
              <a:gd name="connsiteY5" fmla="*/ 320040 h 7315200"/>
              <a:gd name="connsiteX6" fmla="*/ 320040 w 7315200"/>
              <a:gd name="connsiteY6" fmla="*/ 3657600 h 7315200"/>
              <a:gd name="connsiteX7" fmla="*/ 3657600 w 7315200"/>
              <a:gd name="connsiteY7" fmla="*/ 6995160 h 7315200"/>
              <a:gd name="connsiteX8" fmla="*/ 6995160 w 7315200"/>
              <a:gd name="connsiteY8" fmla="*/ 3657600 h 7315200"/>
              <a:gd name="connsiteX9" fmla="*/ 3657600 w 7315200"/>
              <a:gd name="connsiteY9" fmla="*/ 320040 h 7315200"/>
              <a:gd name="connsiteX10" fmla="*/ 3657600 w 7315200"/>
              <a:gd name="connsiteY10" fmla="*/ 0 h 7315200"/>
              <a:gd name="connsiteX11" fmla="*/ 7315200 w 7315200"/>
              <a:gd name="connsiteY11" fmla="*/ 3657600 h 7315200"/>
              <a:gd name="connsiteX12" fmla="*/ 3657600 w 7315200"/>
              <a:gd name="connsiteY12" fmla="*/ 7315200 h 7315200"/>
              <a:gd name="connsiteX13" fmla="*/ 0 w 7315200"/>
              <a:gd name="connsiteY13" fmla="*/ 3657600 h 7315200"/>
              <a:gd name="connsiteX14" fmla="*/ 3657600 w 7315200"/>
              <a:gd name="connsiteY14" fmla="*/ 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15200" h="7315200">
                <a:moveTo>
                  <a:pt x="3657600" y="411480"/>
                </a:moveTo>
                <a:cubicBezTo>
                  <a:pt x="5450383" y="411480"/>
                  <a:pt x="6903720" y="1864817"/>
                  <a:pt x="6903720" y="3657600"/>
                </a:cubicBezTo>
                <a:cubicBezTo>
                  <a:pt x="6903720" y="5450383"/>
                  <a:pt x="5450383" y="6903720"/>
                  <a:pt x="3657600" y="6903720"/>
                </a:cubicBezTo>
                <a:cubicBezTo>
                  <a:pt x="1864817" y="6903720"/>
                  <a:pt x="411480" y="5450383"/>
                  <a:pt x="411480" y="3657600"/>
                </a:cubicBezTo>
                <a:cubicBezTo>
                  <a:pt x="411480" y="1864817"/>
                  <a:pt x="1864817" y="411480"/>
                  <a:pt x="3657600" y="411480"/>
                </a:cubicBezTo>
                <a:close/>
                <a:moveTo>
                  <a:pt x="3657600" y="320040"/>
                </a:moveTo>
                <a:cubicBezTo>
                  <a:pt x="1814317" y="320040"/>
                  <a:pt x="320040" y="1814317"/>
                  <a:pt x="320040" y="3657600"/>
                </a:cubicBezTo>
                <a:cubicBezTo>
                  <a:pt x="320040" y="5500883"/>
                  <a:pt x="1814317" y="6995160"/>
                  <a:pt x="3657600" y="6995160"/>
                </a:cubicBezTo>
                <a:cubicBezTo>
                  <a:pt x="5500883" y="6995160"/>
                  <a:pt x="6995160" y="5500883"/>
                  <a:pt x="6995160" y="3657600"/>
                </a:cubicBezTo>
                <a:cubicBezTo>
                  <a:pt x="6995160" y="1814317"/>
                  <a:pt x="5500883" y="320040"/>
                  <a:pt x="3657600" y="320040"/>
                </a:cubicBezTo>
                <a:close/>
                <a:moveTo>
                  <a:pt x="3657600" y="0"/>
                </a:moveTo>
                <a:cubicBezTo>
                  <a:pt x="5677637" y="0"/>
                  <a:pt x="7315200" y="1637563"/>
                  <a:pt x="7315200" y="3657600"/>
                </a:cubicBezTo>
                <a:cubicBezTo>
                  <a:pt x="7315200" y="5677637"/>
                  <a:pt x="5677637" y="7315200"/>
                  <a:pt x="3657600" y="7315200"/>
                </a:cubicBezTo>
                <a:cubicBezTo>
                  <a:pt x="1637563" y="7315200"/>
                  <a:pt x="0" y="5677637"/>
                  <a:pt x="0" y="3657600"/>
                </a:cubicBezTo>
                <a:cubicBezTo>
                  <a:pt x="0" y="1637563"/>
                  <a:pt x="1637563" y="0"/>
                  <a:pt x="3657600" y="0"/>
                </a:cubicBezTo>
                <a:close/>
              </a:path>
            </a:pathLst>
          </a:custGeom>
          <a:blipFill dpi="0" rotWithShape="1">
            <a:blip r:embed="rId5">
              <a:alphaModFix amt="30000"/>
              <a:duotone>
                <a:prstClr val="black"/>
                <a:schemeClr val="accent1">
                  <a:tint val="45000"/>
                  <a:satMod val="400000"/>
                </a:schemeClr>
              </a:duotone>
              <a:extLst>
                <a:ext uri="{BEBA8EAE-BF5A-486C-A8C5-ECC9F3942E4B}">
                  <a14:imgProps xmlns:a14="http://schemas.microsoft.com/office/drawing/2010/main">
                    <a14:imgLayer r:embed="rId3">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nvGrpSpPr>
          <p:cNvPr id="17" name="Group 16">
            <a:extLst>
              <a:ext uri="{FF2B5EF4-FFF2-40B4-BE49-F238E27FC236}">
                <a16:creationId xmlns:a16="http://schemas.microsoft.com/office/drawing/2014/main" id="{C9B0630D-5E49-4BF7-8CF1-7DECD4B08B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8" name="Oval 17">
              <a:extLst>
                <a:ext uri="{FF2B5EF4-FFF2-40B4-BE49-F238E27FC236}">
                  <a16:creationId xmlns:a16="http://schemas.microsoft.com/office/drawing/2014/main" id="{A7E3DF29-A3BC-402A-A498-16B2DF181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9" name="Oval 18">
              <a:extLst>
                <a:ext uri="{FF2B5EF4-FFF2-40B4-BE49-F238E27FC236}">
                  <a16:creationId xmlns:a16="http://schemas.microsoft.com/office/drawing/2014/main" id="{1B14D33E-BADF-4271-ACE1-06D8199FF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Tree>
    <p:extLst>
      <p:ext uri="{BB962C8B-B14F-4D97-AF65-F5344CB8AC3E}">
        <p14:creationId xmlns:p14="http://schemas.microsoft.com/office/powerpoint/2010/main" val="405202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97068" y="2537460"/>
            <a:ext cx="10308469" cy="1609344"/>
          </a:xfrm>
        </p:spPr>
        <p:txBody>
          <a:bodyPr>
            <a:noAutofit/>
          </a:bodyPr>
          <a:lstStyle/>
          <a:p>
            <a:r>
              <a:rPr lang="it-IT" sz="2800" dirty="0"/>
              <a:t>«Non esiste un mondo quantistico. C'è soltanto una descrizione quantistica astratta. È sbagliato pensare che lo scopo della fisica sia di scoprire come la natura è. La fisica riguarda ciò che possiamo dire sulla natura.» (</a:t>
            </a:r>
            <a:r>
              <a:rPr lang="it-IT" sz="2800" dirty="0" err="1"/>
              <a:t>Niels</a:t>
            </a:r>
            <a:r>
              <a:rPr lang="it-IT" sz="2800" dirty="0"/>
              <a:t> </a:t>
            </a:r>
            <a:r>
              <a:rPr lang="it-IT" sz="2800" dirty="0" err="1"/>
              <a:t>Bohr</a:t>
            </a:r>
            <a:r>
              <a:rPr lang="it-IT" sz="2800" dirty="0"/>
              <a:t>)</a:t>
            </a:r>
          </a:p>
        </p:txBody>
      </p:sp>
    </p:spTree>
    <p:extLst>
      <p:ext uri="{BB962C8B-B14F-4D97-AF65-F5344CB8AC3E}">
        <p14:creationId xmlns:p14="http://schemas.microsoft.com/office/powerpoint/2010/main" val="37376961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Legno">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8BB3116252424A47A70C5A9C2AD2960C" ma:contentTypeVersion="12" ma:contentTypeDescription="Creare un nuovo documento." ma:contentTypeScope="" ma:versionID="3fbfa046c34f4cec3b966315b8e63b4d">
  <xsd:schema xmlns:xsd="http://www.w3.org/2001/XMLSchema" xmlns:xs="http://www.w3.org/2001/XMLSchema" xmlns:p="http://schemas.microsoft.com/office/2006/metadata/properties" xmlns:ns2="0186ba50-3796-4462-89d7-01a8b5dae3a9" xmlns:ns3="0483135f-e5c9-465f-aaa3-5e2bc514fcbc" targetNamespace="http://schemas.microsoft.com/office/2006/metadata/properties" ma:root="true" ma:fieldsID="031504d7761321f213146ee060b0ab81" ns2:_="" ns3:_="">
    <xsd:import namespace="0186ba50-3796-4462-89d7-01a8b5dae3a9"/>
    <xsd:import namespace="0483135f-e5c9-465f-aaa3-5e2bc514fcb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86ba50-3796-4462-89d7-01a8b5dae3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83135f-e5c9-465f-aaa3-5e2bc514fcbc" elementFormDefault="qualified">
    <xsd:import namespace="http://schemas.microsoft.com/office/2006/documentManagement/types"/>
    <xsd:import namespace="http://schemas.microsoft.com/office/infopath/2007/PartnerControls"/>
    <xsd:element name="SharedWithUsers" ma:index="15"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02BE3EE-0DD0-4D68-B812-3D1DCD02D1C3}"/>
</file>

<file path=customXml/itemProps2.xml><?xml version="1.0" encoding="utf-8"?>
<ds:datastoreItem xmlns:ds="http://schemas.openxmlformats.org/officeDocument/2006/customXml" ds:itemID="{E4BA0FE5-301E-4ED3-9E07-0101BFF2D4E7}"/>
</file>

<file path=customXml/itemProps3.xml><?xml version="1.0" encoding="utf-8"?>
<ds:datastoreItem xmlns:ds="http://schemas.openxmlformats.org/officeDocument/2006/customXml" ds:itemID="{1F3151CD-78D1-4791-B37E-9008D8B739D6}"/>
</file>

<file path=docProps/app.xml><?xml version="1.0" encoding="utf-8"?>
<Properties xmlns="http://schemas.openxmlformats.org/officeDocument/2006/extended-properties" xmlns:vt="http://schemas.openxmlformats.org/officeDocument/2006/docPropsVTypes">
  <Template>Legno</Template>
  <TotalTime>312</TotalTime>
  <Words>1053</Words>
  <Application>Microsoft Office PowerPoint</Application>
  <PresentationFormat>Widescreen</PresentationFormat>
  <Paragraphs>16</Paragraphs>
  <Slides>9</Slides>
  <Notes>0</Notes>
  <HiddenSlides>0</HiddenSlides>
  <MMClips>0</MMClips>
  <ScaleCrop>false</ScaleCrop>
  <HeadingPairs>
    <vt:vector size="4" baseType="variant">
      <vt:variant>
        <vt:lpstr>Tema</vt:lpstr>
      </vt:variant>
      <vt:variant>
        <vt:i4>1</vt:i4>
      </vt:variant>
      <vt:variant>
        <vt:lpstr>Titoli diapositive</vt:lpstr>
      </vt:variant>
      <vt:variant>
        <vt:i4>9</vt:i4>
      </vt:variant>
    </vt:vector>
  </HeadingPairs>
  <TitlesOfParts>
    <vt:vector size="10" baseType="lpstr">
      <vt:lpstr>Legno</vt:lpstr>
      <vt:lpstr> Karl Heisenberg</vt:lpstr>
      <vt:lpstr>La vita </vt:lpstr>
      <vt:lpstr>Heisenberg e il nazismo:</vt:lpstr>
      <vt:lpstr>La bomba nucleare </vt:lpstr>
      <vt:lpstr>La meccanica quantistica</vt:lpstr>
      <vt:lpstr>   Fisica classica e     fisica quantistica</vt:lpstr>
      <vt:lpstr>Principio di indeterminazione</vt:lpstr>
      <vt:lpstr>Una nuova visione probabilistica</vt:lpstr>
      <vt:lpstr>«Non esiste un mondo quantistico. C'è soltanto una descrizione quantistica astratta. È sbagliato pensare che lo scopo della fisica sia di scoprire come la natura è. La fisica riguarda ciò che possiamo dire sulla natura.» (Niels Bohr)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Karl Heisenberg</dc:title>
  <dc:creator>Alexandra Hincu</dc:creator>
  <cp:lastModifiedBy>Gemma Pacenti</cp:lastModifiedBy>
  <cp:revision>11</cp:revision>
  <dcterms:created xsi:type="dcterms:W3CDTF">2022-05-31T17:26:16Z</dcterms:created>
  <dcterms:modified xsi:type="dcterms:W3CDTF">2022-06-01T10:03:04Z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0x0101008BB3116252424A47A70C5A9C2AD2960C</vt:lpwstr>
  </property>
</Properties>
</file>