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sldIdLst>
    <p:sldId id="256" r:id="rId5"/>
    <p:sldId id="258" r:id="rId6"/>
    <p:sldId id="257" r:id="rId7"/>
    <p:sldId id="259" r:id="rId8"/>
    <p:sldId id="260" r:id="rId9"/>
    <p:sldId id="261" r:id="rId10"/>
    <p:sldId id="262" r:id="rId11"/>
    <p:sldId id="263" r:id="rId12"/>
    <p:sldId id="264" r:id="rId13"/>
    <p:sldId id="265" r:id="rId14"/>
    <p:sldId id="266" r:id="rId15"/>
    <p:sldId id="275" r:id="rId16"/>
    <p:sldId id="267" r:id="rId17"/>
    <p:sldId id="268" r:id="rId18"/>
    <p:sldId id="269" r:id="rId19"/>
    <p:sldId id="270" r:id="rId20"/>
    <p:sldId id="271" r:id="rId21"/>
    <p:sldId id="272" r:id="rId22"/>
    <p:sldId id="273" r:id="rId23"/>
    <p:sldId id="27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379260-75E4-4D0F-9CE8-D9B6D1EE5BBF}" v="1" dt="2022-06-15T07:14:57.036"/>
    <p1510:client id="{C94F08F8-0CB9-4514-93B2-DDA1FCEC7649}" v="4" dt="2022-06-18T15:00:51.230"/>
    <p1510:client id="{E5B86991-3E31-45A2-A764-ABEF185C2B74}" v="2" dt="2022-06-15T07:26:23.702"/>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bi Alice" userId="S::alice.cambi@machiavellifirenze.onmicrosoft.com::8f38536e-a5cf-49a9-a40b-cb0c3407f936" providerId="AD" clId="Web-{C94F08F8-0CB9-4514-93B2-DDA1FCEC7649}"/>
    <pc:docChg chg="modSld">
      <pc:chgData name="Cambi Alice" userId="S::alice.cambi@machiavellifirenze.onmicrosoft.com::8f38536e-a5cf-49a9-a40b-cb0c3407f936" providerId="AD" clId="Web-{C94F08F8-0CB9-4514-93B2-DDA1FCEC7649}" dt="2022-06-18T15:00:46.839" v="0" actId="20577"/>
      <pc:docMkLst>
        <pc:docMk/>
      </pc:docMkLst>
      <pc:sldChg chg="modSp">
        <pc:chgData name="Cambi Alice" userId="S::alice.cambi@machiavellifirenze.onmicrosoft.com::8f38536e-a5cf-49a9-a40b-cb0c3407f936" providerId="AD" clId="Web-{C94F08F8-0CB9-4514-93B2-DDA1FCEC7649}" dt="2022-06-18T15:00:46.839" v="0" actId="20577"/>
        <pc:sldMkLst>
          <pc:docMk/>
          <pc:sldMk cId="3121092220" sldId="275"/>
        </pc:sldMkLst>
        <pc:spChg chg="mod">
          <ac:chgData name="Cambi Alice" userId="S::alice.cambi@machiavellifirenze.onmicrosoft.com::8f38536e-a5cf-49a9-a40b-cb0c3407f936" providerId="AD" clId="Web-{C94F08F8-0CB9-4514-93B2-DDA1FCEC7649}" dt="2022-06-18T15:00:46.839" v="0" actId="20577"/>
          <ac:spMkLst>
            <pc:docMk/>
            <pc:sldMk cId="3121092220" sldId="275"/>
            <ac:spMk id="5" creationId="{16E50104-DB84-6741-8AD9-8FB0EB99333E}"/>
          </ac:spMkLst>
        </pc:spChg>
      </pc:sldChg>
    </pc:docChg>
  </pc:docChgLst>
  <pc:docChgLst>
    <pc:chgData name="Graticola Miriam" userId="S::miriam.graticola@machiavellifirenze.onmicrosoft.com::48f66616-28e3-47c3-af9b-ce0de72bbe16" providerId="AD" clId="Web-{BB379260-75E4-4D0F-9CE8-D9B6D1EE5BBF}"/>
    <pc:docChg chg="modSld">
      <pc:chgData name="Graticola Miriam" userId="S::miriam.graticola@machiavellifirenze.onmicrosoft.com::48f66616-28e3-47c3-af9b-ce0de72bbe16" providerId="AD" clId="Web-{BB379260-75E4-4D0F-9CE8-D9B6D1EE5BBF}" dt="2022-06-15T07:14:57.036" v="0" actId="14100"/>
      <pc:docMkLst>
        <pc:docMk/>
      </pc:docMkLst>
      <pc:sldChg chg="modSp">
        <pc:chgData name="Graticola Miriam" userId="S::miriam.graticola@machiavellifirenze.onmicrosoft.com::48f66616-28e3-47c3-af9b-ce0de72bbe16" providerId="AD" clId="Web-{BB379260-75E4-4D0F-9CE8-D9B6D1EE5BBF}" dt="2022-06-15T07:14:57.036" v="0" actId="14100"/>
        <pc:sldMkLst>
          <pc:docMk/>
          <pc:sldMk cId="958970695" sldId="268"/>
        </pc:sldMkLst>
        <pc:spChg chg="mod">
          <ac:chgData name="Graticola Miriam" userId="S::miriam.graticola@machiavellifirenze.onmicrosoft.com::48f66616-28e3-47c3-af9b-ce0de72bbe16" providerId="AD" clId="Web-{BB379260-75E4-4D0F-9CE8-D9B6D1EE5BBF}" dt="2022-06-15T07:14:57.036" v="0" actId="14100"/>
          <ac:spMkLst>
            <pc:docMk/>
            <pc:sldMk cId="958970695" sldId="268"/>
            <ac:spMk id="3" creationId="{754815C5-35D0-AD43-B7FF-7AF89918355C}"/>
          </ac:spMkLst>
        </pc:spChg>
      </pc:sldChg>
    </pc:docChg>
  </pc:docChgLst>
  <pc:docChgLst>
    <pc:chgData name="Pollastri Bianca" userId="S::bianca.pollastri@machiavellifirenze.onmicrosoft.com::dcfc405a-d8a9-43e8-a0c1-e2dd1f83f2af" providerId="AD" clId="Web-{E5B86991-3E31-45A2-A764-ABEF185C2B74}"/>
    <pc:docChg chg="modSld">
      <pc:chgData name="Pollastri Bianca" userId="S::bianca.pollastri@machiavellifirenze.onmicrosoft.com::dcfc405a-d8a9-43e8-a0c1-e2dd1f83f2af" providerId="AD" clId="Web-{E5B86991-3E31-45A2-A764-ABEF185C2B74}" dt="2022-06-15T07:26:21.733" v="0" actId="20577"/>
      <pc:docMkLst>
        <pc:docMk/>
      </pc:docMkLst>
      <pc:sldChg chg="modSp">
        <pc:chgData name="Pollastri Bianca" userId="S::bianca.pollastri@machiavellifirenze.onmicrosoft.com::dcfc405a-d8a9-43e8-a0c1-e2dd1f83f2af" providerId="AD" clId="Web-{E5B86991-3E31-45A2-A764-ABEF185C2B74}" dt="2022-06-15T07:26:21.733" v="0" actId="20577"/>
        <pc:sldMkLst>
          <pc:docMk/>
          <pc:sldMk cId="4009361469" sldId="271"/>
        </pc:sldMkLst>
        <pc:spChg chg="mod">
          <ac:chgData name="Pollastri Bianca" userId="S::bianca.pollastri@machiavellifirenze.onmicrosoft.com::dcfc405a-d8a9-43e8-a0c1-e2dd1f83f2af" providerId="AD" clId="Web-{E5B86991-3E31-45A2-A764-ABEF185C2B74}" dt="2022-06-15T07:26:21.733" v="0" actId="20577"/>
          <ac:spMkLst>
            <pc:docMk/>
            <pc:sldMk cId="4009361469" sldId="271"/>
            <ac:spMk id="3" creationId="{096D94B0-D0C2-C946-BB70-6F55F680791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it-IT"/>
              <a:t>Fare clic per modificare lo stile del titolo dello schema</a:t>
            </a:r>
            <a:endParaRPr lang="en-US"/>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a:p>
        </p:txBody>
      </p:sp>
      <p:sp>
        <p:nvSpPr>
          <p:cNvPr id="4" name="Date Placeholder 3"/>
          <p:cNvSpPr>
            <a:spLocks noGrp="1"/>
          </p:cNvSpPr>
          <p:nvPr>
            <p:ph type="dt" sz="half" idx="10"/>
          </p:nvPr>
        </p:nvSpPr>
        <p:spPr/>
        <p:txBody>
          <a:bodyPr/>
          <a:lstStyle/>
          <a:p>
            <a:fld id="{5586B75A-687E-405C-8A0B-8D00578BA2C3}" type="datetimeFigureOut">
              <a:rPr lang="en-US" dirty="0"/>
              <a:pPr/>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5586B75A-687E-405C-8A0B-8D00578BA2C3}" type="datetimeFigureOut">
              <a:rPr lang="en-US" dirty="0"/>
              <a:pPr/>
              <a:t>6/18/2022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5586B75A-687E-405C-8A0B-8D00578BA2C3}" type="datetimeFigureOut">
              <a:rPr lang="en-US" dirty="0"/>
              <a:pPr/>
              <a:t>6/18/2022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5586B75A-687E-405C-8A0B-8D00578BA2C3}" type="datetimeFigureOut">
              <a:rPr lang="en-US" dirty="0"/>
              <a:pPr/>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it-IT"/>
              <a:t>Fare clic per modificare lo stile del titolo dello schema</a:t>
            </a:r>
            <a:endParaRPr lang="en-US"/>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586B75A-687E-405C-8A0B-8D00578BA2C3}" type="datetimeFigureOut">
              <a:rPr lang="en-US" dirty="0"/>
              <a:pPr/>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8" name="Date Placeholder 7"/>
          <p:cNvSpPr>
            <a:spLocks noGrp="1"/>
          </p:cNvSpPr>
          <p:nvPr>
            <p:ph type="dt" sz="half" idx="10"/>
          </p:nvPr>
        </p:nvSpPr>
        <p:spPr/>
        <p:txBody>
          <a:bodyPr/>
          <a:lstStyle/>
          <a:p>
            <a:fld id="{5586B75A-687E-405C-8A0B-8D00578BA2C3}" type="datetimeFigureOut">
              <a:rPr lang="en-US" dirty="0"/>
              <a:pPr/>
              <a:t>6/18/2022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2" name="Date Placeholder 1"/>
          <p:cNvSpPr>
            <a:spLocks noGrp="1"/>
          </p:cNvSpPr>
          <p:nvPr>
            <p:ph type="dt" sz="half" idx="10"/>
          </p:nvPr>
        </p:nvSpPr>
        <p:spPr/>
        <p:txBody>
          <a:bodyPr/>
          <a:lstStyle/>
          <a:p>
            <a:fld id="{5586B75A-687E-405C-8A0B-8D00578BA2C3}" type="datetimeFigureOut">
              <a:rPr lang="en-US" dirty="0"/>
              <a:pPr/>
              <a:t>6/18/2022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a:p>
        </p:txBody>
      </p:sp>
      <p:sp>
        <p:nvSpPr>
          <p:cNvPr id="2" name="Date Placeholder 1"/>
          <p:cNvSpPr>
            <a:spLocks noGrp="1"/>
          </p:cNvSpPr>
          <p:nvPr>
            <p:ph type="dt" sz="half" idx="10"/>
          </p:nvPr>
        </p:nvSpPr>
        <p:spPr/>
        <p:txBody>
          <a:bodyPr/>
          <a:lstStyle/>
          <a:p>
            <a:fld id="{5586B75A-687E-405C-8A0B-8D00578BA2C3}" type="datetimeFigureOut">
              <a:rPr lang="en-US" dirty="0"/>
              <a:pPr/>
              <a:t>6/18/2022</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6/18/2022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it-IT"/>
              <a:t>Fare clic per modificare lo stile del titolo dello schema</a:t>
            </a:r>
            <a:endParaRPr lang="en-US"/>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p>
            <a:fld id="{5586B75A-687E-405C-8A0B-8D00578BA2C3}" type="datetimeFigureOut">
              <a:rPr lang="en-US" dirty="0"/>
              <a:pPr/>
              <a:t>6/18/2022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it-IT"/>
              <a:t>Fare clic per modificare lo stile del titolo dello schema</a:t>
            </a:r>
            <a:endParaRPr lang="en-US"/>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p>
            <a:fld id="{5586B75A-687E-405C-8A0B-8D00578BA2C3}" type="datetimeFigureOut">
              <a:rPr lang="en-US" dirty="0"/>
              <a:pPr/>
              <a:t>6/18/2022</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6/18/2022</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11B8E9-02C5-3145-971E-18BE12BE3658}"/>
              </a:ext>
            </a:extLst>
          </p:cNvPr>
          <p:cNvSpPr>
            <a:spLocks noGrp="1"/>
          </p:cNvSpPr>
          <p:nvPr>
            <p:ph type="ctrTitle"/>
          </p:nvPr>
        </p:nvSpPr>
        <p:spPr>
          <a:xfrm>
            <a:off x="555782" y="1972962"/>
            <a:ext cx="8403666" cy="3154484"/>
          </a:xfrm>
        </p:spPr>
        <p:txBody>
          <a:bodyPr>
            <a:noAutofit/>
          </a:bodyPr>
          <a:lstStyle/>
          <a:p>
            <a:r>
              <a:rPr lang="it-IT" sz="5400" b="1">
                <a:solidFill>
                  <a:srgbClr val="002060"/>
                </a:solidFill>
                <a:latin typeface="Didot" panose="02000503000000020003" pitchFamily="2" charset="-79"/>
                <a:cs typeface="Didot" panose="02000503000000020003" pitchFamily="2" charset="-79"/>
              </a:rPr>
              <a:t>GUGLIELMO MARCONI</a:t>
            </a:r>
            <a:br>
              <a:rPr lang="it-IT" sz="5400" b="1">
                <a:solidFill>
                  <a:srgbClr val="002060"/>
                </a:solidFill>
              </a:rPr>
            </a:br>
            <a:br>
              <a:rPr lang="it-IT" sz="5400"/>
            </a:br>
            <a:endParaRPr lang="it-IT" sz="5400"/>
          </a:p>
        </p:txBody>
      </p:sp>
      <p:sp>
        <p:nvSpPr>
          <p:cNvPr id="3" name="Sottotitolo 2">
            <a:extLst>
              <a:ext uri="{FF2B5EF4-FFF2-40B4-BE49-F238E27FC236}">
                <a16:creationId xmlns:a16="http://schemas.microsoft.com/office/drawing/2014/main" id="{4CBDE82A-748C-BA47-8073-2FDC783ECD24}"/>
              </a:ext>
            </a:extLst>
          </p:cNvPr>
          <p:cNvSpPr>
            <a:spLocks noGrp="1"/>
          </p:cNvSpPr>
          <p:nvPr>
            <p:ph type="subTitle" idx="1"/>
          </p:nvPr>
        </p:nvSpPr>
        <p:spPr>
          <a:xfrm>
            <a:off x="555782" y="3648068"/>
            <a:ext cx="6142417" cy="864643"/>
          </a:xfrm>
        </p:spPr>
        <p:txBody>
          <a:bodyPr/>
          <a:lstStyle/>
          <a:p>
            <a:r>
              <a:rPr lang="it-IT"/>
              <a:t>ALICE CAMBI, SOFIA SANTUCCI, BERNARDO PIERALLI </a:t>
            </a:r>
          </a:p>
          <a:p>
            <a:endParaRPr lang="it-IT"/>
          </a:p>
        </p:txBody>
      </p:sp>
    </p:spTree>
    <p:extLst>
      <p:ext uri="{BB962C8B-B14F-4D97-AF65-F5344CB8AC3E}">
        <p14:creationId xmlns:p14="http://schemas.microsoft.com/office/powerpoint/2010/main" val="3250737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5BF84A3-EBE8-7147-BB2C-1ADA7746DA98}"/>
              </a:ext>
            </a:extLst>
          </p:cNvPr>
          <p:cNvSpPr>
            <a:spLocks noGrp="1"/>
          </p:cNvSpPr>
          <p:nvPr>
            <p:ph idx="1"/>
          </p:nvPr>
        </p:nvSpPr>
        <p:spPr/>
        <p:txBody>
          <a:bodyPr>
            <a:normAutofit fontScale="70000" lnSpcReduction="20000"/>
          </a:bodyPr>
          <a:lstStyle/>
          <a:p>
            <a:pPr defTabSz="610870">
              <a:defRPr sz="4070" b="0"/>
            </a:pPr>
            <a:r>
              <a:rPr lang="it-IT">
                <a:solidFill>
                  <a:schemeClr val="tx1"/>
                </a:solidFill>
              </a:rPr>
              <a:t>Nel 1912 Guglielmo Marconi ha introdotto ulteriori innovazioni che hanno migliorato la trasmissione e la ricezione in modo tale da poter stabilire importanti stazioni a lunga distanza.</a:t>
            </a:r>
          </a:p>
          <a:p>
            <a:pPr defTabSz="610870">
              <a:defRPr sz="4070" b="0"/>
            </a:pPr>
            <a:r>
              <a:rPr lang="it-IT">
                <a:solidFill>
                  <a:schemeClr val="tx1"/>
                </a:solidFill>
              </a:rPr>
              <a:t>Questa migliore efficienza permise al fisico di inviare il primo messaggio radio dal’Inghilterra all’Australia nel settembre 1918.</a:t>
            </a:r>
          </a:p>
          <a:p>
            <a:pPr defTabSz="610870">
              <a:defRPr sz="4070" b="0"/>
            </a:pPr>
            <a:r>
              <a:rPr lang="it-IT">
                <a:solidFill>
                  <a:schemeClr val="tx1"/>
                </a:solidFill>
              </a:rPr>
              <a:t>Nel 1916, durante la Prima guerra mondiale, vide i possibili vantaggi di lunghezze d’onda più corte che avrebbero permesso l’;uso di riflettori attorno all’antenna, riducendo così al minimo l’intercettazione dei segnali trasmessi dal nemico ed effettuando anche un aumento della potenza del segnale.</a:t>
            </a:r>
          </a:p>
        </p:txBody>
      </p:sp>
    </p:spTree>
    <p:extLst>
      <p:ext uri="{BB962C8B-B14F-4D97-AF65-F5344CB8AC3E}">
        <p14:creationId xmlns:p14="http://schemas.microsoft.com/office/powerpoint/2010/main" val="3992046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D0D5C5-1088-1544-95C9-7713ACFA11F5}"/>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33A3342F-D850-0E4E-B81D-94FBA6CD3857}"/>
              </a:ext>
            </a:extLst>
          </p:cNvPr>
          <p:cNvSpPr>
            <a:spLocks noGrp="1"/>
          </p:cNvSpPr>
          <p:nvPr>
            <p:ph idx="1"/>
          </p:nvPr>
        </p:nvSpPr>
        <p:spPr>
          <a:xfrm>
            <a:off x="4165598" y="1123837"/>
            <a:ext cx="7315200" cy="5120640"/>
          </a:xfrm>
        </p:spPr>
        <p:txBody>
          <a:bodyPr>
            <a:normAutofit fontScale="70000" lnSpcReduction="20000"/>
          </a:bodyPr>
          <a:lstStyle/>
          <a:p>
            <a:pPr defTabSz="454025">
              <a:defRPr sz="3300" b="0"/>
            </a:pPr>
            <a:r>
              <a:rPr lang="it-IT">
                <a:solidFill>
                  <a:schemeClr val="tx1"/>
                </a:solidFill>
              </a:rPr>
              <a:t>Nel 1923 gli esperimenti furono continuati a bordo del suo yacht a vapore Elettra. Inizia così lo sviluppo di comunicazione wireless ad onde corte che è alla base delle più moderne comunicazioni radio a lunga distanza.</a:t>
            </a:r>
          </a:p>
          <a:p>
            <a:pPr defTabSz="454025">
              <a:defRPr sz="3300" b="0"/>
            </a:pPr>
            <a:r>
              <a:rPr lang="it-IT">
                <a:solidFill>
                  <a:schemeClr val="tx1"/>
                </a:solidFill>
              </a:rPr>
              <a:t>Nel 1924 la società Marconi ottenne un contratto dall’ufficio postale per stabilire una comunicazione ad onde corte tra l’Inghilterra nei Paesi del Commonwealth britannico. Da Castelgandolfo, Guglielmo Marconi fece il primo collegamento radiotelefonico a onde corte tra il centro dei Castelli Romani e il Vaticano. </a:t>
            </a:r>
          </a:p>
          <a:p>
            <a:pPr defTabSz="454025">
              <a:defRPr sz="3300" b="0"/>
            </a:pPr>
            <a:r>
              <a:rPr lang="it-IT">
                <a:solidFill>
                  <a:schemeClr val="tx1"/>
                </a:solidFill>
              </a:rPr>
              <a:t>Marconi ha frequentato a lungo il borgo laziale, dove ha poi diretto e costruito l’impianto di Radio Vaticana, secondo richiesta di Pio XI ed iniziato gli studi sul radar.</a:t>
            </a:r>
          </a:p>
          <a:p>
            <a:pPr defTabSz="454025">
              <a:defRPr sz="3300" b="0"/>
            </a:pPr>
            <a:r>
              <a:rPr lang="it-IT">
                <a:solidFill>
                  <a:schemeClr val="tx1"/>
                </a:solidFill>
              </a:rPr>
              <a:t>Guglielmo Marconi ha ricevuto molte onorificenze e diverse lauree honoris causa.</a:t>
            </a:r>
          </a:p>
        </p:txBody>
      </p:sp>
      <p:sp>
        <p:nvSpPr>
          <p:cNvPr id="4" name="CasellaDiTesto 3">
            <a:extLst>
              <a:ext uri="{FF2B5EF4-FFF2-40B4-BE49-F238E27FC236}">
                <a16:creationId xmlns:a16="http://schemas.microsoft.com/office/drawing/2014/main" id="{BC3DA0F5-7419-B648-9377-666990871483}"/>
              </a:ext>
            </a:extLst>
          </p:cNvPr>
          <p:cNvSpPr txBox="1"/>
          <p:nvPr/>
        </p:nvSpPr>
        <p:spPr>
          <a:xfrm>
            <a:off x="4165598" y="869921"/>
            <a:ext cx="5989139" cy="507831"/>
          </a:xfrm>
          <a:prstGeom prst="rect">
            <a:avLst/>
          </a:prstGeom>
          <a:noFill/>
        </p:spPr>
        <p:txBody>
          <a:bodyPr wrap="square" rtlCol="0">
            <a:spAutoFit/>
          </a:bodyPr>
          <a:lstStyle/>
          <a:p>
            <a:pPr algn="l"/>
            <a:r>
              <a:rPr lang="it-IT" sz="2700" b="1"/>
              <a:t>LE SCOPERTE DEGLI ULTIMI ANNI DI VITA </a:t>
            </a:r>
          </a:p>
        </p:txBody>
      </p:sp>
    </p:spTree>
    <p:extLst>
      <p:ext uri="{BB962C8B-B14F-4D97-AF65-F5344CB8AC3E}">
        <p14:creationId xmlns:p14="http://schemas.microsoft.com/office/powerpoint/2010/main" val="2618646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4">
            <a:extLst>
              <a:ext uri="{FF2B5EF4-FFF2-40B4-BE49-F238E27FC236}">
                <a16:creationId xmlns:a16="http://schemas.microsoft.com/office/drawing/2014/main" id="{AC1B55CF-1442-1B4F-A5AE-022DCD7C4F6F}"/>
              </a:ext>
            </a:extLst>
          </p:cNvPr>
          <p:cNvPicPr>
            <a:picLocks noGrp="1" noChangeAspect="1"/>
          </p:cNvPicPr>
          <p:nvPr>
            <p:ph idx="1"/>
          </p:nvPr>
        </p:nvPicPr>
        <p:blipFill>
          <a:blip r:embed="rId2"/>
          <a:stretch>
            <a:fillRect/>
          </a:stretch>
        </p:blipFill>
        <p:spPr>
          <a:xfrm>
            <a:off x="0" y="1250950"/>
            <a:ext cx="4356100" cy="4356100"/>
          </a:xfrm>
        </p:spPr>
      </p:pic>
      <p:sp>
        <p:nvSpPr>
          <p:cNvPr id="5" name="CasellaDiTesto 4">
            <a:extLst>
              <a:ext uri="{FF2B5EF4-FFF2-40B4-BE49-F238E27FC236}">
                <a16:creationId xmlns:a16="http://schemas.microsoft.com/office/drawing/2014/main" id="{16E50104-DB84-6741-8AD9-8FB0EB99333E}"/>
              </a:ext>
            </a:extLst>
          </p:cNvPr>
          <p:cNvSpPr txBox="1"/>
          <p:nvPr/>
        </p:nvSpPr>
        <p:spPr>
          <a:xfrm>
            <a:off x="4874054" y="1746407"/>
            <a:ext cx="6041081" cy="3985706"/>
          </a:xfrm>
          <a:prstGeom prst="rect">
            <a:avLst/>
          </a:prstGeom>
          <a:noFill/>
        </p:spPr>
        <p:txBody>
          <a:bodyPr wrap="square" lIns="91440" tIns="45720" rIns="91440" bIns="45720" rtlCol="0" anchor="t">
            <a:spAutoFit/>
          </a:bodyPr>
          <a:lstStyle/>
          <a:p>
            <a:r>
              <a:rPr lang="it-IT" sz="2300" dirty="0"/>
              <a:t>Nonostante circolassero da qualche anno voci su un possibile Nobel a Marconi, l’attribuzione del premio fu decisa nel 1909, anno iniziato con la notizia del salvataggio dei passeggeri del transatlantico Republic, episodio che confermava con clamorosa evidenza l’utilità del radio soccorso. Il 10 dicembre 1909 Marconi ricevette – condividendolo con lo scienziato tedesco Karl Ferdinand Braun – il Nobel per la Fisica «a riconoscimento del contributo dato allo sviluppo della telegrafi a senza fili».</a:t>
            </a:r>
          </a:p>
        </p:txBody>
      </p:sp>
      <p:sp>
        <p:nvSpPr>
          <p:cNvPr id="6" name="CasellaDiTesto 5">
            <a:extLst>
              <a:ext uri="{FF2B5EF4-FFF2-40B4-BE49-F238E27FC236}">
                <a16:creationId xmlns:a16="http://schemas.microsoft.com/office/drawing/2014/main" id="{FBEB3754-9E5A-3948-9218-B55B230E5B05}"/>
              </a:ext>
            </a:extLst>
          </p:cNvPr>
          <p:cNvSpPr txBox="1"/>
          <p:nvPr/>
        </p:nvSpPr>
        <p:spPr>
          <a:xfrm>
            <a:off x="4874054" y="927784"/>
            <a:ext cx="4356100" cy="646331"/>
          </a:xfrm>
          <a:prstGeom prst="rect">
            <a:avLst/>
          </a:prstGeom>
          <a:noFill/>
        </p:spPr>
        <p:txBody>
          <a:bodyPr wrap="square" rtlCol="0">
            <a:spAutoFit/>
          </a:bodyPr>
          <a:lstStyle/>
          <a:p>
            <a:pPr algn="l"/>
            <a:r>
              <a:rPr lang="it-IT" sz="3600" b="1">
                <a:solidFill>
                  <a:srgbClr val="002060"/>
                </a:solidFill>
              </a:rPr>
              <a:t>IL PREMIO NOBEL </a:t>
            </a:r>
          </a:p>
        </p:txBody>
      </p:sp>
    </p:spTree>
    <p:extLst>
      <p:ext uri="{BB962C8B-B14F-4D97-AF65-F5344CB8AC3E}">
        <p14:creationId xmlns:p14="http://schemas.microsoft.com/office/powerpoint/2010/main" val="3121092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DC95B7-2A72-483B-BA19-2BE751205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C822AFE-7E96-4A51-9E55-FCAEACD21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120" y="757325"/>
            <a:ext cx="4341880"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BF7D265-1997-8748-8D1E-12E637C07E6C}"/>
              </a:ext>
            </a:extLst>
          </p:cNvPr>
          <p:cNvSpPr>
            <a:spLocks noGrp="1"/>
          </p:cNvSpPr>
          <p:nvPr>
            <p:ph type="title"/>
          </p:nvPr>
        </p:nvSpPr>
        <p:spPr>
          <a:xfrm>
            <a:off x="8161390" y="1316721"/>
            <a:ext cx="5638491" cy="280562"/>
          </a:xfrm>
        </p:spPr>
        <p:txBody>
          <a:bodyPr>
            <a:normAutofit fontScale="90000"/>
          </a:bodyPr>
          <a:lstStyle/>
          <a:p>
            <a:r>
              <a:rPr lang="it-IT" sz="2700" b="1">
                <a:solidFill>
                  <a:srgbClr val="002060"/>
                </a:solidFill>
              </a:rPr>
              <a:t>IL TELEGRAFO SENZA FILI</a:t>
            </a:r>
          </a:p>
        </p:txBody>
      </p:sp>
      <p:sp>
        <p:nvSpPr>
          <p:cNvPr id="14" name="Rectangle 13">
            <a:extLst>
              <a:ext uri="{FF2B5EF4-FFF2-40B4-BE49-F238E27FC236}">
                <a16:creationId xmlns:a16="http://schemas.microsoft.com/office/drawing/2014/main" id="{9169EA61-C175-4B7E-807B-58199DEA7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Immagine 5">
            <a:extLst>
              <a:ext uri="{FF2B5EF4-FFF2-40B4-BE49-F238E27FC236}">
                <a16:creationId xmlns:a16="http://schemas.microsoft.com/office/drawing/2014/main" id="{DFAC9BA7-48F1-5644-96CA-5DFA3BD54A5B}"/>
              </a:ext>
            </a:extLst>
          </p:cNvPr>
          <p:cNvPicPr>
            <a:picLocks noChangeAspect="1"/>
          </p:cNvPicPr>
          <p:nvPr/>
        </p:nvPicPr>
        <p:blipFill>
          <a:blip r:embed="rId2"/>
          <a:stretch>
            <a:fillRect/>
          </a:stretch>
        </p:blipFill>
        <p:spPr>
          <a:xfrm>
            <a:off x="864515" y="1122268"/>
            <a:ext cx="5824798" cy="4599438"/>
          </a:xfrm>
          <a:prstGeom prst="rect">
            <a:avLst/>
          </a:prstGeom>
        </p:spPr>
      </p:pic>
      <p:sp>
        <p:nvSpPr>
          <p:cNvPr id="3" name="Segnaposto contenuto 2">
            <a:extLst>
              <a:ext uri="{FF2B5EF4-FFF2-40B4-BE49-F238E27FC236}">
                <a16:creationId xmlns:a16="http://schemas.microsoft.com/office/drawing/2014/main" id="{DB8DEF22-DF6A-AC4A-88C3-63DCCFAA1649}"/>
              </a:ext>
            </a:extLst>
          </p:cNvPr>
          <p:cNvSpPr>
            <a:spLocks noGrp="1"/>
          </p:cNvSpPr>
          <p:nvPr>
            <p:ph idx="1"/>
          </p:nvPr>
        </p:nvSpPr>
        <p:spPr>
          <a:xfrm>
            <a:off x="8161390" y="1835664"/>
            <a:ext cx="3654857" cy="3929253"/>
          </a:xfrm>
        </p:spPr>
        <p:txBody>
          <a:bodyPr anchor="t">
            <a:normAutofit fontScale="25000" lnSpcReduction="20000"/>
          </a:bodyPr>
          <a:lstStyle/>
          <a:p>
            <a:pPr marL="0" indent="0" defTabSz="825500">
              <a:spcBef>
                <a:spcPts val="0"/>
              </a:spcBef>
              <a:spcAft>
                <a:spcPts val="600"/>
              </a:spcAft>
              <a:buSzTx/>
              <a:buNone/>
              <a:defRPr sz="5500" b="1" u="sng"/>
            </a:pPr>
            <a:r>
              <a:rPr lang="it-IT" sz="8400">
                <a:solidFill>
                  <a:srgbClr val="FFFFFF"/>
                </a:solidFill>
              </a:rPr>
              <a:t> Che cos’è il telegrafo?</a:t>
            </a:r>
            <a:endParaRPr lang="it-IT" sz="1200">
              <a:solidFill>
                <a:srgbClr val="FFFFFF"/>
              </a:solidFill>
            </a:endParaRPr>
          </a:p>
          <a:p>
            <a:pPr marL="0" indent="0" defTabSz="825500">
              <a:spcBef>
                <a:spcPts val="0"/>
              </a:spcBef>
              <a:spcAft>
                <a:spcPts val="600"/>
              </a:spcAft>
              <a:buSzTx/>
              <a:buNone/>
              <a:defRPr sz="5500" b="1" u="sng"/>
            </a:pPr>
            <a:endParaRPr lang="it-IT" sz="1200">
              <a:solidFill>
                <a:srgbClr val="FFFFFF"/>
              </a:solidFill>
            </a:endParaRPr>
          </a:p>
          <a:p>
            <a:pPr marL="0" indent="0" defTabSz="825500">
              <a:spcBef>
                <a:spcPts val="0"/>
              </a:spcBef>
              <a:spcAft>
                <a:spcPts val="600"/>
              </a:spcAft>
              <a:buSzTx/>
              <a:buNone/>
              <a:defRPr sz="3800"/>
            </a:pPr>
            <a:r>
              <a:rPr lang="it-IT" sz="6800">
                <a:solidFill>
                  <a:schemeClr val="tx1"/>
                </a:solidFill>
              </a:rPr>
              <a:t>Il telegrafo è un sistema di comunicazione a distanza ideato per la trasmissione di dati facendo uso di determinati codici.</a:t>
            </a:r>
          </a:p>
          <a:p>
            <a:pPr marL="0" indent="0" defTabSz="825500">
              <a:spcBef>
                <a:spcPts val="0"/>
              </a:spcBef>
              <a:spcAft>
                <a:spcPts val="600"/>
              </a:spcAft>
              <a:buSzTx/>
              <a:buNone/>
              <a:defRPr sz="3800"/>
            </a:pPr>
            <a:r>
              <a:rPr lang="it-IT" sz="6800">
                <a:solidFill>
                  <a:schemeClr val="tx1"/>
                </a:solidFill>
              </a:rPr>
              <a:t>La comunicazione per mezzo del telegrafo è definita telegrafia e si distingue dal telefono e dalla telefonia, che è un sistema di trasmissione sviluppato successivamente, nato per il trasferimento di dati vocali e che nel tempo ha sostituito il telegrafo.</a:t>
            </a:r>
          </a:p>
          <a:p>
            <a:pPr marL="0" indent="0" defTabSz="825500">
              <a:spcBef>
                <a:spcPts val="0"/>
              </a:spcBef>
              <a:spcAft>
                <a:spcPts val="600"/>
              </a:spcAft>
              <a:buSzTx/>
              <a:buNone/>
              <a:defRPr sz="3800"/>
            </a:pPr>
            <a:r>
              <a:rPr lang="it-IT" sz="6800">
                <a:solidFill>
                  <a:schemeClr val="tx1"/>
                </a:solidFill>
              </a:rPr>
              <a:t>Questa comunicazione di messaggi a distanza avveniva con il Codice Morse.</a:t>
            </a:r>
          </a:p>
          <a:p>
            <a:pPr marL="0" indent="0" defTabSz="825500">
              <a:spcBef>
                <a:spcPts val="0"/>
              </a:spcBef>
              <a:spcAft>
                <a:spcPts val="600"/>
              </a:spcAft>
              <a:buSzTx/>
              <a:buNone/>
              <a:defRPr sz="3800"/>
            </a:pPr>
            <a:r>
              <a:rPr lang="it-IT" sz="6800">
                <a:solidFill>
                  <a:schemeClr val="tx1"/>
                </a:solidFill>
              </a:rPr>
              <a:t>È un sistema per trasmettere lettere, numeri e segni di punteggiatura per mezzo di un segnale in codice ad intermittenza e fu uno dei primi metodi di comunicazione a distanza.</a:t>
            </a:r>
          </a:p>
        </p:txBody>
      </p:sp>
    </p:spTree>
    <p:extLst>
      <p:ext uri="{BB962C8B-B14F-4D97-AF65-F5344CB8AC3E}">
        <p14:creationId xmlns:p14="http://schemas.microsoft.com/office/powerpoint/2010/main" val="135471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B086509-1281-468A-AAAC-1BBEDAE75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EA73850-2107-4E65-85FE-EDD3F45FC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2000"/>
            <a:ext cx="4053525" cy="533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7FAA1429-AE3D-E545-8451-1154D8EEE98E}"/>
              </a:ext>
            </a:extLst>
          </p:cNvPr>
          <p:cNvSpPr>
            <a:spLocks noGrp="1"/>
          </p:cNvSpPr>
          <p:nvPr>
            <p:ph type="title"/>
          </p:nvPr>
        </p:nvSpPr>
        <p:spPr>
          <a:xfrm>
            <a:off x="252919" y="1123837"/>
            <a:ext cx="3616348" cy="1322637"/>
          </a:xfrm>
        </p:spPr>
        <p:txBody>
          <a:bodyPr>
            <a:normAutofit/>
          </a:bodyPr>
          <a:lstStyle/>
          <a:p>
            <a:r>
              <a:rPr lang="it-IT" sz="3200" b="1">
                <a:solidFill>
                  <a:srgbClr val="002060"/>
                </a:solidFill>
              </a:rPr>
              <a:t>IL TRASMETTITORE </a:t>
            </a:r>
          </a:p>
        </p:txBody>
      </p:sp>
      <p:sp>
        <p:nvSpPr>
          <p:cNvPr id="3" name="Segnaposto contenuto 2">
            <a:extLst>
              <a:ext uri="{FF2B5EF4-FFF2-40B4-BE49-F238E27FC236}">
                <a16:creationId xmlns:a16="http://schemas.microsoft.com/office/drawing/2014/main" id="{754815C5-35D0-AD43-B7FF-7AF89918355C}"/>
              </a:ext>
            </a:extLst>
          </p:cNvPr>
          <p:cNvSpPr>
            <a:spLocks noGrp="1"/>
          </p:cNvSpPr>
          <p:nvPr>
            <p:ph idx="1"/>
          </p:nvPr>
        </p:nvSpPr>
        <p:spPr>
          <a:xfrm>
            <a:off x="244281" y="2116678"/>
            <a:ext cx="3616348" cy="3983594"/>
          </a:xfrm>
        </p:spPr>
        <p:txBody>
          <a:bodyPr anchor="t">
            <a:noAutofit/>
          </a:bodyPr>
          <a:lstStyle/>
          <a:p>
            <a:pPr marL="0" indent="0" defTabSz="825500">
              <a:spcBef>
                <a:spcPts val="0"/>
              </a:spcBef>
              <a:spcAft>
                <a:spcPts val="600"/>
              </a:spcAft>
              <a:buSzTx/>
              <a:buNone/>
              <a:defRPr sz="3900"/>
            </a:pPr>
            <a:r>
              <a:rPr lang="it-IT" sz="1600">
                <a:solidFill>
                  <a:schemeClr val="bg1"/>
                </a:solidFill>
              </a:rPr>
              <a:t>E’ essenzialmente costituito da un generatore di alta tensione che fornisce al suddetto generatore, mediante la chiusura di un tasto telegrafico.</a:t>
            </a:r>
          </a:p>
          <a:p>
            <a:pPr marL="0" indent="0" defTabSz="825500">
              <a:spcBef>
                <a:spcPts val="0"/>
              </a:spcBef>
              <a:spcAft>
                <a:spcPts val="600"/>
              </a:spcAft>
              <a:buSzTx/>
              <a:buNone/>
              <a:defRPr sz="3900"/>
            </a:pPr>
            <a:r>
              <a:rPr lang="it-IT" sz="1600">
                <a:solidFill>
                  <a:schemeClr val="bg1"/>
                </a:solidFill>
              </a:rPr>
              <a:t>L’alta tensione prodotta alla chiusura del tasto, fa scoccare una scintilla tra i due puntali metallici.</a:t>
            </a:r>
          </a:p>
          <a:p>
            <a:pPr marL="0" indent="0" defTabSz="825500">
              <a:spcBef>
                <a:spcPts val="0"/>
              </a:spcBef>
              <a:spcAft>
                <a:spcPts val="600"/>
              </a:spcAft>
              <a:buSzTx/>
              <a:buNone/>
              <a:defRPr sz="3900"/>
            </a:pPr>
            <a:r>
              <a:rPr lang="it-IT" sz="1600">
                <a:solidFill>
                  <a:schemeClr val="bg1"/>
                </a:solidFill>
              </a:rPr>
              <a:t>La scintilla che viene prodotta è un’onda elettromagnetica di tipo “smorzato” che se applicata ad un sistema “antenna-terra” può essere irradiata nell’etere per una distanza che dipende da quanto è potente la scintilla stessa; questo segnale può essere breve (punto) oppure lungo (linea).</a:t>
            </a:r>
          </a:p>
        </p:txBody>
      </p:sp>
      <p:pic>
        <p:nvPicPr>
          <p:cNvPr id="6" name="Immagine 6">
            <a:extLst>
              <a:ext uri="{FF2B5EF4-FFF2-40B4-BE49-F238E27FC236}">
                <a16:creationId xmlns:a16="http://schemas.microsoft.com/office/drawing/2014/main" id="{CD464E1A-7573-D54A-B99B-1DA244A974F6}"/>
              </a:ext>
            </a:extLst>
          </p:cNvPr>
          <p:cNvPicPr>
            <a:picLocks noChangeAspect="1"/>
          </p:cNvPicPr>
          <p:nvPr/>
        </p:nvPicPr>
        <p:blipFill rotWithShape="1">
          <a:blip r:embed="rId2"/>
          <a:srcRect t="14672" r="-1773" b="21622"/>
          <a:stretch/>
        </p:blipFill>
        <p:spPr>
          <a:xfrm>
            <a:off x="4364081" y="423339"/>
            <a:ext cx="4083147" cy="3398108"/>
          </a:xfrm>
          <a:prstGeom prst="rect">
            <a:avLst/>
          </a:prstGeom>
        </p:spPr>
      </p:pic>
      <p:pic>
        <p:nvPicPr>
          <p:cNvPr id="5" name="Immagine 5">
            <a:extLst>
              <a:ext uri="{FF2B5EF4-FFF2-40B4-BE49-F238E27FC236}">
                <a16:creationId xmlns:a16="http://schemas.microsoft.com/office/drawing/2014/main" id="{4DE2C1A8-F6F1-1E49-9B0C-D03ABDEFA5FD}"/>
              </a:ext>
            </a:extLst>
          </p:cNvPr>
          <p:cNvPicPr>
            <a:picLocks noChangeAspect="1"/>
          </p:cNvPicPr>
          <p:nvPr/>
        </p:nvPicPr>
        <p:blipFill>
          <a:blip r:embed="rId3"/>
          <a:stretch>
            <a:fillRect/>
          </a:stretch>
        </p:blipFill>
        <p:spPr>
          <a:xfrm>
            <a:off x="6520006" y="3996645"/>
            <a:ext cx="4536703" cy="2718531"/>
          </a:xfrm>
          <a:prstGeom prst="rect">
            <a:avLst/>
          </a:prstGeom>
        </p:spPr>
      </p:pic>
    </p:spTree>
    <p:extLst>
      <p:ext uri="{BB962C8B-B14F-4D97-AF65-F5344CB8AC3E}">
        <p14:creationId xmlns:p14="http://schemas.microsoft.com/office/powerpoint/2010/main" val="95897069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622B9A-2834-A647-B2F6-FB7F75CCE1F7}"/>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744C3791-ECC3-6843-AD21-1D2667CA0FB7}"/>
              </a:ext>
            </a:extLst>
          </p:cNvPr>
          <p:cNvSpPr>
            <a:spLocks noGrp="1"/>
          </p:cNvSpPr>
          <p:nvPr>
            <p:ph idx="1"/>
          </p:nvPr>
        </p:nvSpPr>
        <p:spPr>
          <a:xfrm>
            <a:off x="3869268" y="1784865"/>
            <a:ext cx="7114516" cy="4199882"/>
          </a:xfrm>
        </p:spPr>
        <p:txBody>
          <a:bodyPr>
            <a:noAutofit/>
          </a:bodyPr>
          <a:lstStyle/>
          <a:p>
            <a:pPr marL="0" indent="0" defTabSz="825500">
              <a:lnSpc>
                <a:spcPct val="100000"/>
              </a:lnSpc>
              <a:spcBef>
                <a:spcPts val="0"/>
              </a:spcBef>
              <a:buSzTx/>
              <a:buNone/>
              <a:defRPr sz="4400"/>
            </a:pPr>
            <a:r>
              <a:rPr lang="it-IT" sz="2900">
                <a:solidFill>
                  <a:schemeClr val="tx1"/>
                </a:solidFill>
              </a:rPr>
              <a:t>E’ basato sul principio di funzionamento di particolare componente chiamato “coherer” che è una specie di interruttore formato da un tubetto di vetro contenente due elettrodi e della limatura di ferro, che si “chiude” quando viene eccitato dalla presenza di un’onda elettromagnetica.</a:t>
            </a:r>
          </a:p>
        </p:txBody>
      </p:sp>
      <p:sp>
        <p:nvSpPr>
          <p:cNvPr id="4" name="CasellaDiTesto 3">
            <a:extLst>
              <a:ext uri="{FF2B5EF4-FFF2-40B4-BE49-F238E27FC236}">
                <a16:creationId xmlns:a16="http://schemas.microsoft.com/office/drawing/2014/main" id="{D373C1E5-7CD5-9F45-AA9A-BC5D34C65FE8}"/>
              </a:ext>
            </a:extLst>
          </p:cNvPr>
          <p:cNvSpPr txBox="1"/>
          <p:nvPr/>
        </p:nvSpPr>
        <p:spPr>
          <a:xfrm>
            <a:off x="3869268" y="1446311"/>
            <a:ext cx="4587103" cy="677108"/>
          </a:xfrm>
          <a:prstGeom prst="rect">
            <a:avLst/>
          </a:prstGeom>
          <a:noFill/>
        </p:spPr>
        <p:txBody>
          <a:bodyPr wrap="square" rtlCol="0">
            <a:spAutoFit/>
          </a:bodyPr>
          <a:lstStyle/>
          <a:p>
            <a:pPr algn="l"/>
            <a:r>
              <a:rPr lang="it-IT" sz="3800" b="1">
                <a:solidFill>
                  <a:srgbClr val="002060"/>
                </a:solidFill>
              </a:rPr>
              <a:t>IL RICEVITORE</a:t>
            </a:r>
            <a:r>
              <a:rPr lang="it-IT"/>
              <a:t> </a:t>
            </a:r>
          </a:p>
        </p:txBody>
      </p:sp>
    </p:spTree>
    <p:extLst>
      <p:ext uri="{BB962C8B-B14F-4D97-AF65-F5344CB8AC3E}">
        <p14:creationId xmlns:p14="http://schemas.microsoft.com/office/powerpoint/2010/main" val="1046237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Content Placeholder 7">
            <a:extLst>
              <a:ext uri="{FF2B5EF4-FFF2-40B4-BE49-F238E27FC236}">
                <a16:creationId xmlns:a16="http://schemas.microsoft.com/office/drawing/2014/main" id="{9AF89EFA-0487-4B39-9211-C2D8137929EF}"/>
              </a:ext>
            </a:extLst>
          </p:cNvPr>
          <p:cNvSpPr>
            <a:spLocks noGrp="1"/>
          </p:cNvSpPr>
          <p:nvPr>
            <p:ph idx="1"/>
          </p:nvPr>
        </p:nvSpPr>
        <p:spPr>
          <a:xfrm>
            <a:off x="289249" y="1416482"/>
            <a:ext cx="5459556" cy="4368499"/>
          </a:xfrm>
        </p:spPr>
        <p:txBody>
          <a:bodyPr anchor="t">
            <a:noAutofit/>
          </a:bodyPr>
          <a:lstStyle/>
          <a:p>
            <a:pPr marL="0" indent="0" defTabSz="825500">
              <a:lnSpc>
                <a:spcPct val="100000"/>
              </a:lnSpc>
              <a:spcBef>
                <a:spcPts val="0"/>
              </a:spcBef>
              <a:buSzTx/>
              <a:buNone/>
              <a:defRPr sz="3700"/>
            </a:pPr>
            <a:r>
              <a:rPr lang="it-IT" sz="1800">
                <a:solidFill>
                  <a:schemeClr val="tx1"/>
                </a:solidFill>
              </a:rPr>
              <a:t>Grazie a questo speciale dispositivo, l’apparecchio può attivare una stampante di tipo telegrafico ogniqualvolta viene ricevuto un segnale elettromagnetico (scintilla), se il segnale è di breve intensità verrà scritto un “punto” sulla carta , se invece sarà prolungato “linea” verrà scritto un trattino sulla carta.</a:t>
            </a:r>
          </a:p>
          <a:p>
            <a:pPr marL="0" indent="0" defTabSz="825500">
              <a:lnSpc>
                <a:spcPct val="100000"/>
              </a:lnSpc>
              <a:spcBef>
                <a:spcPts val="0"/>
              </a:spcBef>
              <a:buSzTx/>
              <a:buNone/>
              <a:defRPr sz="3700"/>
            </a:pPr>
            <a:r>
              <a:rPr lang="it-IT" sz="1800">
                <a:solidFill>
                  <a:schemeClr val="tx1"/>
                </a:solidFill>
              </a:rPr>
              <a:t>La combinazione di linee e punti fornirà un messaggio leggibile con il codice Morse.</a:t>
            </a:r>
          </a:p>
          <a:p>
            <a:pPr marL="0" indent="0" defTabSz="825500">
              <a:lnSpc>
                <a:spcPct val="100000"/>
              </a:lnSpc>
              <a:spcBef>
                <a:spcPts val="0"/>
              </a:spcBef>
              <a:buSzTx/>
              <a:buNone/>
              <a:defRPr sz="3700"/>
            </a:pPr>
            <a:r>
              <a:rPr lang="it-IT" sz="1800">
                <a:solidFill>
                  <a:schemeClr val="tx1"/>
                </a:solidFill>
              </a:rPr>
              <a:t>Il coherer però non può da solo assolvere a tutto questo ciclo di lavoro poiché non sarebbe in grado di attivare da solo un apparecchio elettrico come la stampante, così viene aiutato in questo suo compito da un particolare relè detto “soccorritore” poiché è lui ad attivare la macchina stampante mentre il coherer, quando eccitato attiva il relè.</a:t>
            </a:r>
            <a:endParaRPr lang="en-US" sz="1800">
              <a:solidFill>
                <a:schemeClr val="tx1"/>
              </a:solidFill>
            </a:endParaRPr>
          </a:p>
        </p:txBody>
      </p:sp>
      <p:pic>
        <p:nvPicPr>
          <p:cNvPr id="4" name="Immagine 4">
            <a:extLst>
              <a:ext uri="{FF2B5EF4-FFF2-40B4-BE49-F238E27FC236}">
                <a16:creationId xmlns:a16="http://schemas.microsoft.com/office/drawing/2014/main" id="{85314E3F-4ED7-9741-A6F2-73C990544252}"/>
              </a:ext>
            </a:extLst>
          </p:cNvPr>
          <p:cNvPicPr>
            <a:picLocks noChangeAspect="1"/>
          </p:cNvPicPr>
          <p:nvPr/>
        </p:nvPicPr>
        <p:blipFill>
          <a:blip r:embed="rId2"/>
          <a:stretch>
            <a:fillRect/>
          </a:stretch>
        </p:blipFill>
        <p:spPr>
          <a:xfrm>
            <a:off x="6348397" y="1873115"/>
            <a:ext cx="5459555" cy="3455232"/>
          </a:xfrm>
          <a:prstGeom prst="rect">
            <a:avLst/>
          </a:prstGeom>
        </p:spPr>
      </p:pic>
      <p:sp>
        <p:nvSpPr>
          <p:cNvPr id="15" name="Rectangle 14">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90996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a:extLst>
              <a:ext uri="{FF2B5EF4-FFF2-40B4-BE49-F238E27FC236}">
                <a16:creationId xmlns:a16="http://schemas.microsoft.com/office/drawing/2014/main" id="{096D94B0-D0C2-C946-BB70-6F55F6807916}"/>
              </a:ext>
            </a:extLst>
          </p:cNvPr>
          <p:cNvSpPr>
            <a:spLocks noGrp="1"/>
          </p:cNvSpPr>
          <p:nvPr>
            <p:ph idx="1"/>
          </p:nvPr>
        </p:nvSpPr>
        <p:spPr>
          <a:xfrm>
            <a:off x="300688" y="1616998"/>
            <a:ext cx="6451109" cy="4167983"/>
          </a:xfrm>
        </p:spPr>
        <p:txBody>
          <a:bodyPr anchor="t">
            <a:normAutofit/>
          </a:bodyPr>
          <a:lstStyle/>
          <a:p>
            <a:pPr marL="0" indent="0" defTabSz="825500">
              <a:spcBef>
                <a:spcPts val="0"/>
              </a:spcBef>
              <a:spcAft>
                <a:spcPts val="600"/>
              </a:spcAft>
              <a:buSzTx/>
              <a:buNone/>
              <a:defRPr sz="4900"/>
            </a:pPr>
            <a:r>
              <a:rPr lang="it-IT" sz="3000">
                <a:solidFill>
                  <a:schemeClr val="tx1"/>
                </a:solidFill>
              </a:rPr>
              <a:t>Lo schema di concetto illustra il funzionamento del sistema ricevente:</a:t>
            </a:r>
          </a:p>
          <a:p>
            <a:pPr marL="0" indent="0" defTabSz="825500">
              <a:spcBef>
                <a:spcPts val="0"/>
              </a:spcBef>
              <a:spcAft>
                <a:spcPts val="600"/>
              </a:spcAft>
              <a:buSzTx/>
              <a:buNone/>
              <a:defRPr sz="4900"/>
            </a:pPr>
            <a:r>
              <a:rPr lang="it-IT" sz="3000">
                <a:solidFill>
                  <a:schemeClr val="tx1"/>
                </a:solidFill>
              </a:rPr>
              <a:t>Coherer attiva il relè (componente elettromeccanico) che attiva la stampante ed un martelletto elettrico che serve a scuotere la limatura di ferro del coherer per riportarlo nelle condizioni di riposo e pronto per un nuovo messaggio.</a:t>
            </a:r>
          </a:p>
        </p:txBody>
      </p:sp>
      <p:pic>
        <p:nvPicPr>
          <p:cNvPr id="4" name="Immagine 4">
            <a:extLst>
              <a:ext uri="{FF2B5EF4-FFF2-40B4-BE49-F238E27FC236}">
                <a16:creationId xmlns:a16="http://schemas.microsoft.com/office/drawing/2014/main" id="{1DC7A269-E6DB-F742-AF75-86017EC73D14}"/>
              </a:ext>
            </a:extLst>
          </p:cNvPr>
          <p:cNvPicPr>
            <a:picLocks noChangeAspect="1"/>
          </p:cNvPicPr>
          <p:nvPr/>
        </p:nvPicPr>
        <p:blipFill>
          <a:blip r:embed="rId2"/>
          <a:stretch>
            <a:fillRect/>
          </a:stretch>
        </p:blipFill>
        <p:spPr>
          <a:xfrm>
            <a:off x="7552944" y="1616998"/>
            <a:ext cx="3778286" cy="3614560"/>
          </a:xfrm>
          <a:prstGeom prst="rect">
            <a:avLst/>
          </a:prstGeom>
        </p:spPr>
      </p:pic>
      <p:sp>
        <p:nvSpPr>
          <p:cNvPr id="13" name="Rectangle 12">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09361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CF2FC8-D184-4B10-83A5-61FC2148B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3848"/>
            <a:ext cx="560825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9BAFEF55-F2DA-B74D-9716-2A358C8EECC7}"/>
              </a:ext>
            </a:extLst>
          </p:cNvPr>
          <p:cNvSpPr>
            <a:spLocks noGrp="1"/>
          </p:cNvSpPr>
          <p:nvPr>
            <p:ph type="title"/>
          </p:nvPr>
        </p:nvSpPr>
        <p:spPr>
          <a:xfrm>
            <a:off x="177138" y="1171162"/>
            <a:ext cx="4998963" cy="774728"/>
          </a:xfrm>
        </p:spPr>
        <p:txBody>
          <a:bodyPr>
            <a:normAutofit/>
          </a:bodyPr>
          <a:lstStyle/>
          <a:p>
            <a:r>
              <a:rPr lang="it-IT" sz="4300" b="1">
                <a:solidFill>
                  <a:srgbClr val="002060"/>
                </a:solidFill>
              </a:rPr>
              <a:t>LA RADIO VATICANA </a:t>
            </a:r>
          </a:p>
        </p:txBody>
      </p:sp>
      <p:sp>
        <p:nvSpPr>
          <p:cNvPr id="3" name="Segnaposto contenuto 2">
            <a:extLst>
              <a:ext uri="{FF2B5EF4-FFF2-40B4-BE49-F238E27FC236}">
                <a16:creationId xmlns:a16="http://schemas.microsoft.com/office/drawing/2014/main" id="{ED62F85F-3571-6B4C-89D7-C9F09F5E0E50}"/>
              </a:ext>
            </a:extLst>
          </p:cNvPr>
          <p:cNvSpPr>
            <a:spLocks noGrp="1"/>
          </p:cNvSpPr>
          <p:nvPr>
            <p:ph idx="1"/>
          </p:nvPr>
        </p:nvSpPr>
        <p:spPr>
          <a:xfrm>
            <a:off x="224155" y="1757507"/>
            <a:ext cx="5159943" cy="4515676"/>
          </a:xfrm>
        </p:spPr>
        <p:txBody>
          <a:bodyPr anchor="t">
            <a:noAutofit/>
          </a:bodyPr>
          <a:lstStyle/>
          <a:p>
            <a:pPr marL="0" indent="0" defTabSz="767715">
              <a:spcBef>
                <a:spcPts val="0"/>
              </a:spcBef>
              <a:spcAft>
                <a:spcPts val="600"/>
              </a:spcAft>
              <a:buSzTx/>
              <a:buNone/>
              <a:defRPr sz="3720"/>
            </a:pPr>
            <a:endParaRPr lang="it-IT" sz="1600">
              <a:solidFill>
                <a:schemeClr val="tx1"/>
              </a:solidFill>
            </a:endParaRPr>
          </a:p>
          <a:p>
            <a:pPr marL="0" indent="0" defTabSz="767715">
              <a:spcBef>
                <a:spcPts val="0"/>
              </a:spcBef>
              <a:spcAft>
                <a:spcPts val="600"/>
              </a:spcAft>
              <a:buSzTx/>
              <a:buNone/>
              <a:defRPr sz="3720"/>
            </a:pPr>
            <a:r>
              <a:rPr lang="it-IT" sz="1600">
                <a:solidFill>
                  <a:schemeClr val="tx1"/>
                </a:solidFill>
              </a:rPr>
              <a:t>Guglielmo Marconi aveva collegato il Vaticano alla rete telefonica: il primo sistema telefonico che utilizzava le onde ultracorte era stato inaugurato quel giorno. Era un impianto che univa il Vaticano alla residenza estiva del pontefice a Castelgandolfo, una ventina di chilometri a sud di Roma.</a:t>
            </a:r>
          </a:p>
          <a:p>
            <a:pPr marL="0" indent="0" defTabSz="767715">
              <a:spcBef>
                <a:spcPts val="0"/>
              </a:spcBef>
              <a:spcAft>
                <a:spcPts val="600"/>
              </a:spcAft>
              <a:buSzTx/>
              <a:buNone/>
              <a:defRPr sz="3720"/>
            </a:pPr>
            <a:r>
              <a:rPr lang="it-IT" sz="1600">
                <a:solidFill>
                  <a:schemeClr val="tx1"/>
                </a:solidFill>
              </a:rPr>
              <a:t>Papa Pio XI, diceva il corrispondente del Times, aveva assistito alla cerimonia approfittando per mandare subito un messaggio di preghiera e ringraziamento via radio. </a:t>
            </a:r>
          </a:p>
          <a:p>
            <a:pPr marL="0" indent="0" defTabSz="767715">
              <a:spcBef>
                <a:spcPts val="0"/>
              </a:spcBef>
              <a:spcAft>
                <a:spcPts val="600"/>
              </a:spcAft>
              <a:buSzTx/>
              <a:buNone/>
              <a:defRPr sz="3720"/>
            </a:pPr>
            <a:r>
              <a:rPr lang="it-IT" sz="1600">
                <a:solidFill>
                  <a:schemeClr val="tx1"/>
                </a:solidFill>
              </a:rPr>
              <a:t>Ma il primo a prendere la parola era stato lo stesso Marconi, che aveva detto che all’inizio della carriera, 45 anni prima, aveva utilizzato le onde ultracorte per poi passare e a quelle lunghe e che solo recentemente era tornato sui suoi passi, perché si era accorto che le prime davano alcuni vantaggi.</a:t>
            </a:r>
          </a:p>
        </p:txBody>
      </p:sp>
      <p:pic>
        <p:nvPicPr>
          <p:cNvPr id="4" name="Immagine 4">
            <a:extLst>
              <a:ext uri="{FF2B5EF4-FFF2-40B4-BE49-F238E27FC236}">
                <a16:creationId xmlns:a16="http://schemas.microsoft.com/office/drawing/2014/main" id="{1439CFFA-A861-4A4D-93D1-F9C2556B978B}"/>
              </a:ext>
            </a:extLst>
          </p:cNvPr>
          <p:cNvPicPr>
            <a:picLocks noChangeAspect="1"/>
          </p:cNvPicPr>
          <p:nvPr/>
        </p:nvPicPr>
        <p:blipFill>
          <a:blip r:embed="rId2"/>
          <a:stretch>
            <a:fillRect/>
          </a:stretch>
        </p:blipFill>
        <p:spPr>
          <a:xfrm>
            <a:off x="6092890" y="1945890"/>
            <a:ext cx="5238340" cy="3134110"/>
          </a:xfrm>
          <a:prstGeom prst="rect">
            <a:avLst/>
          </a:prstGeom>
        </p:spPr>
      </p:pic>
    </p:spTree>
    <p:extLst>
      <p:ext uri="{BB962C8B-B14F-4D97-AF65-F5344CB8AC3E}">
        <p14:creationId xmlns:p14="http://schemas.microsoft.com/office/powerpoint/2010/main" val="2202930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CF2FC8-D184-4B10-83A5-61FC2148B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3848"/>
            <a:ext cx="560825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a:extLst>
              <a:ext uri="{FF2B5EF4-FFF2-40B4-BE49-F238E27FC236}">
                <a16:creationId xmlns:a16="http://schemas.microsoft.com/office/drawing/2014/main" id="{77F2D214-0A11-EC49-8945-174519C8B1DF}"/>
              </a:ext>
            </a:extLst>
          </p:cNvPr>
          <p:cNvSpPr>
            <a:spLocks noGrp="1"/>
          </p:cNvSpPr>
          <p:nvPr>
            <p:ph idx="1"/>
          </p:nvPr>
        </p:nvSpPr>
        <p:spPr>
          <a:xfrm>
            <a:off x="289249" y="1132704"/>
            <a:ext cx="4998962" cy="4652278"/>
          </a:xfrm>
        </p:spPr>
        <p:txBody>
          <a:bodyPr anchor="t">
            <a:noAutofit/>
          </a:bodyPr>
          <a:lstStyle/>
          <a:p>
            <a:r>
              <a:rPr lang="it-IT" sz="1800">
                <a:solidFill>
                  <a:schemeClr val="tx1"/>
                </a:solidFill>
              </a:rPr>
              <a:t>La nuova stazione vaticana, disse Marconi, sarebbe servita per fare ulteriori esperimenti, e di questo l’inventore era grato al pontefice per il continuo supporto. Pio XI, dal canto suo, era entusiasta del “nuovo meraviglioso apparato” installato in Vaticano dal “signor marchese Marconi”. Il momento era perfetto, disse il Papa: la vigilia dell’Anno Santo, un momento di “preghiera fervente”, oltre a un’altra “serie di fortunate coincidenze”. E impartì a tutti la benedizione wireless. Tutto l’evento fu trasmesso via radio a New York, dalle 10.30 alle 11.09, dove il segnale arrivò forte e chiaro, scrisse il corrispondente. Per l’occasione Marconi parlò con gli ingegneri che dovevano ricevere il segnale alternando italiano, inglese e francese. Esordì dicendo: “Do you </a:t>
            </a:r>
            <a:r>
              <a:rPr lang="it-IT" sz="1800" err="1">
                <a:solidFill>
                  <a:schemeClr val="tx1"/>
                </a:solidFill>
              </a:rPr>
              <a:t>get</a:t>
            </a:r>
            <a:r>
              <a:rPr lang="it-IT" sz="1800">
                <a:solidFill>
                  <a:schemeClr val="tx1"/>
                </a:solidFill>
              </a:rPr>
              <a:t> me okay?”, per poi concludere con un “</a:t>
            </a:r>
            <a:r>
              <a:rPr lang="it-IT" sz="1800" err="1">
                <a:solidFill>
                  <a:schemeClr val="tx1"/>
                </a:solidFill>
              </a:rPr>
              <a:t>voilà</a:t>
            </a:r>
            <a:r>
              <a:rPr lang="it-IT" sz="1800">
                <a:solidFill>
                  <a:schemeClr val="tx1"/>
                </a:solidFill>
              </a:rPr>
              <a:t>!”.</a:t>
            </a:r>
          </a:p>
        </p:txBody>
      </p:sp>
      <p:pic>
        <p:nvPicPr>
          <p:cNvPr id="4" name="Immagine 4">
            <a:extLst>
              <a:ext uri="{FF2B5EF4-FFF2-40B4-BE49-F238E27FC236}">
                <a16:creationId xmlns:a16="http://schemas.microsoft.com/office/drawing/2014/main" id="{BCFDB616-BE15-7C4C-BAA6-A202281D8892}"/>
              </a:ext>
            </a:extLst>
          </p:cNvPr>
          <p:cNvPicPr>
            <a:picLocks noChangeAspect="1"/>
          </p:cNvPicPr>
          <p:nvPr/>
        </p:nvPicPr>
        <p:blipFill>
          <a:blip r:embed="rId2"/>
          <a:stretch>
            <a:fillRect/>
          </a:stretch>
        </p:blipFill>
        <p:spPr>
          <a:xfrm>
            <a:off x="6092890" y="1775643"/>
            <a:ext cx="5238340" cy="3287060"/>
          </a:xfrm>
          <a:prstGeom prst="rect">
            <a:avLst/>
          </a:prstGeom>
        </p:spPr>
      </p:pic>
    </p:spTree>
    <p:extLst>
      <p:ext uri="{BB962C8B-B14F-4D97-AF65-F5344CB8AC3E}">
        <p14:creationId xmlns:p14="http://schemas.microsoft.com/office/powerpoint/2010/main" val="137790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BB0425DA-C146-904E-898E-BDFC8FD80294}"/>
              </a:ext>
            </a:extLst>
          </p:cNvPr>
          <p:cNvSpPr>
            <a:spLocks noGrp="1"/>
          </p:cNvSpPr>
          <p:nvPr>
            <p:ph idx="1"/>
          </p:nvPr>
        </p:nvSpPr>
        <p:spPr>
          <a:xfrm>
            <a:off x="3990402" y="1832566"/>
            <a:ext cx="7315200" cy="3925289"/>
          </a:xfrm>
        </p:spPr>
        <p:txBody>
          <a:bodyPr>
            <a:noAutofit/>
          </a:bodyPr>
          <a:lstStyle/>
          <a:p>
            <a:pPr defTabSz="2170121">
              <a:defRPr sz="5162" spc="-103">
                <a:latin typeface="+mn-lt"/>
                <a:ea typeface="+mn-ea"/>
                <a:cs typeface="+mn-cs"/>
                <a:sym typeface="Helvetica Neue"/>
              </a:defRPr>
            </a:pPr>
            <a:r>
              <a:rPr lang="it-IT" sz="2400" spc="-103">
                <a:solidFill>
                  <a:schemeClr val="tx1"/>
                </a:solidFill>
                <a:sym typeface="Helvetica Neue"/>
              </a:rPr>
              <a:t>Guglielmo Marconi nacque il 25 aprile del 1874 a Bologna in Italia.</a:t>
            </a:r>
          </a:p>
          <a:p>
            <a:pPr defTabSz="2170121">
              <a:defRPr sz="5162" spc="-103">
                <a:latin typeface="+mn-lt"/>
                <a:ea typeface="+mn-ea"/>
                <a:cs typeface="+mn-cs"/>
                <a:sym typeface="Helvetica Neue"/>
              </a:defRPr>
            </a:pPr>
            <a:r>
              <a:rPr lang="it-IT" sz="2400" spc="-103">
                <a:solidFill>
                  <a:schemeClr val="tx1"/>
                </a:solidFill>
                <a:sym typeface="Helvetica Neue"/>
              </a:rPr>
              <a:t>Egli fu un fisico italiano e inventore del telegrafo senza fili di successo nel 1896.</a:t>
            </a:r>
          </a:p>
          <a:p>
            <a:pPr defTabSz="2170121">
              <a:defRPr sz="5162" spc="-103">
                <a:latin typeface="+mn-lt"/>
                <a:ea typeface="+mn-ea"/>
                <a:cs typeface="+mn-cs"/>
                <a:sym typeface="Helvetica Neue"/>
              </a:defRPr>
            </a:pPr>
            <a:r>
              <a:rPr lang="it-IT" sz="2400" spc="-103">
                <a:solidFill>
                  <a:schemeClr val="tx1"/>
                </a:solidFill>
                <a:sym typeface="Helvetica Neue"/>
              </a:rPr>
              <a:t>Nel 1909 Guglielmo Marconi ricevette il Premio Nobel per la fisica, che condivise con il fisico tedesco Ferdinand Braun.</a:t>
            </a:r>
          </a:p>
          <a:p>
            <a:pPr defTabSz="2170121">
              <a:defRPr sz="5162" spc="-103">
                <a:latin typeface="+mn-lt"/>
                <a:ea typeface="+mn-ea"/>
                <a:cs typeface="+mn-cs"/>
                <a:sym typeface="Helvetica Neue"/>
              </a:defRPr>
            </a:pPr>
            <a:r>
              <a:rPr lang="it-IT" sz="2400" spc="-103">
                <a:solidFill>
                  <a:schemeClr val="tx1"/>
                </a:solidFill>
                <a:sym typeface="Helvetica Neue"/>
              </a:rPr>
              <a:t>Successivamente ha lavorato allo sviluppo della comunicazione wireless a onde corte, che costituisce la base di quasi tutte le moderne radio a lunga distanza. Morì il 20 luglio 1937 a Roma.</a:t>
            </a:r>
            <a:endParaRPr lang="it-IT" sz="2400">
              <a:solidFill>
                <a:schemeClr val="tx1"/>
              </a:solidFill>
            </a:endParaRPr>
          </a:p>
        </p:txBody>
      </p:sp>
      <p:sp>
        <p:nvSpPr>
          <p:cNvPr id="7" name="CasellaDiTesto 6">
            <a:extLst>
              <a:ext uri="{FF2B5EF4-FFF2-40B4-BE49-F238E27FC236}">
                <a16:creationId xmlns:a16="http://schemas.microsoft.com/office/drawing/2014/main" id="{0641454D-7AC9-D94D-95AA-871D34F74B23}"/>
              </a:ext>
            </a:extLst>
          </p:cNvPr>
          <p:cNvSpPr txBox="1"/>
          <p:nvPr/>
        </p:nvSpPr>
        <p:spPr>
          <a:xfrm>
            <a:off x="3990402" y="1100145"/>
            <a:ext cx="7825946" cy="723275"/>
          </a:xfrm>
          <a:prstGeom prst="rect">
            <a:avLst/>
          </a:prstGeom>
          <a:noFill/>
        </p:spPr>
        <p:txBody>
          <a:bodyPr wrap="square">
            <a:spAutoFit/>
          </a:bodyPr>
          <a:lstStyle/>
          <a:p>
            <a:r>
              <a:rPr lang="it-IT" sz="4000" b="1"/>
              <a:t>BIOGRAFIA IN SINTESI</a:t>
            </a:r>
            <a:endParaRPr lang="it-IT" sz="4000"/>
          </a:p>
        </p:txBody>
      </p:sp>
      <p:pic>
        <p:nvPicPr>
          <p:cNvPr id="9" name="Immagine 3">
            <a:extLst>
              <a:ext uri="{FF2B5EF4-FFF2-40B4-BE49-F238E27FC236}">
                <a16:creationId xmlns:a16="http://schemas.microsoft.com/office/drawing/2014/main" id="{CB641CD1-EA88-244C-A8D0-F697F476C5F2}"/>
              </a:ext>
            </a:extLst>
          </p:cNvPr>
          <p:cNvPicPr>
            <a:picLocks noChangeAspect="1"/>
          </p:cNvPicPr>
          <p:nvPr/>
        </p:nvPicPr>
        <p:blipFill>
          <a:blip r:embed="rId2"/>
          <a:stretch>
            <a:fillRect/>
          </a:stretch>
        </p:blipFill>
        <p:spPr>
          <a:xfrm>
            <a:off x="252919" y="1132980"/>
            <a:ext cx="2947482" cy="4601183"/>
          </a:xfrm>
          <a:prstGeom prst="rect">
            <a:avLst/>
          </a:prstGeom>
        </p:spPr>
      </p:pic>
    </p:spTree>
    <p:extLst>
      <p:ext uri="{BB962C8B-B14F-4D97-AF65-F5344CB8AC3E}">
        <p14:creationId xmlns:p14="http://schemas.microsoft.com/office/powerpoint/2010/main" val="3549280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DFFE727-015E-604D-8C53-D07DEF5089CE}"/>
              </a:ext>
            </a:extLst>
          </p:cNvPr>
          <p:cNvSpPr>
            <a:spLocks noGrp="1"/>
          </p:cNvSpPr>
          <p:nvPr>
            <p:ph idx="4294967295"/>
          </p:nvPr>
        </p:nvSpPr>
        <p:spPr>
          <a:xfrm>
            <a:off x="458229" y="926757"/>
            <a:ext cx="11275541" cy="4304031"/>
          </a:xfrm>
        </p:spPr>
        <p:txBody>
          <a:bodyPr>
            <a:normAutofit/>
          </a:bodyPr>
          <a:lstStyle/>
          <a:p>
            <a:pPr marL="0" indent="0">
              <a:buNone/>
            </a:pPr>
            <a:r>
              <a:rPr lang="it-IT" sz="3800">
                <a:solidFill>
                  <a:schemeClr val="tx1"/>
                </a:solidFill>
              </a:rPr>
              <a:t>«Mio padre faceva delle trasmissioni radio con Papa Pio XI proprio da Castelgandolfo, c’ero anche io e ricordo benissimo ogni istante»</a:t>
            </a:r>
          </a:p>
        </p:txBody>
      </p:sp>
      <p:sp>
        <p:nvSpPr>
          <p:cNvPr id="2" name="CasellaDiTesto 1">
            <a:extLst>
              <a:ext uri="{FF2B5EF4-FFF2-40B4-BE49-F238E27FC236}">
                <a16:creationId xmlns:a16="http://schemas.microsoft.com/office/drawing/2014/main" id="{853C8964-5DBA-DC40-89A2-AD6F36D950E8}"/>
              </a:ext>
            </a:extLst>
          </p:cNvPr>
          <p:cNvSpPr txBox="1"/>
          <p:nvPr/>
        </p:nvSpPr>
        <p:spPr>
          <a:xfrm flipH="1">
            <a:off x="5718431" y="5030733"/>
            <a:ext cx="4887785" cy="400110"/>
          </a:xfrm>
          <a:prstGeom prst="rect">
            <a:avLst/>
          </a:prstGeom>
          <a:noFill/>
        </p:spPr>
        <p:txBody>
          <a:bodyPr wrap="square" rtlCol="0">
            <a:spAutoFit/>
          </a:bodyPr>
          <a:lstStyle/>
          <a:p>
            <a:pPr algn="l"/>
            <a:r>
              <a:rPr lang="it-IT" sz="2000"/>
              <a:t>racconta a Il Caffè, Elettra Marconi, 87 anni.</a:t>
            </a:r>
          </a:p>
        </p:txBody>
      </p:sp>
    </p:spTree>
    <p:extLst>
      <p:ext uri="{BB962C8B-B14F-4D97-AF65-F5344CB8AC3E}">
        <p14:creationId xmlns:p14="http://schemas.microsoft.com/office/powerpoint/2010/main" val="2565439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53">
            <a:extLst>
              <a:ext uri="{FF2B5EF4-FFF2-40B4-BE49-F238E27FC236}">
                <a16:creationId xmlns:a16="http://schemas.microsoft.com/office/drawing/2014/main" id="{E0E36DE4-787D-CA49-A3C7-9935A7CB6350}"/>
              </a:ext>
            </a:extLst>
          </p:cNvPr>
          <p:cNvSpPr txBox="1">
            <a:spLocks noGrp="1"/>
          </p:cNvSpPr>
          <p:nvPr>
            <p:ph idx="1"/>
          </p:nvPr>
        </p:nvSpPr>
        <p:spPr>
          <a:xfrm>
            <a:off x="3869267" y="1306020"/>
            <a:ext cx="7315200" cy="5120640"/>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defTabSz="2340805">
              <a:defRPr sz="5087" b="0" spc="-101"/>
            </a:pPr>
            <a:r>
              <a:rPr lang="it-IT" sz="2400">
                <a:solidFill>
                  <a:schemeClr val="tx1"/>
                </a:solidFill>
              </a:rPr>
              <a:t>Il padre di Guglielmo Marconi era di origini italiane, mentre la madre era di origini irlandesi.</a:t>
            </a:r>
          </a:p>
          <a:p>
            <a:pPr defTabSz="2340805">
              <a:defRPr sz="5087" b="0" spc="-101"/>
            </a:pPr>
            <a:r>
              <a:rPr lang="it-IT" sz="2400">
                <a:solidFill>
                  <a:schemeClr val="tx1"/>
                </a:solidFill>
              </a:rPr>
              <a:t>La formazione di Marconi avvenne prima nella città storica di Bologna e successivamente a Firenze. Allestisce un laboratorio nella casa paterna (Bologna) dove si dedica a numerosi esperimenti, primo tra tutti (a soli 18 anni) quello. finalizzato alla realizzazione di una nuova pila elettrica da presentare a un Concorso internazionale nel 1891. La finalità del concorso era la realizzazione di un “elettromotore pratico ed economico”,considerando che in quegli anni non esistevano ancora sorgenti in grado di assicurare una fornitura continua e di ampia diffusione di energia</a:t>
            </a:r>
            <a:r>
              <a:rPr lang="it-IT" sz="2800">
                <a:solidFill>
                  <a:schemeClr val="tx1"/>
                </a:solidFill>
              </a:rPr>
              <a:t>.</a:t>
            </a:r>
            <a:endParaRPr lang="it-IT" sz="2700" spc="-103">
              <a:solidFill>
                <a:schemeClr val="tx1"/>
              </a:solidFill>
              <a:sym typeface="Helvetica Neue"/>
            </a:endParaRPr>
          </a:p>
        </p:txBody>
      </p:sp>
      <p:sp>
        <p:nvSpPr>
          <p:cNvPr id="6" name="CasellaDiTesto 5">
            <a:extLst>
              <a:ext uri="{FF2B5EF4-FFF2-40B4-BE49-F238E27FC236}">
                <a16:creationId xmlns:a16="http://schemas.microsoft.com/office/drawing/2014/main" id="{886220EF-8F8B-C443-A099-E7B8F94E2788}"/>
              </a:ext>
            </a:extLst>
          </p:cNvPr>
          <p:cNvSpPr txBox="1"/>
          <p:nvPr/>
        </p:nvSpPr>
        <p:spPr>
          <a:xfrm>
            <a:off x="4532298" y="431340"/>
            <a:ext cx="5989139" cy="692497"/>
          </a:xfrm>
          <a:prstGeom prst="rect">
            <a:avLst/>
          </a:prstGeom>
          <a:solidFill>
            <a:schemeClr val="bg1"/>
          </a:solidFill>
        </p:spPr>
        <p:txBody>
          <a:bodyPr wrap="square" rtlCol="0">
            <a:spAutoFit/>
          </a:bodyPr>
          <a:lstStyle/>
          <a:p>
            <a:pPr algn="l"/>
            <a:r>
              <a:rPr lang="it-IT" sz="3900" b="1"/>
              <a:t>LA SUA FORMAZIONE </a:t>
            </a:r>
          </a:p>
        </p:txBody>
      </p:sp>
      <p:pic>
        <p:nvPicPr>
          <p:cNvPr id="3" name="Immagine 2">
            <a:extLst>
              <a:ext uri="{FF2B5EF4-FFF2-40B4-BE49-F238E27FC236}">
                <a16:creationId xmlns:a16="http://schemas.microsoft.com/office/drawing/2014/main" id="{398E774E-0689-B14A-A320-134089E58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46" y="917898"/>
            <a:ext cx="3122371" cy="4661820"/>
          </a:xfrm>
          <a:prstGeom prst="rect">
            <a:avLst/>
          </a:prstGeom>
        </p:spPr>
      </p:pic>
      <p:sp>
        <p:nvSpPr>
          <p:cNvPr id="4" name="CasellaDiTesto 3">
            <a:extLst>
              <a:ext uri="{FF2B5EF4-FFF2-40B4-BE49-F238E27FC236}">
                <a16:creationId xmlns:a16="http://schemas.microsoft.com/office/drawing/2014/main" id="{678FD442-95E9-0340-A825-224CA0444A6C}"/>
              </a:ext>
            </a:extLst>
          </p:cNvPr>
          <p:cNvSpPr txBox="1"/>
          <p:nvPr/>
        </p:nvSpPr>
        <p:spPr>
          <a:xfrm>
            <a:off x="129446" y="5585602"/>
            <a:ext cx="2973955" cy="400110"/>
          </a:xfrm>
          <a:prstGeom prst="rect">
            <a:avLst/>
          </a:prstGeom>
          <a:noFill/>
        </p:spPr>
        <p:txBody>
          <a:bodyPr wrap="square" rtlCol="0">
            <a:spAutoFit/>
          </a:bodyPr>
          <a:lstStyle/>
          <a:p>
            <a:pPr algn="l"/>
            <a:r>
              <a:rPr lang="it-IT" sz="1000" b="1" i="1" u="none" strike="noStrike">
                <a:effectLst/>
                <a:latin typeface="Roboto"/>
              </a:rPr>
              <a:t>Annie Jameson con i figli Alfonso e Guglielmo</a:t>
            </a:r>
            <a:endParaRPr lang="it-IT" sz="1000"/>
          </a:p>
        </p:txBody>
      </p:sp>
    </p:spTree>
    <p:extLst>
      <p:ext uri="{BB962C8B-B14F-4D97-AF65-F5344CB8AC3E}">
        <p14:creationId xmlns:p14="http://schemas.microsoft.com/office/powerpoint/2010/main" val="1544037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a:extLst>
              <a:ext uri="{FF2B5EF4-FFF2-40B4-BE49-F238E27FC236}">
                <a16:creationId xmlns:a16="http://schemas.microsoft.com/office/drawing/2014/main" id="{8646F034-8A01-444B-96CD-62075EDA0951}"/>
              </a:ext>
            </a:extLst>
          </p:cNvPr>
          <p:cNvSpPr>
            <a:spLocks noGrp="1"/>
          </p:cNvSpPr>
          <p:nvPr>
            <p:ph idx="1"/>
          </p:nvPr>
        </p:nvSpPr>
        <p:spPr>
          <a:xfrm>
            <a:off x="300688" y="1424220"/>
            <a:ext cx="6451109" cy="4000116"/>
          </a:xfrm>
        </p:spPr>
        <p:txBody>
          <a:bodyPr anchor="t">
            <a:normAutofit/>
          </a:bodyPr>
          <a:lstStyle/>
          <a:p>
            <a:pPr>
              <a:defRPr sz="6500" b="0" spc="-130"/>
            </a:pPr>
            <a:endParaRPr lang="it-IT" sz="2600">
              <a:solidFill>
                <a:srgbClr val="FFFFFF"/>
              </a:solidFill>
            </a:endParaRPr>
          </a:p>
          <a:p>
            <a:pPr>
              <a:defRPr sz="6500" b="0" spc="-130"/>
            </a:pPr>
            <a:r>
              <a:rPr lang="it-IT" sz="2600">
                <a:solidFill>
                  <a:schemeClr val="tx1"/>
                </a:solidFill>
              </a:rPr>
              <a:t>Egli si è poi trasferito presso la scuola tecnica con sede a Livorno, dove, grazie allo studio della fisica, ha avuto moltissime opportunità che ha sfruttato per indagare sulla tecnica delle onde elettromagnetiche, seguendo il precedente lavoro matematico di James Clerk Maxwell e gli esperimenti di Heinrich Hertz.</a:t>
            </a:r>
          </a:p>
        </p:txBody>
      </p:sp>
      <p:pic>
        <p:nvPicPr>
          <p:cNvPr id="4" name="Immagine 4">
            <a:extLst>
              <a:ext uri="{FF2B5EF4-FFF2-40B4-BE49-F238E27FC236}">
                <a16:creationId xmlns:a16="http://schemas.microsoft.com/office/drawing/2014/main" id="{0D0B3AE1-04D6-2843-898B-F0075087F2E2}"/>
              </a:ext>
            </a:extLst>
          </p:cNvPr>
          <p:cNvPicPr>
            <a:picLocks noChangeAspect="1"/>
          </p:cNvPicPr>
          <p:nvPr/>
        </p:nvPicPr>
        <p:blipFill>
          <a:blip r:embed="rId2"/>
          <a:stretch>
            <a:fillRect/>
          </a:stretch>
        </p:blipFill>
        <p:spPr>
          <a:xfrm>
            <a:off x="7552944" y="779478"/>
            <a:ext cx="3778286" cy="5289600"/>
          </a:xfrm>
          <a:prstGeom prst="rect">
            <a:avLst/>
          </a:prstGeom>
        </p:spPr>
      </p:pic>
      <p:sp>
        <p:nvSpPr>
          <p:cNvPr id="13" name="Rectangle 12">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41288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4092525-9D2F-EB44-A12A-241349A5AF80}"/>
              </a:ext>
            </a:extLst>
          </p:cNvPr>
          <p:cNvSpPr>
            <a:spLocks noGrp="1"/>
          </p:cNvSpPr>
          <p:nvPr>
            <p:ph idx="1"/>
          </p:nvPr>
        </p:nvSpPr>
        <p:spPr>
          <a:xfrm>
            <a:off x="3903592" y="963648"/>
            <a:ext cx="7315200" cy="5120640"/>
          </a:xfrm>
        </p:spPr>
        <p:txBody>
          <a:bodyPr>
            <a:normAutofit fontScale="55000" lnSpcReduction="20000"/>
          </a:bodyPr>
          <a:lstStyle/>
          <a:p>
            <a:pPr>
              <a:defRPr sz="5300" b="0" spc="-105"/>
            </a:pPr>
            <a:r>
              <a:rPr lang="it-IT">
                <a:solidFill>
                  <a:schemeClr val="tx1"/>
                </a:solidFill>
              </a:rPr>
              <a:t>Nel 1894 Guglielmo Marconi iniziò a sperimentare qualcosa di scientifico nella tenuta del padre vicino a Bologna, utilizzando apparati abbastanza grezzi, ovvero una bobina di induzione per tensioni crescenti, con un caricatore di scintille controllato da una chiave Morse all’estremità di invio e un semplice coherer (un dispositivo progettato per rilevare le onde radio) al ricevitore.</a:t>
            </a:r>
          </a:p>
          <a:p>
            <a:pPr>
              <a:defRPr sz="5300" b="0" spc="-105"/>
            </a:pPr>
            <a:r>
              <a:rPr lang="it-IT">
                <a:solidFill>
                  <a:schemeClr val="tx1"/>
                </a:solidFill>
              </a:rPr>
              <a:t>Dopo esprimenti preliminari a breve distanza, ha prima migliorato il coherer. Durante questo periodo condusse anche semplici esperimenti con riflettori attorno all’antenna per concentrare l’energia elettrica irradiata in un raggio invece di diffonderla in tutte le direzioni.</a:t>
            </a:r>
          </a:p>
        </p:txBody>
      </p:sp>
    </p:spTree>
    <p:extLst>
      <p:ext uri="{BB962C8B-B14F-4D97-AF65-F5344CB8AC3E}">
        <p14:creationId xmlns:p14="http://schemas.microsoft.com/office/powerpoint/2010/main" val="1656331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C0B0F8-6CB8-E24F-9837-1ACEAC0B1ED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A6CEFAB6-AADE-514D-9725-3246B125AA31}"/>
              </a:ext>
            </a:extLst>
          </p:cNvPr>
          <p:cNvSpPr>
            <a:spLocks noGrp="1"/>
          </p:cNvSpPr>
          <p:nvPr>
            <p:ph idx="1"/>
          </p:nvPr>
        </p:nvSpPr>
        <p:spPr>
          <a:xfrm>
            <a:off x="3800619" y="1188723"/>
            <a:ext cx="7315200" cy="5120640"/>
          </a:xfrm>
        </p:spPr>
        <p:txBody>
          <a:bodyPr>
            <a:normAutofit fontScale="70000" lnSpcReduction="20000"/>
          </a:bodyPr>
          <a:lstStyle/>
          <a:p>
            <a:pPr defTabSz="402336">
              <a:lnSpc>
                <a:spcPct val="100000"/>
              </a:lnSpc>
              <a:defRPr sz="4004" b="0" spc="0">
                <a:solidFill>
                  <a:srgbClr val="222222"/>
                </a:solidFill>
              </a:defRPr>
            </a:pPr>
            <a:endParaRPr lang="it-IT"/>
          </a:p>
          <a:p>
            <a:pPr defTabSz="402336">
              <a:lnSpc>
                <a:spcPct val="100000"/>
              </a:lnSpc>
              <a:defRPr sz="4004" b="0" spc="0">
                <a:solidFill>
                  <a:srgbClr val="222222"/>
                </a:solidFill>
              </a:defRPr>
            </a:pPr>
            <a:r>
              <a:rPr lang="it-IT"/>
              <a:t>Nel 1896 Guglielmo Marconi si recò a Londra perché in Italia non riuscì a ricevere gli aiuti necessari per andare avanti. Li fu   presto assistito da Sir William </a:t>
            </a:r>
            <a:r>
              <a:rPr lang="it-IT" err="1"/>
              <a:t>Preece</a:t>
            </a:r>
            <a:r>
              <a:rPr lang="it-IT"/>
              <a:t>, l'ingegnere capo dell'ufficio postale. </a:t>
            </a:r>
            <a:endParaRPr lang="it-IT">
              <a:solidFill>
                <a:srgbClr val="000000"/>
              </a:solidFill>
            </a:endParaRPr>
          </a:p>
          <a:p>
            <a:pPr defTabSz="402336">
              <a:lnSpc>
                <a:spcPct val="100000"/>
              </a:lnSpc>
              <a:defRPr sz="4004" b="0" spc="0">
                <a:solidFill>
                  <a:srgbClr val="222222"/>
                </a:solidFill>
              </a:defRPr>
            </a:pPr>
            <a:r>
              <a:rPr lang="it-IT"/>
              <a:t>Sempre nel 1896 Marconi ha depositato il suo primo brevetto in Inghilterra durante quello e l'anno successivo, ha dato una serie di dimostrazioni di successo, in alcune delle quali ha utilizzato palloncini e aquiloni per ottenere una maggiore altezza per le sue antenne.</a:t>
            </a:r>
            <a:endParaRPr lang="it-IT" sz="900">
              <a:solidFill>
                <a:srgbClr val="000000"/>
              </a:solidFill>
            </a:endParaRPr>
          </a:p>
          <a:p>
            <a:pPr defTabSz="402336">
              <a:lnSpc>
                <a:spcPct val="100000"/>
              </a:lnSpc>
              <a:defRPr sz="1232" b="0" spc="0">
                <a:solidFill>
                  <a:srgbClr val="222222"/>
                </a:solidFill>
                <a:latin typeface="Helvetica"/>
                <a:ea typeface="Helvetica"/>
                <a:cs typeface="Helvetica"/>
                <a:sym typeface="Helvetica"/>
              </a:defRPr>
            </a:pPr>
            <a:endParaRPr lang="it-IT" sz="900">
              <a:solidFill>
                <a:srgbClr val="000000"/>
              </a:solidFill>
            </a:endParaRPr>
          </a:p>
          <a:p>
            <a:pPr defTabSz="402336">
              <a:lnSpc>
                <a:spcPct val="100000"/>
              </a:lnSpc>
              <a:defRPr sz="1232" b="0" spc="0">
                <a:solidFill>
                  <a:srgbClr val="222222"/>
                </a:solidFill>
                <a:latin typeface="Helvetica"/>
                <a:ea typeface="Helvetica"/>
                <a:cs typeface="Helvetica"/>
                <a:sym typeface="Helvetica"/>
              </a:defRPr>
            </a:pPr>
            <a:endParaRPr lang="it-IT" sz="900">
              <a:solidFill>
                <a:srgbClr val="000000"/>
              </a:solidFill>
            </a:endParaRPr>
          </a:p>
          <a:p>
            <a:pPr defTabSz="402336">
              <a:lnSpc>
                <a:spcPct val="100000"/>
              </a:lnSpc>
              <a:defRPr sz="1232" b="0" spc="0">
                <a:solidFill>
                  <a:srgbClr val="222222"/>
                </a:solidFill>
                <a:latin typeface="Helvetica"/>
                <a:ea typeface="Helvetica"/>
                <a:cs typeface="Helvetica"/>
                <a:sym typeface="Helvetica"/>
              </a:defRPr>
            </a:pPr>
            <a:endParaRPr lang="it-IT" sz="900">
              <a:solidFill>
                <a:srgbClr val="000000"/>
              </a:solidFill>
            </a:endParaRPr>
          </a:p>
          <a:p>
            <a:pPr defTabSz="402336">
              <a:lnSpc>
                <a:spcPct val="100000"/>
              </a:lnSpc>
              <a:defRPr sz="1408" b="0" spc="0">
                <a:solidFill>
                  <a:srgbClr val="222222"/>
                </a:solidFill>
                <a:latin typeface="Helvetica"/>
                <a:ea typeface="Helvetica"/>
                <a:cs typeface="Helvetica"/>
                <a:sym typeface="Helvetica"/>
              </a:defRPr>
            </a:pPr>
            <a:endParaRPr lang="it-IT" sz="900">
              <a:solidFill>
                <a:srgbClr val="000000"/>
              </a:solidFill>
            </a:endParaRPr>
          </a:p>
        </p:txBody>
      </p:sp>
      <p:sp>
        <p:nvSpPr>
          <p:cNvPr id="4" name="CasellaDiTesto 3">
            <a:extLst>
              <a:ext uri="{FF2B5EF4-FFF2-40B4-BE49-F238E27FC236}">
                <a16:creationId xmlns:a16="http://schemas.microsoft.com/office/drawing/2014/main" id="{2BFE3FD0-7929-374A-AB47-7915230E0DC2}"/>
              </a:ext>
            </a:extLst>
          </p:cNvPr>
          <p:cNvSpPr txBox="1"/>
          <p:nvPr/>
        </p:nvSpPr>
        <p:spPr>
          <a:xfrm>
            <a:off x="4131274" y="557781"/>
            <a:ext cx="5204941" cy="630942"/>
          </a:xfrm>
          <a:prstGeom prst="rect">
            <a:avLst/>
          </a:prstGeom>
          <a:noFill/>
        </p:spPr>
        <p:txBody>
          <a:bodyPr wrap="square" rtlCol="0">
            <a:spAutoFit/>
          </a:bodyPr>
          <a:lstStyle/>
          <a:p>
            <a:pPr algn="l"/>
            <a:r>
              <a:rPr lang="it-IT" sz="3500" b="1"/>
              <a:t>ATTIVITÀ SCIENTIFICA </a:t>
            </a:r>
            <a:endParaRPr lang="it-IT" sz="3500"/>
          </a:p>
        </p:txBody>
      </p:sp>
    </p:spTree>
    <p:extLst>
      <p:ext uri="{BB962C8B-B14F-4D97-AF65-F5344CB8AC3E}">
        <p14:creationId xmlns:p14="http://schemas.microsoft.com/office/powerpoint/2010/main" val="1610753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A5CF2FC8-D184-4B10-83A5-61FC2148B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3848"/>
            <a:ext cx="560825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a:extLst>
              <a:ext uri="{FF2B5EF4-FFF2-40B4-BE49-F238E27FC236}">
                <a16:creationId xmlns:a16="http://schemas.microsoft.com/office/drawing/2014/main" id="{ED334ADD-6058-1840-8204-38FE7ADAC47A}"/>
              </a:ext>
            </a:extLst>
          </p:cNvPr>
          <p:cNvSpPr>
            <a:spLocks noGrp="1"/>
          </p:cNvSpPr>
          <p:nvPr>
            <p:ph idx="1"/>
          </p:nvPr>
        </p:nvSpPr>
        <p:spPr>
          <a:xfrm>
            <a:off x="289249" y="1098378"/>
            <a:ext cx="4998962" cy="4686603"/>
          </a:xfrm>
        </p:spPr>
        <p:txBody>
          <a:bodyPr anchor="t">
            <a:noAutofit/>
          </a:bodyPr>
          <a:lstStyle/>
          <a:p>
            <a:pPr defTabSz="457200">
              <a:defRPr sz="4350" b="0" spc="0">
                <a:solidFill>
                  <a:srgbClr val="222222"/>
                </a:solidFill>
              </a:defRPr>
            </a:pPr>
            <a:r>
              <a:rPr lang="it-IT" sz="1900">
                <a:solidFill>
                  <a:schemeClr val="tx1"/>
                </a:solidFill>
              </a:rPr>
              <a:t>Nel 1897 Guglielmo Marconi si recò a La Spezia, dove fu eretta una stazione terrestre e fu stabilita la comunicazione con le navi da guerra italiane a distanze fino a 19 km.</a:t>
            </a:r>
          </a:p>
          <a:p>
            <a:pPr defTabSz="457200">
              <a:defRPr sz="4350" b="0" spc="0">
                <a:solidFill>
                  <a:srgbClr val="222222"/>
                </a:solidFill>
              </a:defRPr>
            </a:pPr>
            <a:r>
              <a:rPr lang="it-IT" sz="1900">
                <a:solidFill>
                  <a:schemeClr val="tx1"/>
                </a:solidFill>
              </a:rPr>
              <a:t>Durante i primi anni del 1900 l'azienda di Marconi definita Marconi Wireless and Telegraph Company, aveva come obiettivo quello di mostrare tutte le possibilità di radiotelegrafia.</a:t>
            </a:r>
          </a:p>
          <a:p>
            <a:pPr defTabSz="457200">
              <a:defRPr sz="4350" b="0" spc="0">
                <a:solidFill>
                  <a:srgbClr val="222222"/>
                </a:solidFill>
              </a:defRPr>
            </a:pPr>
            <a:r>
              <a:rPr lang="it-IT" sz="1900">
                <a:solidFill>
                  <a:schemeClr val="tx1"/>
                </a:solidFill>
              </a:rPr>
              <a:t>Nel 1899 Marconi dotò due navi americane di strumenti radiotelegrafici per riferire ai giornali di New York sull'andamento della regata per l'America's Cup. Il successo di questa manifestazione suscitò entusiasmo in tutto il mondo e portò alla formazione dell'American Marconi Company.</a:t>
            </a:r>
          </a:p>
        </p:txBody>
      </p:sp>
      <p:pic>
        <p:nvPicPr>
          <p:cNvPr id="4" name="Immagine 4">
            <a:extLst>
              <a:ext uri="{FF2B5EF4-FFF2-40B4-BE49-F238E27FC236}">
                <a16:creationId xmlns:a16="http://schemas.microsoft.com/office/drawing/2014/main" id="{37308BED-5EFA-A548-8AF8-F96EFB0514BD}"/>
              </a:ext>
            </a:extLst>
          </p:cNvPr>
          <p:cNvPicPr>
            <a:picLocks noChangeAspect="1"/>
          </p:cNvPicPr>
          <p:nvPr/>
        </p:nvPicPr>
        <p:blipFill>
          <a:blip r:embed="rId2"/>
          <a:stretch>
            <a:fillRect/>
          </a:stretch>
        </p:blipFill>
        <p:spPr>
          <a:xfrm>
            <a:off x="6092890" y="1749452"/>
            <a:ext cx="5238340" cy="3339442"/>
          </a:xfrm>
          <a:prstGeom prst="rect">
            <a:avLst/>
          </a:prstGeom>
        </p:spPr>
      </p:pic>
    </p:spTree>
    <p:extLst>
      <p:ext uri="{BB962C8B-B14F-4D97-AF65-F5344CB8AC3E}">
        <p14:creationId xmlns:p14="http://schemas.microsoft.com/office/powerpoint/2010/main" val="3784831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755B35F-F58A-354C-8E9E-B10EC4A356F5}"/>
              </a:ext>
            </a:extLst>
          </p:cNvPr>
          <p:cNvSpPr>
            <a:spLocks noGrp="1"/>
          </p:cNvSpPr>
          <p:nvPr>
            <p:ph idx="1"/>
          </p:nvPr>
        </p:nvSpPr>
        <p:spPr>
          <a:xfrm>
            <a:off x="3869268" y="1123837"/>
            <a:ext cx="7315200" cy="5120640"/>
          </a:xfrm>
        </p:spPr>
        <p:txBody>
          <a:bodyPr>
            <a:noAutofit/>
          </a:bodyPr>
          <a:lstStyle/>
          <a:p>
            <a:pPr defTabSz="457200">
              <a:lnSpc>
                <a:spcPct val="100000"/>
              </a:lnSpc>
              <a:defRPr sz="5050" b="0" spc="0">
                <a:solidFill>
                  <a:srgbClr val="222222"/>
                </a:solidFill>
              </a:defRPr>
            </a:pPr>
            <a:r>
              <a:rPr lang="it-IT" sz="2700"/>
              <a:t>Nel 1900 anche Guglielmo Marconi depositò il suo ormai famoso brevetto n. 7777 per miglioramenti negli apparati per la telegrafia</a:t>
            </a:r>
            <a:r>
              <a:rPr lang="it-IT" sz="2700">
                <a:solidFill>
                  <a:srgbClr val="000000"/>
                </a:solidFill>
              </a:rPr>
              <a:t> </a:t>
            </a:r>
            <a:r>
              <a:rPr lang="it-IT" sz="2700"/>
              <a:t>senza fili.</a:t>
            </a:r>
            <a:endParaRPr lang="it-IT" sz="2700">
              <a:solidFill>
                <a:srgbClr val="000000"/>
              </a:solidFill>
            </a:endParaRPr>
          </a:p>
          <a:p>
            <a:pPr defTabSz="457200">
              <a:lnSpc>
                <a:spcPct val="100000"/>
              </a:lnSpc>
              <a:defRPr sz="5050" b="0" spc="0">
                <a:solidFill>
                  <a:srgbClr val="222222"/>
                </a:solidFill>
              </a:defRPr>
            </a:pPr>
            <a:r>
              <a:rPr lang="it-IT" sz="2700"/>
              <a:t>Il brevetto, basato in parte su precedenti lavori sulla telegrafia senza fili di Sir Oliver Lodge, ha consentito a diverse stazioni di operare su diverse lunghezze d'onda senza interferenze.</a:t>
            </a:r>
          </a:p>
        </p:txBody>
      </p:sp>
      <p:sp>
        <p:nvSpPr>
          <p:cNvPr id="4" name="CasellaDiTesto 3">
            <a:extLst>
              <a:ext uri="{FF2B5EF4-FFF2-40B4-BE49-F238E27FC236}">
                <a16:creationId xmlns:a16="http://schemas.microsoft.com/office/drawing/2014/main" id="{E4218571-8B89-6348-AF07-7E73C143028E}"/>
              </a:ext>
            </a:extLst>
          </p:cNvPr>
          <p:cNvSpPr txBox="1"/>
          <p:nvPr/>
        </p:nvSpPr>
        <p:spPr>
          <a:xfrm>
            <a:off x="3869268" y="1123837"/>
            <a:ext cx="5960077" cy="630942"/>
          </a:xfrm>
          <a:prstGeom prst="rect">
            <a:avLst/>
          </a:prstGeom>
          <a:noFill/>
        </p:spPr>
        <p:txBody>
          <a:bodyPr wrap="square" rtlCol="0">
            <a:spAutoFit/>
          </a:bodyPr>
          <a:lstStyle/>
          <a:p>
            <a:pPr algn="l"/>
            <a:r>
              <a:rPr lang="it-IT" sz="3500" b="1"/>
              <a:t>SCOPERTE SCIENTIFICHE</a:t>
            </a:r>
            <a:r>
              <a:rPr lang="it-IT"/>
              <a:t> </a:t>
            </a:r>
          </a:p>
        </p:txBody>
      </p:sp>
    </p:spTree>
    <p:extLst>
      <p:ext uri="{BB962C8B-B14F-4D97-AF65-F5344CB8AC3E}">
        <p14:creationId xmlns:p14="http://schemas.microsoft.com/office/powerpoint/2010/main" val="2446292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D524457-4722-C34F-9FD4-E7243CE029D9}"/>
              </a:ext>
            </a:extLst>
          </p:cNvPr>
          <p:cNvSpPr>
            <a:spLocks noGrp="1"/>
          </p:cNvSpPr>
          <p:nvPr>
            <p:ph idx="1"/>
          </p:nvPr>
        </p:nvSpPr>
        <p:spPr/>
        <p:txBody>
          <a:bodyPr>
            <a:normAutofit fontScale="62500" lnSpcReduction="20000"/>
          </a:bodyPr>
          <a:lstStyle/>
          <a:p>
            <a:pPr defTabSz="1999437">
              <a:defRPr sz="4346" b="0" spc="-86"/>
            </a:pPr>
            <a:r>
              <a:rPr lang="it-IT"/>
              <a:t>Nel dicembre del 1901 Guglielmo Marconi riuscì a ricevere a St. John’s, segnali trasmessi attraverso I’Oceano Atlantico da </a:t>
            </a:r>
            <a:r>
              <a:rPr lang="it-IT" err="1"/>
              <a:t>Poldhu</a:t>
            </a:r>
            <a:r>
              <a:rPr lang="it-IT"/>
              <a:t> in Cornovaglia, Inghilterra.</a:t>
            </a:r>
          </a:p>
          <a:p>
            <a:pPr defTabSz="1999437">
              <a:defRPr sz="4346" b="0" spc="-86"/>
            </a:pPr>
            <a:r>
              <a:rPr lang="it-IT"/>
              <a:t>Fu il primo a scoprire che le condizioni di trasmissione sono talvolta più favorevoli di notte che di giorno. Nel 1902 anche Guglielmo Marconi brevettò il rilevatore magnetico in cui la magnetizzazione in una fascia mobile di fili di ferro viene modificata dall’arrivo di un segnale che provoca uno scatto nel ricevitore telefonico ad esso collegato. Durante i successivi tre anni ha anche sviluppato e brevettato il direzionale orizzontale aerea. Entrambi questi dispositivi hanno migliorato l’efficienza del sistema di comunicazione.</a:t>
            </a:r>
          </a:p>
        </p:txBody>
      </p:sp>
    </p:spTree>
    <p:extLst>
      <p:ext uri="{BB962C8B-B14F-4D97-AF65-F5344CB8AC3E}">
        <p14:creationId xmlns:p14="http://schemas.microsoft.com/office/powerpoint/2010/main" val="2911198376"/>
      </p:ext>
    </p:extLst>
  </p:cSld>
  <p:clrMapOvr>
    <a:masterClrMapping/>
  </p:clrMapOvr>
</p:sld>
</file>

<file path=ppt/theme/theme1.xml><?xml version="1.0" encoding="utf-8"?>
<a:theme xmlns:a="http://schemas.openxmlformats.org/drawingml/2006/main" name="Cornic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BB3116252424A47A70C5A9C2AD2960C" ma:contentTypeVersion="12" ma:contentTypeDescription="Creare un nuovo documento." ma:contentTypeScope="" ma:versionID="3fbfa046c34f4cec3b966315b8e63b4d">
  <xsd:schema xmlns:xsd="http://www.w3.org/2001/XMLSchema" xmlns:xs="http://www.w3.org/2001/XMLSchema" xmlns:p="http://schemas.microsoft.com/office/2006/metadata/properties" xmlns:ns2="0186ba50-3796-4462-89d7-01a8b5dae3a9" xmlns:ns3="0483135f-e5c9-465f-aaa3-5e2bc514fcbc" targetNamespace="http://schemas.microsoft.com/office/2006/metadata/properties" ma:root="true" ma:fieldsID="031504d7761321f213146ee060b0ab81" ns2:_="" ns3:_="">
    <xsd:import namespace="0186ba50-3796-4462-89d7-01a8b5dae3a9"/>
    <xsd:import namespace="0483135f-e5c9-465f-aaa3-5e2bc514fc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86ba50-3796-4462-89d7-01a8b5dae3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83135f-e5c9-465f-aaa3-5e2bc514fcbc" elementFormDefault="qualified">
    <xsd:import namespace="http://schemas.microsoft.com/office/2006/documentManagement/types"/>
    <xsd:import namespace="http://schemas.microsoft.com/office/infopath/2007/PartnerControls"/>
    <xsd:element name="SharedWithUsers" ma:index="15"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F770BD-780C-41B3-8DAC-E595455EF3A0}">
  <ds:schemaRefs>
    <ds:schemaRef ds:uri="0186ba50-3796-4462-89d7-01a8b5dae3a9"/>
    <ds:schemaRef ds:uri="0483135f-e5c9-465f-aaa3-5e2bc514fcb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1C0BCEF-48D7-43CE-9EB0-2FFD86E50596}">
  <ds:schemaRefs>
    <ds:schemaRef ds:uri="http://schemas.microsoft.com/sharepoint/v3/contenttype/forms"/>
  </ds:schemaRefs>
</ds:datastoreItem>
</file>

<file path=customXml/itemProps3.xml><?xml version="1.0" encoding="utf-8"?>
<ds:datastoreItem xmlns:ds="http://schemas.openxmlformats.org/officeDocument/2006/customXml" ds:itemID="{BFFC36E1-7C10-4857-87F9-F1177E0023B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0</Notes>
  <HiddenSlides>0</HiddenSlide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Cornice</vt:lpstr>
      <vt:lpstr>GUGLIELMO MARCONI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TELEGRAFO SENZA FILI</vt:lpstr>
      <vt:lpstr>IL TRASMETTITORE </vt:lpstr>
      <vt:lpstr>Presentazione standard di PowerPoint</vt:lpstr>
      <vt:lpstr>Presentazione standard di PowerPoint</vt:lpstr>
      <vt:lpstr>Presentazione standard di PowerPoint</vt:lpstr>
      <vt:lpstr>LA RADIO VATICANA </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GUGLIELMO MARCONI  </dc:title>
  <dc:creator>Santucci Sofia</dc:creator>
  <cp:revision>3</cp:revision>
  <dcterms:created xsi:type="dcterms:W3CDTF">2022-03-07T08:48:41Z</dcterms:created>
  <dcterms:modified xsi:type="dcterms:W3CDTF">2022-06-18T15:00:57Z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0x0101008BB3116252424A47A70C5A9C2AD2960C</vt:lpwstr>
  </property>
</Properties>
</file>