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2" r:id="rId26"/>
    <p:sldId id="281"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BE8"/>
    <a:srgbClr val="D9E3E3"/>
    <a:srgbClr val="E0E2DA"/>
    <a:srgbClr val="E4E4D8"/>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70073-822C-4509-B103-A4EADE80009D}" v="66" dt="2022-05-17T15:54:56.613"/>
    <p1510:client id="{86B51893-C06C-4597-8443-2F49DC0217EB}" v="45" dt="2022-05-16T20:02:42.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2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lde Scavone" userId="ea92f6841af846c7" providerId="Windows Live" clId="Web-{48E70073-822C-4509-B103-A4EADE80009D}"/>
    <pc:docChg chg="addSld delSld modSld">
      <pc:chgData name="Matilde Scavone" userId="ea92f6841af846c7" providerId="Windows Live" clId="Web-{48E70073-822C-4509-B103-A4EADE80009D}" dt="2022-05-17T15:54:56.613" v="65" actId="20577"/>
      <pc:docMkLst>
        <pc:docMk/>
      </pc:docMkLst>
      <pc:sldChg chg="modSp">
        <pc:chgData name="Matilde Scavone" userId="ea92f6841af846c7" providerId="Windows Live" clId="Web-{48E70073-822C-4509-B103-A4EADE80009D}" dt="2022-05-17T15:43:48.753" v="2" actId="20577"/>
        <pc:sldMkLst>
          <pc:docMk/>
          <pc:sldMk cId="54421971" sldId="257"/>
        </pc:sldMkLst>
        <pc:spChg chg="mod">
          <ac:chgData name="Matilde Scavone" userId="ea92f6841af846c7" providerId="Windows Live" clId="Web-{48E70073-822C-4509-B103-A4EADE80009D}" dt="2022-05-17T15:43:48.753" v="2" actId="20577"/>
          <ac:spMkLst>
            <pc:docMk/>
            <pc:sldMk cId="54421971" sldId="257"/>
            <ac:spMk id="3" creationId="{AD25B47E-7887-E4CD-DA21-55BC304D7B85}"/>
          </ac:spMkLst>
        </pc:spChg>
      </pc:sldChg>
      <pc:sldChg chg="modSp">
        <pc:chgData name="Matilde Scavone" userId="ea92f6841af846c7" providerId="Windows Live" clId="Web-{48E70073-822C-4509-B103-A4EADE80009D}" dt="2022-05-17T15:48:38.338" v="5" actId="20577"/>
        <pc:sldMkLst>
          <pc:docMk/>
          <pc:sldMk cId="1981961867" sldId="259"/>
        </pc:sldMkLst>
        <pc:spChg chg="mod">
          <ac:chgData name="Matilde Scavone" userId="ea92f6841af846c7" providerId="Windows Live" clId="Web-{48E70073-822C-4509-B103-A4EADE80009D}" dt="2022-05-17T15:48:38.338" v="5" actId="20577"/>
          <ac:spMkLst>
            <pc:docMk/>
            <pc:sldMk cId="1981961867" sldId="259"/>
            <ac:spMk id="2" creationId="{1C0D0F92-BCCC-106E-14AF-5D50AED4DA9F}"/>
          </ac:spMkLst>
        </pc:spChg>
      </pc:sldChg>
      <pc:sldChg chg="modSp">
        <pc:chgData name="Matilde Scavone" userId="ea92f6841af846c7" providerId="Windows Live" clId="Web-{48E70073-822C-4509-B103-A4EADE80009D}" dt="2022-05-17T15:49:57.668" v="7" actId="20577"/>
        <pc:sldMkLst>
          <pc:docMk/>
          <pc:sldMk cId="3502382225" sldId="261"/>
        </pc:sldMkLst>
        <pc:spChg chg="mod">
          <ac:chgData name="Matilde Scavone" userId="ea92f6841af846c7" providerId="Windows Live" clId="Web-{48E70073-822C-4509-B103-A4EADE80009D}" dt="2022-05-17T15:49:57.668" v="7" actId="20577"/>
          <ac:spMkLst>
            <pc:docMk/>
            <pc:sldMk cId="3502382225" sldId="261"/>
            <ac:spMk id="2" creationId="{B1A4038E-A769-3D2D-017C-D9EE2CA8B237}"/>
          </ac:spMkLst>
        </pc:spChg>
      </pc:sldChg>
      <pc:sldChg chg="modSp">
        <pc:chgData name="Matilde Scavone" userId="ea92f6841af846c7" providerId="Windows Live" clId="Web-{48E70073-822C-4509-B103-A4EADE80009D}" dt="2022-05-17T15:54:56.613" v="65" actId="20577"/>
        <pc:sldMkLst>
          <pc:docMk/>
          <pc:sldMk cId="2196527838" sldId="276"/>
        </pc:sldMkLst>
        <pc:spChg chg="mod">
          <ac:chgData name="Matilde Scavone" userId="ea92f6841af846c7" providerId="Windows Live" clId="Web-{48E70073-822C-4509-B103-A4EADE80009D}" dt="2022-05-17T15:54:56.613" v="65" actId="20577"/>
          <ac:spMkLst>
            <pc:docMk/>
            <pc:sldMk cId="2196527838" sldId="276"/>
            <ac:spMk id="3" creationId="{DCF4C2B8-3120-DA22-BECB-79BEA4AB9F96}"/>
          </ac:spMkLst>
        </pc:spChg>
      </pc:sldChg>
      <pc:sldChg chg="modSp add del">
        <pc:chgData name="Matilde Scavone" userId="ea92f6841af846c7" providerId="Windows Live" clId="Web-{48E70073-822C-4509-B103-A4EADE80009D}" dt="2022-05-17T15:52:14.797" v="35" actId="20577"/>
        <pc:sldMkLst>
          <pc:docMk/>
          <pc:sldMk cId="88465367" sldId="279"/>
        </pc:sldMkLst>
        <pc:spChg chg="mod">
          <ac:chgData name="Matilde Scavone" userId="ea92f6841af846c7" providerId="Windows Live" clId="Web-{48E70073-822C-4509-B103-A4EADE80009D}" dt="2022-05-17T15:52:14.797" v="35" actId="20577"/>
          <ac:spMkLst>
            <pc:docMk/>
            <pc:sldMk cId="88465367" sldId="279"/>
            <ac:spMk id="4" creationId="{FB51E533-37B2-C063-D44B-3FEA850997A0}"/>
          </ac:spMkLst>
        </pc:spChg>
      </pc:sldChg>
    </pc:docChg>
  </pc:docChgLst>
  <pc:docChgLst>
    <pc:chgData name="Matilde Scavone" userId="ea92f6841af846c7" providerId="LiveId" clId="{86B51893-C06C-4597-8443-2F49DC0217EB}"/>
    <pc:docChg chg="undo custSel addSld modSld">
      <pc:chgData name="Matilde Scavone" userId="ea92f6841af846c7" providerId="LiveId" clId="{86B51893-C06C-4597-8443-2F49DC0217EB}" dt="2022-05-16T20:02:42.592" v="198"/>
      <pc:docMkLst>
        <pc:docMk/>
      </pc:docMkLst>
      <pc:sldChg chg="modTransition">
        <pc:chgData name="Matilde Scavone" userId="ea92f6841af846c7" providerId="LiveId" clId="{86B51893-C06C-4597-8443-2F49DC0217EB}" dt="2022-05-16T16:03:57.440" v="5"/>
        <pc:sldMkLst>
          <pc:docMk/>
          <pc:sldMk cId="3358734013" sldId="258"/>
        </pc:sldMkLst>
      </pc:sldChg>
      <pc:sldChg chg="modTransition">
        <pc:chgData name="Matilde Scavone" userId="ea92f6841af846c7" providerId="LiveId" clId="{86B51893-C06C-4597-8443-2F49DC0217EB}" dt="2022-05-16T16:03:45.463" v="4"/>
        <pc:sldMkLst>
          <pc:docMk/>
          <pc:sldMk cId="1216774114" sldId="262"/>
        </pc:sldMkLst>
      </pc:sldChg>
      <pc:sldChg chg="modTransition">
        <pc:chgData name="Matilde Scavone" userId="ea92f6841af846c7" providerId="LiveId" clId="{86B51893-C06C-4597-8443-2F49DC0217EB}" dt="2022-05-16T16:04:15.593" v="9"/>
        <pc:sldMkLst>
          <pc:docMk/>
          <pc:sldMk cId="2066190831" sldId="263"/>
        </pc:sldMkLst>
      </pc:sldChg>
      <pc:sldChg chg="modTransition">
        <pc:chgData name="Matilde Scavone" userId="ea92f6841af846c7" providerId="LiveId" clId="{86B51893-C06C-4597-8443-2F49DC0217EB}" dt="2022-05-16T19:54:21.283" v="184"/>
        <pc:sldMkLst>
          <pc:docMk/>
          <pc:sldMk cId="3234013018" sldId="265"/>
        </pc:sldMkLst>
      </pc:sldChg>
      <pc:sldChg chg="modTransition">
        <pc:chgData name="Matilde Scavone" userId="ea92f6841af846c7" providerId="LiveId" clId="{86B51893-C06C-4597-8443-2F49DC0217EB}" dt="2022-05-16T19:54:47.743" v="185"/>
        <pc:sldMkLst>
          <pc:docMk/>
          <pc:sldMk cId="143108244" sldId="269"/>
        </pc:sldMkLst>
      </pc:sldChg>
      <pc:sldChg chg="modTransition">
        <pc:chgData name="Matilde Scavone" userId="ea92f6841af846c7" providerId="LiveId" clId="{86B51893-C06C-4597-8443-2F49DC0217EB}" dt="2022-05-16T20:02:42.592" v="198"/>
        <pc:sldMkLst>
          <pc:docMk/>
          <pc:sldMk cId="2207284032" sldId="271"/>
        </pc:sldMkLst>
      </pc:sldChg>
      <pc:sldChg chg="modTransition">
        <pc:chgData name="Matilde Scavone" userId="ea92f6841af846c7" providerId="LiveId" clId="{86B51893-C06C-4597-8443-2F49DC0217EB}" dt="2022-05-16T19:55:20.730" v="191"/>
        <pc:sldMkLst>
          <pc:docMk/>
          <pc:sldMk cId="1830922234" sldId="275"/>
        </pc:sldMkLst>
      </pc:sldChg>
      <pc:sldChg chg="addSp delSp modSp new mod modTransition setBg delAnim modAnim">
        <pc:chgData name="Matilde Scavone" userId="ea92f6841af846c7" providerId="LiveId" clId="{86B51893-C06C-4597-8443-2F49DC0217EB}" dt="2022-05-16T20:02:26.515" v="197"/>
        <pc:sldMkLst>
          <pc:docMk/>
          <pc:sldMk cId="98652748" sldId="282"/>
        </pc:sldMkLst>
        <pc:spChg chg="mod">
          <ac:chgData name="Matilde Scavone" userId="ea92f6841af846c7" providerId="LiveId" clId="{86B51893-C06C-4597-8443-2F49DC0217EB}" dt="2022-05-16T19:53:56.832" v="182" actId="113"/>
          <ac:spMkLst>
            <pc:docMk/>
            <pc:sldMk cId="98652748" sldId="282"/>
            <ac:spMk id="2" creationId="{8558981C-3343-D5A1-07DF-E40937E85775}"/>
          </ac:spMkLst>
        </pc:spChg>
        <pc:spChg chg="mod">
          <ac:chgData name="Matilde Scavone" userId="ea92f6841af846c7" providerId="LiveId" clId="{86B51893-C06C-4597-8443-2F49DC0217EB}" dt="2022-05-16T20:01:49.495" v="192"/>
          <ac:spMkLst>
            <pc:docMk/>
            <pc:sldMk cId="98652748" sldId="282"/>
            <ac:spMk id="3" creationId="{3E05CB37-61BD-2E8B-8BF6-A7B49BD82550}"/>
          </ac:spMkLst>
        </pc:spChg>
        <pc:picChg chg="add del mod">
          <ac:chgData name="Matilde Scavone" userId="ea92f6841af846c7" providerId="LiveId" clId="{86B51893-C06C-4597-8443-2F49DC0217EB}" dt="2022-05-16T18:42:12.966" v="146" actId="478"/>
          <ac:picMkLst>
            <pc:docMk/>
            <pc:sldMk cId="98652748" sldId="282"/>
            <ac:picMk id="4" creationId="{3D494623-ABD1-3572-567A-F1884AFAAF2F}"/>
          </ac:picMkLst>
        </pc:picChg>
        <pc:picChg chg="add del mod">
          <ac:chgData name="Matilde Scavone" userId="ea92f6841af846c7" providerId="LiveId" clId="{86B51893-C06C-4597-8443-2F49DC0217EB}" dt="2022-05-16T19:52:27.898" v="177" actId="478"/>
          <ac:picMkLst>
            <pc:docMk/>
            <pc:sldMk cId="98652748" sldId="282"/>
            <ac:picMk id="4" creationId="{5D7FC806-E724-E55C-04CD-AFA7AF0B18E3}"/>
          </ac:picMkLst>
        </pc:picChg>
        <pc:picChg chg="add del mod">
          <ac:chgData name="Matilde Scavone" userId="ea92f6841af846c7" providerId="LiveId" clId="{86B51893-C06C-4597-8443-2F49DC0217EB}" dt="2022-05-16T18:49:14.540" v="175" actId="478"/>
          <ac:picMkLst>
            <pc:docMk/>
            <pc:sldMk cId="98652748" sldId="282"/>
            <ac:picMk id="5" creationId="{28B043D0-2F46-44E0-9A0C-FFFD675B6D81}"/>
          </ac:picMkLst>
        </pc:picChg>
        <pc:picChg chg="add del mod">
          <ac:chgData name="Matilde Scavone" userId="ea92f6841af846c7" providerId="LiveId" clId="{86B51893-C06C-4597-8443-2F49DC0217EB}" dt="2022-05-16T19:52:49.865" v="179" actId="478"/>
          <ac:picMkLst>
            <pc:docMk/>
            <pc:sldMk cId="98652748" sldId="282"/>
            <ac:picMk id="6" creationId="{82EA2307-EDF4-0035-3DCC-DE33B5C5A89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2FB23-2693-C4F9-7EF7-4EE54D5D0BB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FCDB025-0B5C-BCF5-14F7-083810140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BFBA323-A8F1-E9E4-DF6D-C2556DBD9AAB}"/>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5" name="Segnaposto piè di pagina 4">
            <a:extLst>
              <a:ext uri="{FF2B5EF4-FFF2-40B4-BE49-F238E27FC236}">
                <a16:creationId xmlns:a16="http://schemas.microsoft.com/office/drawing/2014/main" id="{4586F86D-CED3-29DB-9356-35BD88C904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483065-C698-4DE4-5FD3-BD8EA942C6E3}"/>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104824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8A1F3-506C-DDCE-B066-837F46415C9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1BF0D9D-4A65-7103-896D-A952193A46A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785F82-3FB8-1CA0-D56B-F0183DC184A0}"/>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5" name="Segnaposto piè di pagina 4">
            <a:extLst>
              <a:ext uri="{FF2B5EF4-FFF2-40B4-BE49-F238E27FC236}">
                <a16:creationId xmlns:a16="http://schemas.microsoft.com/office/drawing/2014/main" id="{0DCCDDF4-5D3F-C91B-0796-D5E5FDD595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E453DF-F43D-34EF-BBEC-F82D8829F12C}"/>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51728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52818CF-885C-5EF7-0489-355B35CC5B6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8E7EBD9-38E6-2A3A-F734-742475F9A3F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633873-260A-D73E-425C-1A50B5D03767}"/>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5" name="Segnaposto piè di pagina 4">
            <a:extLst>
              <a:ext uri="{FF2B5EF4-FFF2-40B4-BE49-F238E27FC236}">
                <a16:creationId xmlns:a16="http://schemas.microsoft.com/office/drawing/2014/main" id="{F527F0D1-6A7D-2F57-BB8B-B58BF49845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81B320-BD33-1148-582D-3320BEB9D25A}"/>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610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B1EE7-20D5-02BD-6FB1-220B916ABA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D5846F5-7DC0-C404-3685-E1C9E198CF2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CD3BBF-D254-B6F0-1D1B-D36A185075D5}"/>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5" name="Segnaposto piè di pagina 4">
            <a:extLst>
              <a:ext uri="{FF2B5EF4-FFF2-40B4-BE49-F238E27FC236}">
                <a16:creationId xmlns:a16="http://schemas.microsoft.com/office/drawing/2014/main" id="{F677F9A8-0240-E189-5303-7E29F5DF83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ED854D-5A8A-EE6E-C222-7FB7451A64C2}"/>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257693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93A0FA-914C-D6E2-AC44-93E5310AC2C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4668CC-0FB6-AB04-541E-C720B2766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0BE2814-3FA1-A34F-9F49-AD01FA1932C3}"/>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5" name="Segnaposto piè di pagina 4">
            <a:extLst>
              <a:ext uri="{FF2B5EF4-FFF2-40B4-BE49-F238E27FC236}">
                <a16:creationId xmlns:a16="http://schemas.microsoft.com/office/drawing/2014/main" id="{1AAD10A0-2D44-C759-3335-A474BF5C0C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8D7F14-9C01-2A36-1A81-1BE87F0E9D28}"/>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43222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1B58C-192F-775E-64CC-9EF36BA8F2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B491E86-7477-165D-E4E4-0549C316AEC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65A55B3-B235-1A03-11C3-0254C6D3852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7693BEB-7A6C-1230-859E-CDBBF5E8CED8}"/>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6" name="Segnaposto piè di pagina 5">
            <a:extLst>
              <a:ext uri="{FF2B5EF4-FFF2-40B4-BE49-F238E27FC236}">
                <a16:creationId xmlns:a16="http://schemas.microsoft.com/office/drawing/2014/main" id="{049AC620-6F4D-04E2-E235-A5260DF5F6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6D80C0A-8009-F044-7F4F-4495D795EDDD}"/>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426827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615FB5-0D60-AB15-ABF2-0182A7D9F38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9AE1727-5016-4097-7B2D-6870817E1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B232BE0-9C8E-32B8-B242-77A6E00F811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2D0089A-22A5-9079-A477-3E2DD6FD1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9D3FCEF-38ED-EBA1-2EAB-8743DCB08C7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347EBBA-039F-2812-89F4-E060E8CAB14B}"/>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8" name="Segnaposto piè di pagina 7">
            <a:extLst>
              <a:ext uri="{FF2B5EF4-FFF2-40B4-BE49-F238E27FC236}">
                <a16:creationId xmlns:a16="http://schemas.microsoft.com/office/drawing/2014/main" id="{A903F9C7-1E8D-57C6-6CAB-CB7F9AF49E3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B474F8E-D15F-9E65-BD2C-E5FF9CCA55DF}"/>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262305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E6D11C-1EE5-8D1D-81F2-46ECF93F0A2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AF35A55-5120-CA2E-D73F-F7D6DFA7E7F2}"/>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4" name="Segnaposto piè di pagina 3">
            <a:extLst>
              <a:ext uri="{FF2B5EF4-FFF2-40B4-BE49-F238E27FC236}">
                <a16:creationId xmlns:a16="http://schemas.microsoft.com/office/drawing/2014/main" id="{39FB93A4-0B68-5C70-8441-2A58765625E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8D7688A-31B0-D447-FA9C-40F8F78E7BC6}"/>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146267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FA90FB3-7CC1-4373-7D77-CF3C4ADF74DA}"/>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3" name="Segnaposto piè di pagina 2">
            <a:extLst>
              <a:ext uri="{FF2B5EF4-FFF2-40B4-BE49-F238E27FC236}">
                <a16:creationId xmlns:a16="http://schemas.microsoft.com/office/drawing/2014/main" id="{82020CAA-00D3-C94D-1823-DF3FC7FE00E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4EAAB7-7736-BA08-7423-71FF58E70793}"/>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220552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D6044-72DB-1BF6-3FC9-96CC9644094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5FE426-2D45-950E-C179-C60E94B3F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4ECCA75-17AE-DDAA-1C92-DDD57E857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D421943-A1C1-2709-0949-FAA95C53E84E}"/>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6" name="Segnaposto piè di pagina 5">
            <a:extLst>
              <a:ext uri="{FF2B5EF4-FFF2-40B4-BE49-F238E27FC236}">
                <a16:creationId xmlns:a16="http://schemas.microsoft.com/office/drawing/2014/main" id="{903BBB35-C15D-0952-6A8B-BA31CA849A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0B86FAA-B0A0-07F0-3E5F-6BC281DF6783}"/>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32474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0C52C3-F781-F701-4232-8FAD0F0991B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C9B1DD9-CFD0-CF42-0539-236F40007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7AFBFDA-F6E5-9165-C99B-15F3BC9C2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D36B0F-9468-9837-2812-001986684F65}"/>
              </a:ext>
            </a:extLst>
          </p:cNvPr>
          <p:cNvSpPr>
            <a:spLocks noGrp="1"/>
          </p:cNvSpPr>
          <p:nvPr>
            <p:ph type="dt" sz="half" idx="10"/>
          </p:nvPr>
        </p:nvSpPr>
        <p:spPr/>
        <p:txBody>
          <a:bodyPr/>
          <a:lstStyle/>
          <a:p>
            <a:fld id="{8E63F8CD-6BA5-41B2-B233-17ADA71CEDB3}" type="datetimeFigureOut">
              <a:rPr lang="it-IT" smtClean="0"/>
              <a:t>17/05/2022</a:t>
            </a:fld>
            <a:endParaRPr lang="it-IT"/>
          </a:p>
        </p:txBody>
      </p:sp>
      <p:sp>
        <p:nvSpPr>
          <p:cNvPr id="6" name="Segnaposto piè di pagina 5">
            <a:extLst>
              <a:ext uri="{FF2B5EF4-FFF2-40B4-BE49-F238E27FC236}">
                <a16:creationId xmlns:a16="http://schemas.microsoft.com/office/drawing/2014/main" id="{E8495861-4183-9B4D-83E8-CA009DAE71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63D49E-98DF-D45E-3C36-99E5003CF75F}"/>
              </a:ext>
            </a:extLst>
          </p:cNvPr>
          <p:cNvSpPr>
            <a:spLocks noGrp="1"/>
          </p:cNvSpPr>
          <p:nvPr>
            <p:ph type="sldNum" sz="quarter" idx="12"/>
          </p:nvPr>
        </p:nvSpPr>
        <p:spPr/>
        <p:txBody>
          <a:bodyPr/>
          <a:lstStyle/>
          <a:p>
            <a:fld id="{93E952BC-0317-404E-93BE-3BED821D782B}" type="slidenum">
              <a:rPr lang="it-IT" smtClean="0"/>
              <a:t>‹N›</a:t>
            </a:fld>
            <a:endParaRPr lang="it-IT"/>
          </a:p>
        </p:txBody>
      </p:sp>
    </p:spTree>
    <p:extLst>
      <p:ext uri="{BB962C8B-B14F-4D97-AF65-F5344CB8AC3E}">
        <p14:creationId xmlns:p14="http://schemas.microsoft.com/office/powerpoint/2010/main" val="102524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002F0A-5B41-AB7C-79F7-727DEB7DA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C97945-CDB8-41BF-1505-6BEDED886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09D9BC-B80A-BEA5-F841-F9580E4D8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3F8CD-6BA5-41B2-B233-17ADA71CEDB3}" type="datetimeFigureOut">
              <a:rPr lang="it-IT" smtClean="0"/>
              <a:t>17/05/2022</a:t>
            </a:fld>
            <a:endParaRPr lang="it-IT"/>
          </a:p>
        </p:txBody>
      </p:sp>
      <p:sp>
        <p:nvSpPr>
          <p:cNvPr id="5" name="Segnaposto piè di pagina 4">
            <a:extLst>
              <a:ext uri="{FF2B5EF4-FFF2-40B4-BE49-F238E27FC236}">
                <a16:creationId xmlns:a16="http://schemas.microsoft.com/office/drawing/2014/main" id="{066A4EFC-AF0B-D19D-4C03-B031E68C7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903945E-0640-5814-F228-A108E8DD2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952BC-0317-404E-93BE-3BED821D782B}" type="slidenum">
              <a:rPr lang="it-IT" smtClean="0"/>
              <a:t>‹N›</a:t>
            </a:fld>
            <a:endParaRPr lang="it-IT"/>
          </a:p>
        </p:txBody>
      </p:sp>
    </p:spTree>
    <p:extLst>
      <p:ext uri="{BB962C8B-B14F-4D97-AF65-F5344CB8AC3E}">
        <p14:creationId xmlns:p14="http://schemas.microsoft.com/office/powerpoint/2010/main" val="267816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persona, uomo&#10;&#10;Descrizione generata automaticamente">
            <a:extLst>
              <a:ext uri="{FF2B5EF4-FFF2-40B4-BE49-F238E27FC236}">
                <a16:creationId xmlns:a16="http://schemas.microsoft.com/office/drawing/2014/main" id="{60A7D4B3-B496-DE9E-44C0-1116F1911E64}"/>
              </a:ext>
            </a:extLst>
          </p:cNvPr>
          <p:cNvPicPr>
            <a:picLocks noChangeAspect="1"/>
          </p:cNvPicPr>
          <p:nvPr/>
        </p:nvPicPr>
        <p:blipFill rotWithShape="1">
          <a:blip r:embed="rId2">
            <a:extLst>
              <a:ext uri="{28A0092B-C50C-407E-A947-70E740481C1C}">
                <a14:useLocalDpi xmlns:a14="http://schemas.microsoft.com/office/drawing/2010/main" val="0"/>
              </a:ext>
            </a:extLst>
          </a:blip>
          <a:srcRect r="11809" b="909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147834C-C980-08A7-E0DA-04B294E5A9B2}"/>
              </a:ext>
            </a:extLst>
          </p:cNvPr>
          <p:cNvSpPr>
            <a:spLocks noGrp="1"/>
          </p:cNvSpPr>
          <p:nvPr>
            <p:ph type="ctrTitle"/>
          </p:nvPr>
        </p:nvSpPr>
        <p:spPr>
          <a:xfrm>
            <a:off x="477981" y="1122363"/>
            <a:ext cx="4336390" cy="3204134"/>
          </a:xfrm>
        </p:spPr>
        <p:txBody>
          <a:bodyPr anchor="b">
            <a:normAutofit/>
          </a:bodyPr>
          <a:lstStyle/>
          <a:p>
            <a:pPr algn="l"/>
            <a:r>
              <a:rPr lang="it-IT" sz="5400" b="1" dirty="0"/>
              <a:t>ENRICO FERMI</a:t>
            </a:r>
          </a:p>
        </p:txBody>
      </p:sp>
      <p:sp>
        <p:nvSpPr>
          <p:cNvPr id="3" name="Sottotitolo 2">
            <a:extLst>
              <a:ext uri="{FF2B5EF4-FFF2-40B4-BE49-F238E27FC236}">
                <a16:creationId xmlns:a16="http://schemas.microsoft.com/office/drawing/2014/main" id="{9FE71769-E352-618C-FDEE-0C4CC6E119EB}"/>
              </a:ext>
            </a:extLst>
          </p:cNvPr>
          <p:cNvSpPr>
            <a:spLocks noGrp="1"/>
          </p:cNvSpPr>
          <p:nvPr>
            <p:ph type="subTitle" idx="1"/>
          </p:nvPr>
        </p:nvSpPr>
        <p:spPr>
          <a:xfrm>
            <a:off x="477980" y="4872922"/>
            <a:ext cx="4023359" cy="1208141"/>
          </a:xfrm>
        </p:spPr>
        <p:txBody>
          <a:bodyPr>
            <a:normAutofit/>
          </a:bodyPr>
          <a:lstStyle/>
          <a:p>
            <a:pPr algn="l"/>
            <a:r>
              <a:rPr lang="it-IT" sz="2000" dirty="0"/>
              <a:t>Biografia e scoperte nell’ambito della fisica nucleare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017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356D1E4-8B7A-E7BB-9AC0-71074B513BF0}"/>
              </a:ext>
            </a:extLst>
          </p:cNvPr>
          <p:cNvSpPr>
            <a:spLocks noGrp="1"/>
          </p:cNvSpPr>
          <p:nvPr>
            <p:ph type="title"/>
          </p:nvPr>
        </p:nvSpPr>
        <p:spPr>
          <a:xfrm>
            <a:off x="6775703" y="566928"/>
            <a:ext cx="4792007" cy="1161288"/>
          </a:xfrm>
        </p:spPr>
        <p:txBody>
          <a:bodyPr anchor="b">
            <a:normAutofit/>
          </a:bodyPr>
          <a:lstStyle/>
          <a:p>
            <a:r>
              <a:rPr lang="it-IT" sz="3100" dirty="0"/>
              <a:t>REAZIONI A CATENA NUCLEARE E PILA ATOMICA</a:t>
            </a:r>
          </a:p>
        </p:txBody>
      </p:sp>
      <p:pic>
        <p:nvPicPr>
          <p:cNvPr id="5" name="Immagine 4" descr="Immagine che contiene persona, uomo, interni, ottone&#10;&#10;Descrizione generata automaticamente">
            <a:extLst>
              <a:ext uri="{FF2B5EF4-FFF2-40B4-BE49-F238E27FC236}">
                <a16:creationId xmlns:a16="http://schemas.microsoft.com/office/drawing/2014/main" id="{7EFF0DB3-28C1-819F-2CF6-3B984A4A1ACF}"/>
              </a:ext>
            </a:extLst>
          </p:cNvPr>
          <p:cNvPicPr>
            <a:picLocks noChangeAspect="1"/>
          </p:cNvPicPr>
          <p:nvPr/>
        </p:nvPicPr>
        <p:blipFill rotWithShape="1">
          <a:blip r:embed="rId2">
            <a:extLst>
              <a:ext uri="{28A0092B-C50C-407E-A947-70E740481C1C}">
                <a14:useLocalDpi xmlns:a14="http://schemas.microsoft.com/office/drawing/2010/main" val="0"/>
              </a:ext>
            </a:extLst>
          </a:blip>
          <a:srcRect l="18257" r="20757"/>
          <a:stretch/>
        </p:blipFill>
        <p:spPr>
          <a:xfrm>
            <a:off x="838199" y="566928"/>
            <a:ext cx="5157216" cy="5285232"/>
          </a:xfrm>
          <a:prstGeom prst="rect">
            <a:avLst/>
          </a:prstGeom>
        </p:spPr>
      </p:pic>
      <p:sp>
        <p:nvSpPr>
          <p:cNvPr id="3" name="Segnaposto contenuto 2">
            <a:extLst>
              <a:ext uri="{FF2B5EF4-FFF2-40B4-BE49-F238E27FC236}">
                <a16:creationId xmlns:a16="http://schemas.microsoft.com/office/drawing/2014/main" id="{E1C8F0B5-AEF9-3C28-EE4B-F2F12F8A123F}"/>
              </a:ext>
            </a:extLst>
          </p:cNvPr>
          <p:cNvSpPr>
            <a:spLocks noGrp="1"/>
          </p:cNvSpPr>
          <p:nvPr>
            <p:ph idx="1"/>
          </p:nvPr>
        </p:nvSpPr>
        <p:spPr>
          <a:xfrm>
            <a:off x="6775703" y="1718631"/>
            <a:ext cx="4792007" cy="4284189"/>
          </a:xfrm>
        </p:spPr>
        <p:txBody>
          <a:bodyPr>
            <a:normAutofit fontScale="92500" lnSpcReduction="20000"/>
          </a:bodyPr>
          <a:lstStyle/>
          <a:p>
            <a:pPr marL="0" indent="0">
              <a:spcAft>
                <a:spcPts val="800"/>
              </a:spcAft>
              <a:buNone/>
            </a:pPr>
            <a:r>
              <a:rPr lang="it-IT" sz="1700" dirty="0">
                <a:effectLst/>
                <a:latin typeface="Calibri" panose="020F0502020204030204" pitchFamily="34" charset="0"/>
                <a:ea typeface="Calibri" panose="020F0502020204030204" pitchFamily="34" charset="0"/>
                <a:cs typeface="Times New Roman" panose="02020603050405020304" pitchFamily="18" charset="0"/>
              </a:rPr>
              <a:t>Ormai da qualche anno Enrico Fermi viveva negli Stati Uniti, dopo essere fuggito con la sua famiglia dalle leggi razziali; in America continuava a portare avanti i suoi progetti di ricerca, collaborando con varie Università.  Il 2 dicembre 1942 arrivò di nuovo un successo scientifico che vede il fisico italiano protagonista nella costruzione del primo reattore artificiale a fissione nucleare al mondo. Enrico Fermi, in collaborazione con </a:t>
            </a:r>
            <a:r>
              <a:rPr lang="it-IT" sz="1700" dirty="0" err="1">
                <a:effectLst/>
                <a:latin typeface="Calibri" panose="020F0502020204030204" pitchFamily="34" charset="0"/>
                <a:ea typeface="Calibri" panose="020F0502020204030204" pitchFamily="34" charset="0"/>
                <a:cs typeface="Times New Roman" panose="02020603050405020304" pitchFamily="18" charset="0"/>
              </a:rPr>
              <a:t>Leó</a:t>
            </a:r>
            <a:r>
              <a:rPr lang="it-IT" sz="1700" dirty="0">
                <a:effectLst/>
                <a:latin typeface="Calibri" panose="020F0502020204030204" pitchFamily="34" charset="0"/>
                <a:ea typeface="Calibri" panose="020F0502020204030204" pitchFamily="34" charset="0"/>
                <a:cs typeface="Times New Roman" panose="02020603050405020304" pitchFamily="18" charset="0"/>
              </a:rPr>
              <a:t> </a:t>
            </a:r>
            <a:r>
              <a:rPr lang="it-IT" sz="1700" dirty="0" err="1">
                <a:effectLst/>
                <a:latin typeface="Calibri" panose="020F0502020204030204" pitchFamily="34" charset="0"/>
                <a:ea typeface="Calibri" panose="020F0502020204030204" pitchFamily="34" charset="0"/>
                <a:cs typeface="Times New Roman" panose="02020603050405020304" pitchFamily="18" charset="0"/>
              </a:rPr>
              <a:t>Szilárd</a:t>
            </a:r>
            <a:r>
              <a:rPr lang="it-IT" sz="1700" dirty="0">
                <a:effectLst/>
                <a:latin typeface="Calibri" panose="020F0502020204030204" pitchFamily="34" charset="0"/>
                <a:ea typeface="Calibri" panose="020F0502020204030204" pitchFamily="34" charset="0"/>
                <a:cs typeface="Times New Roman" panose="02020603050405020304" pitchFamily="18" charset="0"/>
              </a:rPr>
              <a:t>, supervisionò la costruzione del Chicago Pile-1. Il reattore era costituito da una pila di uranio e blocchi di grafite; conteneva una massa critica di materiale fissile, insieme a barre di controllo. La pila aveva un nocciolo costituito da pellet di uranio, che produceva neutroni; i pellet erano separati da blocchi di grafite per moderare la velocità dei neutroni. Fermi con le sue teorie portò alla costruzione della prima Pila Atomica.</a:t>
            </a:r>
          </a:p>
          <a:p>
            <a:pPr marL="0" indent="0">
              <a:spcAft>
                <a:spcPts val="800"/>
              </a:spcAft>
              <a:buNone/>
            </a:pPr>
            <a:r>
              <a:rPr lang="it-IT" sz="1700" i="1" dirty="0">
                <a:effectLst/>
                <a:latin typeface="Calibri" panose="020F0502020204030204" pitchFamily="34" charset="0"/>
                <a:ea typeface="Calibri" panose="020F0502020204030204" pitchFamily="34" charset="0"/>
                <a:cs typeface="Times New Roman" panose="02020603050405020304" pitchFamily="18" charset="0"/>
              </a:rPr>
              <a:t>“In un campo di studio che evolveva continuamente, Fermi era probabilmente l’unico elemento in grado di conoscere completamente tutta la materia; era, nello stesso tempo, un brillante sperimentatore e un grande teorico.”</a:t>
            </a:r>
          </a:p>
          <a:p>
            <a:pPr marL="0" indent="0">
              <a:buNone/>
            </a:pPr>
            <a:endParaRPr lang="it-IT" sz="1100" dirty="0"/>
          </a:p>
        </p:txBody>
      </p:sp>
      <p:sp>
        <p:nvSpPr>
          <p:cNvPr id="19" name="Rectangle 11">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3">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3401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magine 3" descr="Immagine che contiene testo, interni&#10;&#10;Descrizione generata automaticamente">
            <a:extLst>
              <a:ext uri="{FF2B5EF4-FFF2-40B4-BE49-F238E27FC236}">
                <a16:creationId xmlns:a16="http://schemas.microsoft.com/office/drawing/2014/main" id="{B8EA7DA5-D470-B357-B277-64AB4AD752AA}"/>
              </a:ext>
            </a:extLst>
          </p:cNvPr>
          <p:cNvPicPr>
            <a:picLocks noChangeAspect="1"/>
          </p:cNvPicPr>
          <p:nvPr/>
        </p:nvPicPr>
        <p:blipFill rotWithShape="1">
          <a:blip r:embed="rId2">
            <a:extLst>
              <a:ext uri="{28A0092B-C50C-407E-A947-70E740481C1C}">
                <a14:useLocalDpi xmlns:a14="http://schemas.microsoft.com/office/drawing/2010/main" val="0"/>
              </a:ext>
            </a:extLst>
          </a:blip>
          <a:srcRect r="6690"/>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sellaDiTesto 1">
            <a:extLst>
              <a:ext uri="{FF2B5EF4-FFF2-40B4-BE49-F238E27FC236}">
                <a16:creationId xmlns:a16="http://schemas.microsoft.com/office/drawing/2014/main" id="{B7696254-7136-1073-695F-EFD628366A8E}"/>
              </a:ext>
            </a:extLst>
          </p:cNvPr>
          <p:cNvSpPr txBox="1"/>
          <p:nvPr/>
        </p:nvSpPr>
        <p:spPr>
          <a:xfrm>
            <a:off x="100270" y="4023809"/>
            <a:ext cx="9565028" cy="2262374"/>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a:t>Le sue teorie riguardo la “Pila” lo portarono ad affermare la possibilità di una reazione a catena tenuta sottocontrollo. Una pila atomica è un impianto con il quale si ottiene una reazione atomica a catena, o fissione a catena, fabbricando una pila di blocchi di Uranio Naturale e di Grafite. I neutroni emessi dall’uranio provocano la disintegrazione dei nuclei di altri atomi di uranio, fenomeno chiamato “fissione”. Nella disintegrazione, oltre ai due grossi frammenti del nucleo originale, vengono liberati altri neutroni. Quando il nucleo libera due o più neutroni, che vanno a disintegrare altri nuclei, vengono liberati altri nuclei, ottenendo una reazione a catena. Si scoprì, però, che la fissione sarebbe stata ottenuta più prontamente rallentando la velocità dei neutroni. Per questo motivo, vennero impiegati dei “moderatori” destinati a frenare l’alta velocità dei neutroni; i primi reattori furono costruiti con moderatori di grafite o acqua pesante.</a:t>
            </a:r>
            <a:endParaRPr lang="en-US" dirty="0"/>
          </a:p>
        </p:txBody>
      </p:sp>
    </p:spTree>
    <p:extLst>
      <p:ext uri="{BB962C8B-B14F-4D97-AF65-F5344CB8AC3E}">
        <p14:creationId xmlns:p14="http://schemas.microsoft.com/office/powerpoint/2010/main" val="16018518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6F6698-3292-6FB2-1006-6ADEB5F64A6E}"/>
              </a:ext>
            </a:extLst>
          </p:cNvPr>
          <p:cNvSpPr txBox="1"/>
          <p:nvPr/>
        </p:nvSpPr>
        <p:spPr>
          <a:xfrm>
            <a:off x="4965431" y="2225414"/>
            <a:ext cx="6586489" cy="4373690"/>
          </a:xfrm>
          <a:prstGeom prst="rect">
            <a:avLst/>
          </a:prstGeom>
        </p:spPr>
        <p:txBody>
          <a:bodyPr vert="horz" lIns="91440" tIns="45720" rIns="91440" bIns="45720" rtlCol="0">
            <a:normAutofit lnSpcReduction="10000"/>
          </a:bodyPr>
          <a:lstStyle/>
          <a:p>
            <a:pPr>
              <a:lnSpc>
                <a:spcPct val="90000"/>
              </a:lnSpc>
              <a:spcAft>
                <a:spcPts val="600"/>
              </a:spcAft>
            </a:pPr>
            <a:r>
              <a:rPr lang="en-US" dirty="0"/>
              <a:t>La </a:t>
            </a:r>
            <a:r>
              <a:rPr lang="en-US" dirty="0" err="1"/>
              <a:t>struttura</a:t>
            </a:r>
            <a:r>
              <a:rPr lang="en-US" dirty="0"/>
              <a:t> </a:t>
            </a:r>
            <a:r>
              <a:rPr lang="en-US" dirty="0" err="1"/>
              <a:t>disegnata</a:t>
            </a:r>
            <a:r>
              <a:rPr lang="en-US" dirty="0"/>
              <a:t> da Fermi, Walter Zinn e Herb Anderson era </a:t>
            </a:r>
            <a:r>
              <a:rPr lang="en-US" dirty="0" err="1"/>
              <a:t>estremamente</a:t>
            </a:r>
            <a:r>
              <a:rPr lang="en-US" dirty="0"/>
              <a:t> semplice, </a:t>
            </a:r>
            <a:r>
              <a:rPr lang="en-US" dirty="0" err="1"/>
              <a:t>doveva</a:t>
            </a:r>
            <a:r>
              <a:rPr lang="en-US" dirty="0"/>
              <a:t> </a:t>
            </a:r>
            <a:r>
              <a:rPr lang="en-US" dirty="0" err="1"/>
              <a:t>essere</a:t>
            </a:r>
            <a:r>
              <a:rPr lang="en-US" dirty="0"/>
              <a:t> </a:t>
            </a:r>
            <a:r>
              <a:rPr lang="en-US" dirty="0" err="1"/>
              <a:t>costituita</a:t>
            </a:r>
            <a:r>
              <a:rPr lang="en-US" dirty="0"/>
              <a:t> da barrette </a:t>
            </a:r>
            <a:r>
              <a:rPr lang="en-US" dirty="0" err="1"/>
              <a:t>d’uranio</a:t>
            </a:r>
            <a:r>
              <a:rPr lang="en-US" dirty="0"/>
              <a:t>, </a:t>
            </a:r>
            <a:r>
              <a:rPr lang="en-US" dirty="0" err="1"/>
              <a:t>intervallate</a:t>
            </a:r>
            <a:r>
              <a:rPr lang="en-US" dirty="0"/>
              <a:t>, </a:t>
            </a:r>
            <a:r>
              <a:rPr lang="en-US" dirty="0" err="1"/>
              <a:t>ogni</a:t>
            </a:r>
            <a:r>
              <a:rPr lang="en-US" dirty="0"/>
              <a:t> </a:t>
            </a:r>
            <a:r>
              <a:rPr lang="en-US" dirty="0" err="1"/>
              <a:t>ventun</a:t>
            </a:r>
            <a:r>
              <a:rPr lang="en-US" dirty="0"/>
              <a:t> </a:t>
            </a:r>
            <a:r>
              <a:rPr lang="en-US" dirty="0" err="1"/>
              <a:t>centimetri</a:t>
            </a:r>
            <a:r>
              <a:rPr lang="en-US" dirty="0"/>
              <a:t> da </a:t>
            </a:r>
            <a:r>
              <a:rPr lang="en-US" dirty="0" err="1"/>
              <a:t>blocchi</a:t>
            </a:r>
            <a:r>
              <a:rPr lang="en-US" dirty="0"/>
              <a:t> di </a:t>
            </a:r>
            <a:r>
              <a:rPr lang="en-US" dirty="0" err="1"/>
              <a:t>grafite</a:t>
            </a:r>
            <a:r>
              <a:rPr lang="en-US" dirty="0"/>
              <a:t>. Per </a:t>
            </a:r>
            <a:r>
              <a:rPr lang="en-US" dirty="0" err="1"/>
              <a:t>produrre</a:t>
            </a:r>
            <a:r>
              <a:rPr lang="en-US" dirty="0"/>
              <a:t> </a:t>
            </a:r>
            <a:r>
              <a:rPr lang="en-US" dirty="0" err="1"/>
              <a:t>quarantamila</a:t>
            </a:r>
            <a:r>
              <a:rPr lang="en-US" dirty="0"/>
              <a:t> </a:t>
            </a:r>
            <a:r>
              <a:rPr lang="en-US" dirty="0" err="1"/>
              <a:t>mattonelle</a:t>
            </a:r>
            <a:r>
              <a:rPr lang="en-US" dirty="0"/>
              <a:t> di </a:t>
            </a:r>
            <a:r>
              <a:rPr lang="en-US" dirty="0" err="1"/>
              <a:t>Grafite</a:t>
            </a:r>
            <a:r>
              <a:rPr lang="en-US" dirty="0"/>
              <a:t>, </a:t>
            </a:r>
            <a:r>
              <a:rPr lang="en-US" dirty="0" err="1"/>
              <a:t>ciascuna</a:t>
            </a:r>
            <a:r>
              <a:rPr lang="en-US" dirty="0"/>
              <a:t> </a:t>
            </a:r>
            <a:r>
              <a:rPr lang="en-US" dirty="0" err="1"/>
              <a:t>larga</a:t>
            </a:r>
            <a:r>
              <a:rPr lang="en-US" dirty="0"/>
              <a:t> e </a:t>
            </a:r>
            <a:r>
              <a:rPr lang="en-US" dirty="0" err="1"/>
              <a:t>alta</a:t>
            </a:r>
            <a:r>
              <a:rPr lang="en-US" dirty="0"/>
              <a:t> </a:t>
            </a:r>
            <a:r>
              <a:rPr lang="en-US" dirty="0" err="1"/>
              <a:t>dieci</a:t>
            </a:r>
            <a:r>
              <a:rPr lang="en-US" dirty="0"/>
              <a:t> </a:t>
            </a:r>
            <a:r>
              <a:rPr lang="en-US" dirty="0" err="1"/>
              <a:t>centimetri</a:t>
            </a:r>
            <a:r>
              <a:rPr lang="en-US" dirty="0"/>
              <a:t>, </a:t>
            </a:r>
            <a:r>
              <a:rPr lang="en-US" dirty="0" err="1"/>
              <a:t>gli</a:t>
            </a:r>
            <a:r>
              <a:rPr lang="en-US" dirty="0"/>
              <a:t> </a:t>
            </a:r>
            <a:r>
              <a:rPr lang="en-US" dirty="0" err="1"/>
              <a:t>uomini</a:t>
            </a:r>
            <a:r>
              <a:rPr lang="en-US" dirty="0"/>
              <a:t> </a:t>
            </a:r>
            <a:r>
              <a:rPr lang="en-US" dirty="0" err="1"/>
              <a:t>all’università</a:t>
            </a:r>
            <a:r>
              <a:rPr lang="en-US" dirty="0"/>
              <a:t> di Chicago </a:t>
            </a:r>
            <a:r>
              <a:rPr lang="en-US" dirty="0" err="1"/>
              <a:t>abbandonarono</a:t>
            </a:r>
            <a:r>
              <a:rPr lang="en-US" dirty="0"/>
              <a:t> le </a:t>
            </a:r>
            <a:r>
              <a:rPr lang="en-US" dirty="0" err="1"/>
              <a:t>loro</a:t>
            </a:r>
            <a:r>
              <a:rPr lang="en-US" dirty="0"/>
              <a:t> </a:t>
            </a:r>
            <a:r>
              <a:rPr lang="en-US" dirty="0" err="1"/>
              <a:t>attività</a:t>
            </a:r>
            <a:r>
              <a:rPr lang="en-US" dirty="0"/>
              <a:t> da </a:t>
            </a:r>
            <a:r>
              <a:rPr lang="en-US" dirty="0" err="1"/>
              <a:t>intellettuali</a:t>
            </a:r>
            <a:r>
              <a:rPr lang="en-US" dirty="0"/>
              <a:t> e </a:t>
            </a:r>
            <a:r>
              <a:rPr lang="en-US" dirty="0" err="1"/>
              <a:t>iniziarono</a:t>
            </a:r>
            <a:r>
              <a:rPr lang="en-US" dirty="0"/>
              <a:t> ad </a:t>
            </a:r>
            <a:r>
              <a:rPr lang="en-US" dirty="0" err="1"/>
              <a:t>ammucchiare</a:t>
            </a:r>
            <a:r>
              <a:rPr lang="en-US" dirty="0"/>
              <a:t> </a:t>
            </a:r>
            <a:r>
              <a:rPr lang="en-US" dirty="0" err="1"/>
              <a:t>i</a:t>
            </a:r>
            <a:r>
              <a:rPr lang="en-US" dirty="0"/>
              <a:t> </a:t>
            </a:r>
            <a:r>
              <a:rPr lang="en-US" dirty="0" err="1"/>
              <a:t>blocchi</a:t>
            </a:r>
            <a:r>
              <a:rPr lang="en-US" dirty="0"/>
              <a:t> di </a:t>
            </a:r>
            <a:r>
              <a:rPr lang="en-US" dirty="0" err="1"/>
              <a:t>grafite</a:t>
            </a:r>
            <a:r>
              <a:rPr lang="en-US" dirty="0"/>
              <a:t> al </a:t>
            </a:r>
            <a:r>
              <a:rPr lang="en-US" dirty="0" err="1"/>
              <a:t>centro</a:t>
            </a:r>
            <a:r>
              <a:rPr lang="en-US" dirty="0"/>
              <a:t> del campo da tennis. Il 7 </a:t>
            </a:r>
            <a:r>
              <a:rPr lang="en-US" dirty="0" err="1"/>
              <a:t>novembre</a:t>
            </a:r>
            <a:r>
              <a:rPr lang="en-US" dirty="0"/>
              <a:t> del 1942 </a:t>
            </a:r>
            <a:r>
              <a:rPr lang="en-US" dirty="0" err="1"/>
              <a:t>cominciarono</a:t>
            </a:r>
            <a:r>
              <a:rPr lang="en-US" dirty="0"/>
              <a:t> </a:t>
            </a:r>
            <a:r>
              <a:rPr lang="en-US" dirty="0" err="1"/>
              <a:t>i</a:t>
            </a:r>
            <a:r>
              <a:rPr lang="en-US" dirty="0"/>
              <a:t> </a:t>
            </a:r>
            <a:r>
              <a:rPr lang="en-US" dirty="0" err="1"/>
              <a:t>lavori</a:t>
            </a:r>
            <a:r>
              <a:rPr lang="en-US" dirty="0"/>
              <a:t> per la </a:t>
            </a:r>
            <a:r>
              <a:rPr lang="en-US" dirty="0" err="1"/>
              <a:t>costruzione</a:t>
            </a:r>
            <a:r>
              <a:rPr lang="en-US" dirty="0"/>
              <a:t> del </a:t>
            </a:r>
            <a:r>
              <a:rPr lang="en-US" dirty="0" err="1"/>
              <a:t>reattore</a:t>
            </a:r>
            <a:r>
              <a:rPr lang="en-US" dirty="0"/>
              <a:t>, </a:t>
            </a:r>
            <a:r>
              <a:rPr lang="en-US" dirty="0" err="1"/>
              <a:t>chiamato</a:t>
            </a:r>
            <a:r>
              <a:rPr lang="en-US" dirty="0"/>
              <a:t> “Chicago Pila Uno” (CP-1) Il Chicago-Pile 1 è </a:t>
            </a:r>
            <a:r>
              <a:rPr lang="en-US" dirty="0" err="1"/>
              <a:t>quindi</a:t>
            </a:r>
            <a:r>
              <a:rPr lang="en-US" dirty="0"/>
              <a:t> il primo </a:t>
            </a:r>
            <a:r>
              <a:rPr lang="en-US" dirty="0" err="1"/>
              <a:t>reattore</a:t>
            </a:r>
            <a:r>
              <a:rPr lang="en-US" dirty="0"/>
              <a:t> </a:t>
            </a:r>
            <a:r>
              <a:rPr lang="en-US" dirty="0" err="1"/>
              <a:t>artificiale</a:t>
            </a:r>
            <a:r>
              <a:rPr lang="en-US" dirty="0"/>
              <a:t> a </a:t>
            </a:r>
            <a:r>
              <a:rPr lang="en-US" dirty="0" err="1"/>
              <a:t>fissione</a:t>
            </a:r>
            <a:r>
              <a:rPr lang="en-US" dirty="0"/>
              <a:t> </a:t>
            </a:r>
            <a:r>
              <a:rPr lang="en-US" dirty="0" err="1"/>
              <a:t>nucleare</a:t>
            </a:r>
            <a:r>
              <a:rPr lang="en-US" dirty="0"/>
              <a:t> al mondo. Il </a:t>
            </a:r>
            <a:r>
              <a:rPr lang="en-US" dirty="0" err="1"/>
              <a:t>suo</a:t>
            </a:r>
            <a:r>
              <a:rPr lang="en-US" dirty="0"/>
              <a:t> </a:t>
            </a:r>
            <a:r>
              <a:rPr lang="en-US" dirty="0" err="1"/>
              <a:t>funzionamento</a:t>
            </a:r>
            <a:r>
              <a:rPr lang="en-US" dirty="0"/>
              <a:t> </a:t>
            </a:r>
            <a:r>
              <a:rPr lang="en-US" dirty="0" err="1"/>
              <a:t>si</a:t>
            </a:r>
            <a:r>
              <a:rPr lang="en-US" dirty="0"/>
              <a:t> </a:t>
            </a:r>
            <a:r>
              <a:rPr lang="en-US" dirty="0" err="1"/>
              <a:t>basa</a:t>
            </a:r>
            <a:r>
              <a:rPr lang="en-US" dirty="0"/>
              <a:t> </a:t>
            </a:r>
            <a:r>
              <a:rPr lang="en-US" dirty="0" err="1"/>
              <a:t>sull’estrazione</a:t>
            </a:r>
            <a:r>
              <a:rPr lang="en-US" dirty="0"/>
              <a:t> di </a:t>
            </a:r>
            <a:r>
              <a:rPr lang="en-US" dirty="0" err="1"/>
              <a:t>energia</a:t>
            </a:r>
            <a:r>
              <a:rPr lang="en-US" dirty="0"/>
              <a:t> </a:t>
            </a:r>
            <a:r>
              <a:rPr lang="en-US" dirty="0" err="1"/>
              <a:t>attraverso</a:t>
            </a:r>
            <a:r>
              <a:rPr lang="en-US" dirty="0"/>
              <a:t> il </a:t>
            </a:r>
            <a:r>
              <a:rPr lang="en-US" dirty="0" err="1"/>
              <a:t>bombardamento</a:t>
            </a:r>
            <a:r>
              <a:rPr lang="en-US" dirty="0"/>
              <a:t> di </a:t>
            </a:r>
            <a:r>
              <a:rPr lang="en-US" dirty="0" err="1"/>
              <a:t>atomi</a:t>
            </a:r>
            <a:r>
              <a:rPr lang="en-US" dirty="0"/>
              <a:t> </a:t>
            </a:r>
            <a:r>
              <a:rPr lang="en-US" dirty="0" err="1"/>
              <a:t>pesanti</a:t>
            </a:r>
            <a:r>
              <a:rPr lang="en-US" dirty="0"/>
              <a:t> con </a:t>
            </a:r>
            <a:r>
              <a:rPr lang="en-US" dirty="0" err="1"/>
              <a:t>proiettili</a:t>
            </a:r>
            <a:r>
              <a:rPr lang="en-US" dirty="0"/>
              <a:t> di varia natura: </a:t>
            </a:r>
            <a:r>
              <a:rPr lang="en-US" dirty="0" err="1"/>
              <a:t>possono</a:t>
            </a:r>
            <a:r>
              <a:rPr lang="en-US" dirty="0"/>
              <a:t> </a:t>
            </a:r>
            <a:r>
              <a:rPr lang="en-US" dirty="0" err="1"/>
              <a:t>essere</a:t>
            </a:r>
            <a:r>
              <a:rPr lang="en-US" dirty="0"/>
              <a:t> </a:t>
            </a:r>
            <a:r>
              <a:rPr lang="en-US" dirty="0" err="1"/>
              <a:t>particelle</a:t>
            </a:r>
            <a:r>
              <a:rPr lang="en-US" dirty="0"/>
              <a:t> sub-</a:t>
            </a:r>
            <a:r>
              <a:rPr lang="en-US" dirty="0" err="1"/>
              <a:t>atomiche</a:t>
            </a:r>
            <a:r>
              <a:rPr lang="en-US" dirty="0"/>
              <a:t>, come </a:t>
            </a:r>
            <a:r>
              <a:rPr lang="en-US" dirty="0" err="1"/>
              <a:t>neutroni</a:t>
            </a:r>
            <a:r>
              <a:rPr lang="en-US" dirty="0"/>
              <a:t>, </a:t>
            </a:r>
            <a:r>
              <a:rPr lang="en-US" dirty="0" err="1"/>
              <a:t>protoni</a:t>
            </a:r>
            <a:r>
              <a:rPr lang="en-US" dirty="0"/>
              <a:t> o </a:t>
            </a:r>
            <a:r>
              <a:rPr lang="en-US" dirty="0" err="1"/>
              <a:t>elettroni</a:t>
            </a:r>
            <a:r>
              <a:rPr lang="en-US" dirty="0"/>
              <a:t> ad </a:t>
            </a:r>
            <a:r>
              <a:rPr lang="en-US" dirty="0" err="1"/>
              <a:t>alta</a:t>
            </a:r>
            <a:r>
              <a:rPr lang="en-US" dirty="0"/>
              <a:t> </a:t>
            </a:r>
            <a:r>
              <a:rPr lang="en-US" dirty="0" err="1"/>
              <a:t>energia</a:t>
            </a:r>
            <a:r>
              <a:rPr lang="en-US" dirty="0"/>
              <a:t>, </a:t>
            </a:r>
            <a:r>
              <a:rPr lang="en-US" dirty="0" err="1"/>
              <a:t>oppure</a:t>
            </a:r>
            <a:r>
              <a:rPr lang="en-US" dirty="0"/>
              <a:t> un </a:t>
            </a:r>
            <a:r>
              <a:rPr lang="en-US" dirty="0" err="1"/>
              <a:t>altro</a:t>
            </a:r>
            <a:r>
              <a:rPr lang="en-US" dirty="0"/>
              <a:t> </a:t>
            </a:r>
            <a:r>
              <a:rPr lang="en-US" dirty="0" err="1"/>
              <a:t>nucleo</a:t>
            </a:r>
            <a:r>
              <a:rPr lang="en-US" dirty="0"/>
              <a:t> </a:t>
            </a:r>
            <a:r>
              <a:rPr lang="en-US" dirty="0" err="1"/>
              <a:t>atomico</a:t>
            </a:r>
            <a:r>
              <a:rPr lang="en-US" dirty="0"/>
              <a:t>.</a:t>
            </a:r>
          </a:p>
          <a:p>
            <a:pPr>
              <a:lnSpc>
                <a:spcPct val="90000"/>
              </a:lnSpc>
              <a:spcAft>
                <a:spcPts val="600"/>
              </a:spcAft>
            </a:pPr>
            <a:r>
              <a:rPr lang="en-US" i="1" dirty="0"/>
              <a:t>“Se la </a:t>
            </a:r>
            <a:r>
              <a:rPr lang="en-US" i="1" dirty="0" err="1"/>
              <a:t>gente</a:t>
            </a:r>
            <a:r>
              <a:rPr lang="en-US" i="1" dirty="0"/>
              <a:t> </a:t>
            </a:r>
            <a:r>
              <a:rPr lang="en-US" i="1" dirty="0" err="1"/>
              <a:t>potesse</a:t>
            </a:r>
            <a:r>
              <a:rPr lang="en-US" i="1" dirty="0"/>
              <a:t> </a:t>
            </a:r>
            <a:r>
              <a:rPr lang="en-US" i="1" dirty="0" err="1"/>
              <a:t>vedere</a:t>
            </a:r>
            <a:r>
              <a:rPr lang="en-US" i="1" dirty="0"/>
              <a:t> </a:t>
            </a:r>
            <a:r>
              <a:rPr lang="en-US" i="1" dirty="0" err="1"/>
              <a:t>cosa</a:t>
            </a:r>
            <a:r>
              <a:rPr lang="en-US" i="1" dirty="0"/>
              <a:t> </a:t>
            </a:r>
            <a:r>
              <a:rPr lang="en-US" i="1" dirty="0" err="1"/>
              <a:t>stiamo</a:t>
            </a:r>
            <a:r>
              <a:rPr lang="en-US" i="1" dirty="0"/>
              <a:t> </a:t>
            </a:r>
            <a:r>
              <a:rPr lang="en-US" i="1" dirty="0" err="1"/>
              <a:t>facendo</a:t>
            </a:r>
            <a:r>
              <a:rPr lang="en-US" i="1" dirty="0"/>
              <a:t> con un </a:t>
            </a:r>
            <a:r>
              <a:rPr lang="en-US" i="1" dirty="0" err="1"/>
              <a:t>milione</a:t>
            </a:r>
            <a:r>
              <a:rPr lang="en-US" i="1" dirty="0"/>
              <a:t> e mezzo </a:t>
            </a:r>
            <a:r>
              <a:rPr lang="en-US" i="1" dirty="0" err="1"/>
              <a:t>dei</a:t>
            </a:r>
            <a:r>
              <a:rPr lang="en-US" i="1" dirty="0"/>
              <a:t> </a:t>
            </a:r>
            <a:r>
              <a:rPr lang="en-US" i="1" dirty="0" err="1"/>
              <a:t>loro</a:t>
            </a:r>
            <a:r>
              <a:rPr lang="en-US" i="1" dirty="0"/>
              <a:t> </a:t>
            </a:r>
            <a:r>
              <a:rPr lang="en-US" i="1" dirty="0" err="1"/>
              <a:t>dollari</a:t>
            </a:r>
            <a:r>
              <a:rPr lang="en-US" i="1" dirty="0"/>
              <a:t>, </a:t>
            </a:r>
            <a:r>
              <a:rPr lang="en-US" i="1" dirty="0" err="1"/>
              <a:t>direbbe</a:t>
            </a:r>
            <a:r>
              <a:rPr lang="en-US" i="1" dirty="0"/>
              <a:t> </a:t>
            </a:r>
            <a:r>
              <a:rPr lang="en-US" i="1" dirty="0" err="1"/>
              <a:t>che</a:t>
            </a:r>
            <a:r>
              <a:rPr lang="en-US" i="1" dirty="0"/>
              <a:t> </a:t>
            </a:r>
            <a:r>
              <a:rPr lang="en-US" i="1" dirty="0" err="1"/>
              <a:t>siamo</a:t>
            </a:r>
            <a:r>
              <a:rPr lang="en-US" i="1" dirty="0"/>
              <a:t> tutti </a:t>
            </a:r>
            <a:r>
              <a:rPr lang="en-US" i="1" dirty="0" err="1"/>
              <a:t>matti</a:t>
            </a:r>
            <a:r>
              <a:rPr lang="en-US" i="1" dirty="0"/>
              <a:t>. E se </a:t>
            </a:r>
            <a:r>
              <a:rPr lang="en-US" i="1" dirty="0" err="1"/>
              <a:t>sapessero</a:t>
            </a:r>
            <a:r>
              <a:rPr lang="en-US" i="1" dirty="0"/>
              <a:t> </a:t>
            </a:r>
            <a:r>
              <a:rPr lang="en-US" i="1" dirty="0" err="1"/>
              <a:t>perché</a:t>
            </a:r>
            <a:r>
              <a:rPr lang="en-US" i="1" dirty="0"/>
              <a:t> lo </a:t>
            </a:r>
            <a:r>
              <a:rPr lang="en-US" i="1" dirty="0" err="1"/>
              <a:t>stiamo</a:t>
            </a:r>
            <a:r>
              <a:rPr lang="en-US" i="1" dirty="0"/>
              <a:t> </a:t>
            </a:r>
            <a:r>
              <a:rPr lang="en-US" i="1" dirty="0" err="1"/>
              <a:t>facendo</a:t>
            </a:r>
            <a:r>
              <a:rPr lang="en-US" i="1" dirty="0"/>
              <a:t>, </a:t>
            </a:r>
            <a:r>
              <a:rPr lang="en-US" i="1" dirty="0" err="1"/>
              <a:t>avrebbero</a:t>
            </a:r>
            <a:r>
              <a:rPr lang="en-US" i="1" dirty="0"/>
              <a:t> la </a:t>
            </a:r>
            <a:r>
              <a:rPr lang="en-US" i="1" dirty="0" err="1"/>
              <a:t>certezza</a:t>
            </a:r>
            <a:r>
              <a:rPr lang="en-US" i="1" dirty="0"/>
              <a:t> </a:t>
            </a:r>
            <a:r>
              <a:rPr lang="en-US" i="1" dirty="0" err="1"/>
              <a:t>che</a:t>
            </a:r>
            <a:r>
              <a:rPr lang="en-US" i="1" dirty="0"/>
              <a:t> </a:t>
            </a:r>
            <a:r>
              <a:rPr lang="en-US" i="1" dirty="0" err="1"/>
              <a:t>siamo</a:t>
            </a:r>
            <a:r>
              <a:rPr lang="en-US" i="1" dirty="0"/>
              <a:t> </a:t>
            </a:r>
            <a:r>
              <a:rPr lang="en-US" i="1" dirty="0" err="1"/>
              <a:t>matti</a:t>
            </a:r>
            <a:r>
              <a:rPr lang="en-US" i="1" dirty="0"/>
              <a:t> </a:t>
            </a:r>
            <a:r>
              <a:rPr lang="en-US" i="1" dirty="0" err="1"/>
              <a:t>davvero</a:t>
            </a:r>
            <a:r>
              <a:rPr lang="en-US" i="1" dirty="0"/>
              <a:t>.”</a:t>
            </a:r>
          </a:p>
        </p:txBody>
      </p:sp>
      <p:pic>
        <p:nvPicPr>
          <p:cNvPr id="4" name="Immagine 3" descr="Immagine che contiene testo, inpiedi, nero&#10;&#10;Descrizione generata automaticamente">
            <a:extLst>
              <a:ext uri="{FF2B5EF4-FFF2-40B4-BE49-F238E27FC236}">
                <a16:creationId xmlns:a16="http://schemas.microsoft.com/office/drawing/2014/main" id="{90CDACC1-8E48-BD60-9666-5512F3E5A9DA}"/>
              </a:ext>
            </a:extLst>
          </p:cNvPr>
          <p:cNvPicPr>
            <a:picLocks noChangeAspect="1"/>
          </p:cNvPicPr>
          <p:nvPr/>
        </p:nvPicPr>
        <p:blipFill rotWithShape="1">
          <a:blip r:embed="rId2">
            <a:extLst>
              <a:ext uri="{28A0092B-C50C-407E-A947-70E740481C1C}">
                <a14:useLocalDpi xmlns:a14="http://schemas.microsoft.com/office/drawing/2010/main" val="0"/>
              </a:ext>
            </a:extLst>
          </a:blip>
          <a:srcRect l="8145" r="8147"/>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02438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sellaDiTesto 1">
            <a:extLst>
              <a:ext uri="{FF2B5EF4-FFF2-40B4-BE49-F238E27FC236}">
                <a16:creationId xmlns:a16="http://schemas.microsoft.com/office/drawing/2014/main" id="{62C7E2AC-32AA-75EC-8ED4-F3FD1ED1E343}"/>
              </a:ext>
            </a:extLst>
          </p:cNvPr>
          <p:cNvSpPr txBox="1"/>
          <p:nvPr/>
        </p:nvSpPr>
        <p:spPr>
          <a:xfrm>
            <a:off x="0" y="231353"/>
            <a:ext cx="4527933" cy="6411817"/>
          </a:xfrm>
          <a:prstGeom prst="rect">
            <a:avLst/>
          </a:prstGeom>
        </p:spPr>
        <p:txBody>
          <a:bodyPr vert="horz" lIns="91440" tIns="45720" rIns="91440" bIns="45720" rtlCol="0">
            <a:normAutofit lnSpcReduction="10000"/>
          </a:bodyPr>
          <a:lstStyle/>
          <a:p>
            <a:pPr>
              <a:lnSpc>
                <a:spcPct val="90000"/>
              </a:lnSpc>
              <a:spcAft>
                <a:spcPts val="600"/>
              </a:spcAft>
            </a:pPr>
            <a:r>
              <a:rPr lang="en-US" sz="1600" dirty="0"/>
              <a:t>Il </a:t>
            </a:r>
            <a:r>
              <a:rPr lang="en-US" sz="1600" dirty="0" err="1"/>
              <a:t>pomeriggio</a:t>
            </a:r>
            <a:r>
              <a:rPr lang="en-US" sz="1600" dirty="0"/>
              <a:t> del primo </a:t>
            </a:r>
            <a:r>
              <a:rPr lang="en-US" sz="1600" dirty="0" err="1"/>
              <a:t>dicembre</a:t>
            </a:r>
            <a:r>
              <a:rPr lang="en-US" sz="1600" dirty="0"/>
              <a:t> la Pila </a:t>
            </a:r>
            <a:r>
              <a:rPr lang="en-US" sz="1600" dirty="0" err="1"/>
              <a:t>stava</a:t>
            </a:r>
            <a:r>
              <a:rPr lang="en-US" sz="1600" dirty="0"/>
              <a:t> per </a:t>
            </a:r>
            <a:r>
              <a:rPr lang="en-US" sz="1600" dirty="0" err="1"/>
              <a:t>raggiungere</a:t>
            </a:r>
            <a:r>
              <a:rPr lang="en-US" sz="1600" dirty="0"/>
              <a:t> la </a:t>
            </a:r>
            <a:r>
              <a:rPr lang="en-US" sz="1600" dirty="0" err="1"/>
              <a:t>massa</a:t>
            </a:r>
            <a:r>
              <a:rPr lang="en-US" sz="1600" dirty="0"/>
              <a:t> </a:t>
            </a:r>
            <a:r>
              <a:rPr lang="en-US" sz="1600" dirty="0" err="1"/>
              <a:t>critica</a:t>
            </a:r>
            <a:r>
              <a:rPr lang="en-US" sz="1600" dirty="0"/>
              <a:t>, Fermi, dopo aver </a:t>
            </a:r>
            <a:r>
              <a:rPr lang="en-US" sz="1600" dirty="0" err="1"/>
              <a:t>lavorato</a:t>
            </a:r>
            <a:r>
              <a:rPr lang="en-US" sz="1600" dirty="0"/>
              <a:t> </a:t>
            </a:r>
            <a:r>
              <a:rPr lang="en-US" sz="1600" dirty="0" err="1"/>
              <a:t>fino</a:t>
            </a:r>
            <a:r>
              <a:rPr lang="en-US" sz="1600" dirty="0"/>
              <a:t> alle quattro del </a:t>
            </a:r>
            <a:r>
              <a:rPr lang="en-US" sz="1600" dirty="0" err="1"/>
              <a:t>mattino</a:t>
            </a:r>
            <a:r>
              <a:rPr lang="en-US" sz="1600" dirty="0"/>
              <a:t> la </a:t>
            </a:r>
            <a:r>
              <a:rPr lang="en-US" sz="1600" dirty="0" err="1"/>
              <a:t>squadra</a:t>
            </a:r>
            <a:r>
              <a:rPr lang="en-US" sz="1600" dirty="0"/>
              <a:t> Anderson </a:t>
            </a:r>
            <a:r>
              <a:rPr lang="en-US" sz="1600" dirty="0" err="1"/>
              <a:t>diede</a:t>
            </a:r>
            <a:r>
              <a:rPr lang="en-US" sz="1600" dirty="0"/>
              <a:t> il </a:t>
            </a:r>
            <a:r>
              <a:rPr lang="en-US" sz="1600" dirty="0" err="1"/>
              <a:t>cambio</a:t>
            </a:r>
            <a:r>
              <a:rPr lang="en-US" sz="1600" dirty="0"/>
              <a:t> al </a:t>
            </a:r>
            <a:r>
              <a:rPr lang="en-US" sz="1600" dirty="0" err="1"/>
              <a:t>gruppo</a:t>
            </a:r>
            <a:r>
              <a:rPr lang="en-US" sz="1600" dirty="0"/>
              <a:t> di Fermi, ma </a:t>
            </a:r>
            <a:r>
              <a:rPr lang="en-US" sz="1600" dirty="0" err="1"/>
              <a:t>quest’ultimo</a:t>
            </a:r>
            <a:r>
              <a:rPr lang="en-US" sz="1600" dirty="0"/>
              <a:t> prima di </a:t>
            </a:r>
            <a:r>
              <a:rPr lang="en-US" sz="1600" dirty="0" err="1"/>
              <a:t>andarsene</a:t>
            </a:r>
            <a:r>
              <a:rPr lang="en-US" sz="1600" dirty="0"/>
              <a:t> prese da </a:t>
            </a:r>
            <a:r>
              <a:rPr lang="en-US" sz="1600" dirty="0" err="1"/>
              <a:t>parte</a:t>
            </a:r>
            <a:r>
              <a:rPr lang="en-US" sz="1600" dirty="0"/>
              <a:t> il </a:t>
            </a:r>
            <a:r>
              <a:rPr lang="en-US" sz="1600" dirty="0" err="1"/>
              <a:t>giovane</a:t>
            </a:r>
            <a:r>
              <a:rPr lang="en-US" sz="1600" dirty="0"/>
              <a:t> Herb Anderson e </a:t>
            </a:r>
            <a:r>
              <a:rPr lang="en-US" sz="1600" dirty="0" err="1"/>
              <a:t>disse</a:t>
            </a:r>
            <a:r>
              <a:rPr lang="en-US" sz="1600" dirty="0"/>
              <a:t> </a:t>
            </a:r>
            <a:r>
              <a:rPr lang="en-US" sz="1600" i="1" dirty="0"/>
              <a:t>“Ci </a:t>
            </a:r>
            <a:r>
              <a:rPr lang="en-US" sz="1600" i="1" dirty="0" err="1"/>
              <a:t>siamo</a:t>
            </a:r>
            <a:r>
              <a:rPr lang="en-US" sz="1600" i="1" dirty="0"/>
              <a:t> quasi. Tutti </a:t>
            </a:r>
            <a:r>
              <a:rPr lang="en-US" sz="1600" i="1" dirty="0" err="1"/>
              <a:t>i</a:t>
            </a:r>
            <a:r>
              <a:rPr lang="en-US" sz="1600" i="1" dirty="0"/>
              <a:t> </a:t>
            </a:r>
            <a:r>
              <a:rPr lang="en-US" sz="1600" i="1" dirty="0" err="1"/>
              <a:t>calcoli</a:t>
            </a:r>
            <a:r>
              <a:rPr lang="en-US" sz="1600" i="1" dirty="0"/>
              <a:t> </a:t>
            </a:r>
            <a:r>
              <a:rPr lang="en-US" sz="1600" i="1" dirty="0" err="1"/>
              <a:t>dicono</a:t>
            </a:r>
            <a:r>
              <a:rPr lang="en-US" sz="1600" i="1" dirty="0"/>
              <a:t> </a:t>
            </a:r>
            <a:r>
              <a:rPr lang="en-US" sz="1600" i="1" dirty="0" err="1"/>
              <a:t>che</a:t>
            </a:r>
            <a:r>
              <a:rPr lang="en-US" sz="1600" i="1" dirty="0"/>
              <a:t> </a:t>
            </a:r>
            <a:r>
              <a:rPr lang="en-US" sz="1600" i="1" dirty="0" err="1"/>
              <a:t>quando</a:t>
            </a:r>
            <a:r>
              <a:rPr lang="en-US" sz="1600" i="1" dirty="0"/>
              <a:t> </a:t>
            </a:r>
            <a:r>
              <a:rPr lang="en-US" sz="1600" i="1" dirty="0" err="1"/>
              <a:t>saremmo</a:t>
            </a:r>
            <a:r>
              <a:rPr lang="en-US" sz="1600" i="1" dirty="0"/>
              <a:t> a </a:t>
            </a:r>
            <a:r>
              <a:rPr lang="en-US" sz="1600" i="1" dirty="0" err="1"/>
              <a:t>cinquantuno</a:t>
            </a:r>
            <a:r>
              <a:rPr lang="en-US" sz="1600" i="1" dirty="0"/>
              <a:t> strati la pila </a:t>
            </a:r>
            <a:r>
              <a:rPr lang="en-US" sz="1600" i="1" dirty="0" err="1"/>
              <a:t>sarà</a:t>
            </a:r>
            <a:r>
              <a:rPr lang="en-US" sz="1600" i="1" dirty="0"/>
              <a:t> </a:t>
            </a:r>
            <a:r>
              <a:rPr lang="en-US" sz="1600" i="1" dirty="0" err="1"/>
              <a:t>allo</a:t>
            </a:r>
            <a:r>
              <a:rPr lang="en-US" sz="1600" i="1" dirty="0"/>
              <a:t> </a:t>
            </a:r>
            <a:r>
              <a:rPr lang="en-US" sz="1600" i="1" dirty="0" err="1"/>
              <a:t>stadio</a:t>
            </a:r>
            <a:r>
              <a:rPr lang="en-US" sz="1600" i="1" dirty="0"/>
              <a:t> </a:t>
            </a:r>
            <a:r>
              <a:rPr lang="en-US" sz="1600" i="1" dirty="0" err="1"/>
              <a:t>critico</a:t>
            </a:r>
            <a:r>
              <a:rPr lang="en-US" sz="1600" i="1" dirty="0"/>
              <a:t>. </a:t>
            </a:r>
            <a:r>
              <a:rPr lang="en-US" sz="1600" i="1" dirty="0" err="1"/>
              <a:t>Stanotte</a:t>
            </a:r>
            <a:r>
              <a:rPr lang="en-US" sz="1600" i="1" dirty="0"/>
              <a:t> </a:t>
            </a:r>
            <a:r>
              <a:rPr lang="en-US" sz="1600" i="1" dirty="0" err="1"/>
              <a:t>tu</a:t>
            </a:r>
            <a:r>
              <a:rPr lang="en-US" sz="1600" i="1" dirty="0"/>
              <a:t> </a:t>
            </a:r>
            <a:r>
              <a:rPr lang="en-US" sz="1600" i="1" dirty="0" err="1"/>
              <a:t>finirai</a:t>
            </a:r>
            <a:r>
              <a:rPr lang="en-US" sz="1600" i="1" dirty="0"/>
              <a:t> la Pila, ma </a:t>
            </a:r>
            <a:r>
              <a:rPr lang="en-US" sz="1600" i="1" dirty="0" err="1"/>
              <a:t>quando</a:t>
            </a:r>
            <a:r>
              <a:rPr lang="en-US" sz="1600" i="1" dirty="0"/>
              <a:t> </a:t>
            </a:r>
            <a:r>
              <a:rPr lang="en-US" sz="1600" i="1" dirty="0" err="1"/>
              <a:t>sarai</a:t>
            </a:r>
            <a:r>
              <a:rPr lang="en-US" sz="1600" i="1" dirty="0"/>
              <a:t> </a:t>
            </a:r>
            <a:r>
              <a:rPr lang="en-US" sz="1600" i="1" dirty="0" err="1"/>
              <a:t>arrivato</a:t>
            </a:r>
            <a:r>
              <a:rPr lang="en-US" sz="1600" i="1" dirty="0"/>
              <a:t> al </a:t>
            </a:r>
            <a:r>
              <a:rPr lang="en-US" sz="1600" i="1" dirty="0" err="1"/>
              <a:t>cinquantunesimo</a:t>
            </a:r>
            <a:r>
              <a:rPr lang="en-US" sz="1600" i="1" dirty="0"/>
              <a:t> </a:t>
            </a:r>
            <a:r>
              <a:rPr lang="en-US" sz="1600" i="1" dirty="0" err="1"/>
              <a:t>strato</a:t>
            </a:r>
            <a:r>
              <a:rPr lang="en-US" sz="1600" i="1" dirty="0"/>
              <a:t>, </a:t>
            </a:r>
            <a:r>
              <a:rPr lang="en-US" sz="1600" i="1" dirty="0" err="1"/>
              <a:t>spingi</a:t>
            </a:r>
            <a:r>
              <a:rPr lang="en-US" sz="1600" i="1" dirty="0"/>
              <a:t> </a:t>
            </a:r>
            <a:r>
              <a:rPr lang="en-US" sz="1600" i="1" dirty="0" err="1"/>
              <a:t>dentro</a:t>
            </a:r>
            <a:r>
              <a:rPr lang="en-US" sz="1600" i="1" dirty="0"/>
              <a:t> al </a:t>
            </a:r>
            <a:r>
              <a:rPr lang="en-US" sz="1600" i="1" dirty="0" err="1"/>
              <a:t>massimo</a:t>
            </a:r>
            <a:r>
              <a:rPr lang="en-US" sz="1600" i="1" dirty="0"/>
              <a:t> le barre di </a:t>
            </a:r>
            <a:r>
              <a:rPr lang="en-US" sz="1600" i="1" dirty="0" err="1"/>
              <a:t>controllo</a:t>
            </a:r>
            <a:r>
              <a:rPr lang="en-US" sz="1600" i="1" dirty="0"/>
              <a:t>, </a:t>
            </a:r>
            <a:r>
              <a:rPr lang="en-US" sz="1600" i="1" dirty="0" err="1"/>
              <a:t>bloccale</a:t>
            </a:r>
            <a:r>
              <a:rPr lang="en-US" sz="1600" i="1" dirty="0"/>
              <a:t>, e </a:t>
            </a:r>
            <a:r>
              <a:rPr lang="en-US" sz="1600" i="1" dirty="0" err="1"/>
              <a:t>vattene</a:t>
            </a:r>
            <a:r>
              <a:rPr lang="en-US" sz="1600" i="1" dirty="0"/>
              <a:t> a casa! Non dare il via </a:t>
            </a:r>
            <a:r>
              <a:rPr lang="en-US" sz="1600" i="1" dirty="0" err="1"/>
              <a:t>alla</a:t>
            </a:r>
            <a:r>
              <a:rPr lang="en-US" sz="1600" i="1" dirty="0"/>
              <a:t> </a:t>
            </a:r>
            <a:r>
              <a:rPr lang="en-US" sz="1600" i="1" dirty="0" err="1"/>
              <a:t>reazione</a:t>
            </a:r>
            <a:r>
              <a:rPr lang="en-US" sz="1600" i="1" dirty="0"/>
              <a:t> </a:t>
            </a:r>
            <a:r>
              <a:rPr lang="en-US" sz="1600" i="1" dirty="0" err="1"/>
              <a:t>finché</a:t>
            </a:r>
            <a:r>
              <a:rPr lang="en-US" sz="1600" i="1" dirty="0"/>
              <a:t> non ci </a:t>
            </a:r>
            <a:r>
              <a:rPr lang="en-US" sz="1600" i="1" dirty="0" err="1"/>
              <a:t>sono</a:t>
            </a:r>
            <a:r>
              <a:rPr lang="en-US" sz="1600" i="1" dirty="0"/>
              <a:t> io!” </a:t>
            </a:r>
          </a:p>
          <a:p>
            <a:pPr>
              <a:lnSpc>
                <a:spcPct val="90000"/>
              </a:lnSpc>
              <a:spcAft>
                <a:spcPts val="600"/>
              </a:spcAft>
            </a:pPr>
            <a:r>
              <a:rPr lang="en-US" sz="1600" dirty="0"/>
              <a:t>Anderson </a:t>
            </a:r>
            <a:r>
              <a:rPr lang="en-US" sz="1600" dirty="0" err="1"/>
              <a:t>si</a:t>
            </a:r>
            <a:r>
              <a:rPr lang="en-US" sz="1600" dirty="0"/>
              <a:t> mise al </a:t>
            </a:r>
            <a:r>
              <a:rPr lang="en-US" sz="1600" dirty="0" err="1"/>
              <a:t>lavoro</a:t>
            </a:r>
            <a:r>
              <a:rPr lang="en-US" sz="1600" dirty="0"/>
              <a:t>, dopo aver </a:t>
            </a:r>
            <a:r>
              <a:rPr lang="en-US" sz="1600" dirty="0" err="1"/>
              <a:t>acconsentito</a:t>
            </a:r>
            <a:r>
              <a:rPr lang="en-US" sz="1600" dirty="0"/>
              <a:t> </a:t>
            </a:r>
            <a:r>
              <a:rPr lang="en-US" sz="1600" dirty="0" err="1"/>
              <a:t>alla</a:t>
            </a:r>
            <a:r>
              <a:rPr lang="en-US" sz="1600" dirty="0"/>
              <a:t> </a:t>
            </a:r>
            <a:r>
              <a:rPr lang="en-US" sz="1600" dirty="0" err="1"/>
              <a:t>richiesta</a:t>
            </a:r>
            <a:r>
              <a:rPr lang="en-US" sz="1600" dirty="0"/>
              <a:t> di Fermi, </a:t>
            </a:r>
            <a:r>
              <a:rPr lang="en-US" sz="1600" dirty="0" err="1"/>
              <a:t>continuava</a:t>
            </a:r>
            <a:r>
              <a:rPr lang="en-US" sz="1600" dirty="0"/>
              <a:t> ad </a:t>
            </a:r>
            <a:r>
              <a:rPr lang="en-US" sz="1600" dirty="0" err="1"/>
              <a:t>aggiungere</a:t>
            </a:r>
            <a:r>
              <a:rPr lang="en-US" sz="1600" dirty="0"/>
              <a:t> strati </a:t>
            </a:r>
            <a:r>
              <a:rPr lang="en-US" sz="1600" dirty="0" err="1"/>
              <a:t>alla</a:t>
            </a:r>
            <a:r>
              <a:rPr lang="en-US" sz="1600" dirty="0"/>
              <a:t> Pila e </a:t>
            </a:r>
            <a:r>
              <a:rPr lang="en-US" sz="1600" dirty="0" err="1"/>
              <a:t>quando</a:t>
            </a:r>
            <a:r>
              <a:rPr lang="en-US" sz="1600" dirty="0"/>
              <a:t> </a:t>
            </a:r>
            <a:r>
              <a:rPr lang="en-US" sz="1600" dirty="0" err="1"/>
              <a:t>erano</a:t>
            </a:r>
            <a:r>
              <a:rPr lang="en-US" sz="1600" dirty="0"/>
              <a:t> quasi le 23:00 la </a:t>
            </a:r>
            <a:r>
              <a:rPr lang="en-US" sz="1600" dirty="0" err="1"/>
              <a:t>squadra</a:t>
            </a:r>
            <a:r>
              <a:rPr lang="en-US" sz="1600" dirty="0"/>
              <a:t> di Herb </a:t>
            </a:r>
            <a:r>
              <a:rPr lang="en-US" sz="1600" dirty="0" err="1"/>
              <a:t>aveva</a:t>
            </a:r>
            <a:r>
              <a:rPr lang="en-US" sz="1600" dirty="0"/>
              <a:t> </a:t>
            </a:r>
            <a:r>
              <a:rPr lang="en-US" sz="1600" dirty="0" err="1"/>
              <a:t>raggiunto</a:t>
            </a:r>
            <a:r>
              <a:rPr lang="en-US" sz="1600" dirty="0"/>
              <a:t> il </a:t>
            </a:r>
            <a:r>
              <a:rPr lang="en-US" sz="1600" dirty="0" err="1"/>
              <a:t>cinquantunesimo</a:t>
            </a:r>
            <a:r>
              <a:rPr lang="en-US" sz="1600" dirty="0"/>
              <a:t> </a:t>
            </a:r>
            <a:r>
              <a:rPr lang="en-US" sz="1600" dirty="0" err="1"/>
              <a:t>strato</a:t>
            </a:r>
            <a:r>
              <a:rPr lang="en-US" sz="1600" dirty="0"/>
              <a:t>. </a:t>
            </a:r>
            <a:r>
              <a:rPr lang="en-US" sz="1600" dirty="0" err="1"/>
              <a:t>Quando</a:t>
            </a:r>
            <a:r>
              <a:rPr lang="en-US" sz="1600" dirty="0"/>
              <a:t> tutti </a:t>
            </a:r>
            <a:r>
              <a:rPr lang="en-US" sz="1600" dirty="0" err="1"/>
              <a:t>gli</a:t>
            </a:r>
            <a:r>
              <a:rPr lang="en-US" sz="1600" dirty="0"/>
              <a:t> </a:t>
            </a:r>
            <a:r>
              <a:rPr lang="en-US" sz="1600" dirty="0" err="1"/>
              <a:t>uomini</a:t>
            </a:r>
            <a:r>
              <a:rPr lang="en-US" sz="1600" dirty="0"/>
              <a:t> </a:t>
            </a:r>
            <a:r>
              <a:rPr lang="en-US" sz="1600" dirty="0" err="1"/>
              <a:t>stavano</a:t>
            </a:r>
            <a:r>
              <a:rPr lang="en-US" sz="1600" dirty="0"/>
              <a:t> </a:t>
            </a:r>
            <a:r>
              <a:rPr lang="en-US" sz="1600" dirty="0" err="1"/>
              <a:t>lasciando</a:t>
            </a:r>
            <a:r>
              <a:rPr lang="en-US" sz="1600" dirty="0"/>
              <a:t> la palestra, il </a:t>
            </a:r>
            <a:r>
              <a:rPr lang="en-US" sz="1600" dirty="0" err="1"/>
              <a:t>giovane</a:t>
            </a:r>
            <a:r>
              <a:rPr lang="en-US" sz="1600" dirty="0"/>
              <a:t> </a:t>
            </a:r>
            <a:r>
              <a:rPr lang="en-US" sz="1600" dirty="0" err="1"/>
              <a:t>ventottenne</a:t>
            </a:r>
            <a:r>
              <a:rPr lang="en-US" sz="1600" dirty="0"/>
              <a:t> </a:t>
            </a:r>
            <a:r>
              <a:rPr lang="en-US" sz="1600" dirty="0" err="1"/>
              <a:t>si</a:t>
            </a:r>
            <a:r>
              <a:rPr lang="en-US" sz="1600" dirty="0"/>
              <a:t> mise a </a:t>
            </a:r>
            <a:r>
              <a:rPr lang="en-US" sz="1600" dirty="0" err="1"/>
              <a:t>ricontrollare</a:t>
            </a:r>
            <a:r>
              <a:rPr lang="en-US" sz="1600" dirty="0"/>
              <a:t> tutti </a:t>
            </a:r>
            <a:r>
              <a:rPr lang="en-US" sz="1600" dirty="0" err="1"/>
              <a:t>gli</a:t>
            </a:r>
            <a:r>
              <a:rPr lang="en-US" sz="1600" dirty="0"/>
              <a:t> </a:t>
            </a:r>
            <a:r>
              <a:rPr lang="en-US" sz="1600" dirty="0" err="1"/>
              <a:t>strumenti</a:t>
            </a:r>
            <a:r>
              <a:rPr lang="en-US" sz="1600" dirty="0"/>
              <a:t>, e prima di </a:t>
            </a:r>
            <a:r>
              <a:rPr lang="en-US" sz="1600" dirty="0" err="1"/>
              <a:t>andarsene</a:t>
            </a:r>
            <a:r>
              <a:rPr lang="en-US" sz="1600" dirty="0"/>
              <a:t> </a:t>
            </a:r>
            <a:r>
              <a:rPr lang="en-US" sz="1600" dirty="0" err="1"/>
              <a:t>l’occhio</a:t>
            </a:r>
            <a:r>
              <a:rPr lang="en-US" sz="1600" dirty="0"/>
              <a:t> </a:t>
            </a:r>
            <a:r>
              <a:rPr lang="en-US" sz="1600" dirty="0" err="1"/>
              <a:t>gli</a:t>
            </a:r>
            <a:r>
              <a:rPr lang="en-US" sz="1600" dirty="0"/>
              <a:t> </a:t>
            </a:r>
            <a:r>
              <a:rPr lang="en-US" sz="1600" dirty="0" err="1"/>
              <a:t>cadde</a:t>
            </a:r>
            <a:r>
              <a:rPr lang="en-US" sz="1600" dirty="0"/>
              <a:t> </a:t>
            </a:r>
            <a:r>
              <a:rPr lang="en-US" sz="1600" dirty="0" err="1"/>
              <a:t>sulla</a:t>
            </a:r>
            <a:r>
              <a:rPr lang="en-US" sz="1600" dirty="0"/>
              <a:t> barra di </a:t>
            </a:r>
            <a:r>
              <a:rPr lang="en-US" sz="1600" dirty="0" err="1"/>
              <a:t>controllo</a:t>
            </a:r>
            <a:r>
              <a:rPr lang="en-US" sz="1600" dirty="0"/>
              <a:t>, ne </a:t>
            </a:r>
            <a:r>
              <a:rPr lang="en-US" sz="1600" dirty="0" err="1"/>
              <a:t>rimase</a:t>
            </a:r>
            <a:r>
              <a:rPr lang="en-US" sz="1600" dirty="0"/>
              <a:t> </a:t>
            </a:r>
            <a:r>
              <a:rPr lang="en-US" sz="1600" dirty="0" err="1"/>
              <a:t>sbalordito</a:t>
            </a:r>
            <a:r>
              <a:rPr lang="en-US" sz="1600" dirty="0"/>
              <a:t>, la Pila </a:t>
            </a:r>
            <a:r>
              <a:rPr lang="en-US" sz="1600" dirty="0" err="1"/>
              <a:t>aveva</a:t>
            </a:r>
            <a:r>
              <a:rPr lang="en-US" sz="1600" dirty="0"/>
              <a:t> </a:t>
            </a:r>
            <a:r>
              <a:rPr lang="en-US" sz="1600" dirty="0" err="1"/>
              <a:t>raggiunto</a:t>
            </a:r>
            <a:r>
              <a:rPr lang="en-US" sz="1600" dirty="0"/>
              <a:t> il punto </a:t>
            </a:r>
            <a:r>
              <a:rPr lang="en-US" sz="1600" dirty="0" err="1"/>
              <a:t>critico</a:t>
            </a:r>
            <a:r>
              <a:rPr lang="en-US" sz="1600" dirty="0"/>
              <a:t> e la </a:t>
            </a:r>
            <a:r>
              <a:rPr lang="en-US" sz="1600" dirty="0" err="1"/>
              <a:t>reazione</a:t>
            </a:r>
            <a:r>
              <a:rPr lang="en-US" sz="1600" dirty="0"/>
              <a:t> a catena </a:t>
            </a:r>
            <a:r>
              <a:rPr lang="en-US" sz="1600" dirty="0" err="1"/>
              <a:t>avrebbe</a:t>
            </a:r>
            <a:r>
              <a:rPr lang="en-US" sz="1600" dirty="0"/>
              <a:t> </a:t>
            </a:r>
            <a:r>
              <a:rPr lang="en-US" sz="1600" dirty="0" err="1"/>
              <a:t>potuto</a:t>
            </a:r>
            <a:r>
              <a:rPr lang="en-US" sz="1600" dirty="0"/>
              <a:t> </a:t>
            </a:r>
            <a:r>
              <a:rPr lang="en-US" sz="1600" dirty="0" err="1"/>
              <a:t>cominciare</a:t>
            </a:r>
            <a:r>
              <a:rPr lang="en-US" sz="1600" dirty="0"/>
              <a:t>. Anderson era </a:t>
            </a:r>
            <a:r>
              <a:rPr lang="en-US" sz="1600" dirty="0" err="1"/>
              <a:t>vicino</a:t>
            </a:r>
            <a:r>
              <a:rPr lang="en-US" sz="1600" dirty="0"/>
              <a:t> </a:t>
            </a:r>
            <a:r>
              <a:rPr lang="en-US" sz="1600" dirty="0" err="1"/>
              <a:t>alla</a:t>
            </a:r>
            <a:r>
              <a:rPr lang="en-US" sz="1600" dirty="0"/>
              <a:t> </a:t>
            </a:r>
            <a:r>
              <a:rPr lang="en-US" sz="1600" dirty="0" err="1"/>
              <a:t>risposta</a:t>
            </a:r>
            <a:r>
              <a:rPr lang="en-US" sz="1600" dirty="0"/>
              <a:t> </a:t>
            </a:r>
            <a:r>
              <a:rPr lang="en-US" sz="1600" dirty="0" err="1"/>
              <a:t>che</a:t>
            </a:r>
            <a:r>
              <a:rPr lang="en-US" sz="1600" dirty="0"/>
              <a:t> per </a:t>
            </a:r>
            <a:r>
              <a:rPr lang="en-US" sz="1600" dirty="0" err="1"/>
              <a:t>tre</a:t>
            </a:r>
            <a:r>
              <a:rPr lang="en-US" sz="1600" dirty="0"/>
              <a:t> anni </a:t>
            </a:r>
            <a:r>
              <a:rPr lang="en-US" sz="1600" dirty="0" err="1"/>
              <a:t>aveva</a:t>
            </a:r>
            <a:r>
              <a:rPr lang="en-US" sz="1600" dirty="0"/>
              <a:t> </a:t>
            </a:r>
            <a:r>
              <a:rPr lang="en-US" sz="1600" dirty="0" err="1"/>
              <a:t>occupato</a:t>
            </a:r>
            <a:r>
              <a:rPr lang="en-US" sz="1600" dirty="0"/>
              <a:t> </a:t>
            </a:r>
            <a:r>
              <a:rPr lang="en-US" sz="1600" dirty="0" err="1"/>
              <a:t>i</a:t>
            </a:r>
            <a:r>
              <a:rPr lang="en-US" sz="1600" dirty="0"/>
              <a:t> </a:t>
            </a:r>
            <a:r>
              <a:rPr lang="en-US" sz="1600" dirty="0" err="1"/>
              <a:t>suoi</a:t>
            </a:r>
            <a:r>
              <a:rPr lang="en-US" sz="1600" dirty="0"/>
              <a:t> </a:t>
            </a:r>
            <a:r>
              <a:rPr lang="en-US" sz="1600" dirty="0" err="1"/>
              <a:t>pensieri</a:t>
            </a:r>
            <a:r>
              <a:rPr lang="en-US" sz="1600" dirty="0"/>
              <a:t>, </a:t>
            </a:r>
            <a:r>
              <a:rPr lang="en-US" sz="1600" dirty="0" err="1"/>
              <a:t>gli</a:t>
            </a:r>
            <a:r>
              <a:rPr lang="en-US" sz="1600" dirty="0"/>
              <a:t> </a:t>
            </a:r>
            <a:r>
              <a:rPr lang="en-US" sz="1600" dirty="0" err="1"/>
              <a:t>bastava</a:t>
            </a:r>
            <a:r>
              <a:rPr lang="en-US" sz="1600" dirty="0"/>
              <a:t> </a:t>
            </a:r>
            <a:r>
              <a:rPr lang="en-US" sz="1600" dirty="0" err="1"/>
              <a:t>solamente</a:t>
            </a:r>
            <a:r>
              <a:rPr lang="en-US" sz="1600" dirty="0"/>
              <a:t> </a:t>
            </a:r>
            <a:r>
              <a:rPr lang="en-US" sz="1600" dirty="0" err="1"/>
              <a:t>estrarre</a:t>
            </a:r>
            <a:r>
              <a:rPr lang="en-US" sz="1600" dirty="0"/>
              <a:t> di </a:t>
            </a:r>
            <a:r>
              <a:rPr lang="en-US" sz="1600" dirty="0" err="1"/>
              <a:t>pochi</a:t>
            </a:r>
            <a:r>
              <a:rPr lang="en-US" sz="1600" dirty="0"/>
              <a:t> </a:t>
            </a:r>
            <a:r>
              <a:rPr lang="en-US" sz="1600" dirty="0" err="1"/>
              <a:t>centimetri</a:t>
            </a:r>
            <a:r>
              <a:rPr lang="en-US" sz="1600" dirty="0"/>
              <a:t> la barra di </a:t>
            </a:r>
            <a:r>
              <a:rPr lang="en-US" sz="1600" dirty="0" err="1"/>
              <a:t>controllo</a:t>
            </a:r>
            <a:r>
              <a:rPr lang="en-US" sz="1600" dirty="0"/>
              <a:t>, e </a:t>
            </a:r>
            <a:r>
              <a:rPr lang="en-US" sz="1600" dirty="0" err="1"/>
              <a:t>sarebbe</a:t>
            </a:r>
            <a:r>
              <a:rPr lang="en-US" sz="1600" dirty="0"/>
              <a:t> </a:t>
            </a:r>
            <a:r>
              <a:rPr lang="en-US" sz="1600" dirty="0" err="1"/>
              <a:t>stato</a:t>
            </a:r>
            <a:r>
              <a:rPr lang="en-US" sz="1600" dirty="0"/>
              <a:t> il primo ad </a:t>
            </a:r>
            <a:r>
              <a:rPr lang="en-US" sz="1600" dirty="0" err="1"/>
              <a:t>assistere</a:t>
            </a:r>
            <a:r>
              <a:rPr lang="en-US" sz="1600" dirty="0"/>
              <a:t> </a:t>
            </a:r>
            <a:r>
              <a:rPr lang="en-US" sz="1600" dirty="0" err="1"/>
              <a:t>alla</a:t>
            </a:r>
            <a:r>
              <a:rPr lang="en-US" sz="1600" dirty="0"/>
              <a:t> prima </a:t>
            </a:r>
            <a:r>
              <a:rPr lang="en-US" sz="1600" dirty="0" err="1"/>
              <a:t>reazione</a:t>
            </a:r>
            <a:r>
              <a:rPr lang="en-US" sz="1600" dirty="0"/>
              <a:t> a catena. </a:t>
            </a:r>
            <a:r>
              <a:rPr lang="en-US" sz="1600" dirty="0" err="1"/>
              <a:t>Però</a:t>
            </a:r>
            <a:r>
              <a:rPr lang="en-US" sz="1600" dirty="0"/>
              <a:t> il </a:t>
            </a:r>
            <a:r>
              <a:rPr lang="en-US" sz="1600" dirty="0" err="1"/>
              <a:t>giovane</a:t>
            </a:r>
            <a:r>
              <a:rPr lang="en-US" sz="1600" dirty="0"/>
              <a:t> </a:t>
            </a:r>
            <a:r>
              <a:rPr lang="en-US" sz="1600" dirty="0" err="1"/>
              <a:t>si</a:t>
            </a:r>
            <a:r>
              <a:rPr lang="en-US" sz="1600" dirty="0"/>
              <a:t> </a:t>
            </a:r>
            <a:r>
              <a:rPr lang="en-US" sz="1600" dirty="0" err="1"/>
              <a:t>fermò</a:t>
            </a:r>
            <a:r>
              <a:rPr lang="en-US" sz="1600" dirty="0"/>
              <a:t> e </a:t>
            </a:r>
            <a:r>
              <a:rPr lang="en-US" sz="1600" dirty="0" err="1"/>
              <a:t>comprese</a:t>
            </a:r>
            <a:r>
              <a:rPr lang="en-US" sz="1600" dirty="0"/>
              <a:t> </a:t>
            </a:r>
            <a:r>
              <a:rPr lang="en-US" sz="1600" dirty="0" err="1"/>
              <a:t>che</a:t>
            </a:r>
            <a:r>
              <a:rPr lang="en-US" sz="1600" dirty="0"/>
              <a:t> in </a:t>
            </a:r>
            <a:r>
              <a:rPr lang="en-US" sz="1600" dirty="0" err="1"/>
              <a:t>fondo</a:t>
            </a:r>
            <a:r>
              <a:rPr lang="en-US" sz="1600" dirty="0"/>
              <a:t> </a:t>
            </a:r>
            <a:r>
              <a:rPr lang="en-US" sz="1600" dirty="0" err="1"/>
              <a:t>quella</a:t>
            </a:r>
            <a:r>
              <a:rPr lang="en-US" sz="1600" dirty="0"/>
              <a:t> era la Pila di Enrico Fermi, </a:t>
            </a:r>
            <a:r>
              <a:rPr lang="en-US" sz="1600" dirty="0" err="1"/>
              <a:t>solamente</a:t>
            </a:r>
            <a:r>
              <a:rPr lang="en-US" sz="1600" dirty="0"/>
              <a:t> </a:t>
            </a:r>
            <a:r>
              <a:rPr lang="en-US" sz="1600" dirty="0" err="1"/>
              <a:t>lui</a:t>
            </a:r>
            <a:r>
              <a:rPr lang="en-US" sz="1600" dirty="0"/>
              <a:t> </a:t>
            </a:r>
            <a:r>
              <a:rPr lang="en-US" sz="1600" dirty="0" err="1"/>
              <a:t>aveva</a:t>
            </a:r>
            <a:r>
              <a:rPr lang="en-US" sz="1600" dirty="0"/>
              <a:t> </a:t>
            </a:r>
            <a:r>
              <a:rPr lang="en-US" sz="1600" dirty="0" err="1"/>
              <a:t>l’onore</a:t>
            </a:r>
            <a:r>
              <a:rPr lang="en-US" sz="1600" dirty="0"/>
              <a:t> di </a:t>
            </a:r>
            <a:r>
              <a:rPr lang="en-US" sz="1600" dirty="0" err="1"/>
              <a:t>effettuare</a:t>
            </a:r>
            <a:r>
              <a:rPr lang="en-US" sz="1600" dirty="0"/>
              <a:t> il primo </a:t>
            </a:r>
            <a:r>
              <a:rPr lang="en-US" sz="1600" dirty="0" err="1"/>
              <a:t>esperimento</a:t>
            </a:r>
            <a:r>
              <a:rPr lang="en-US" sz="1600" dirty="0"/>
              <a:t>.</a:t>
            </a:r>
          </a:p>
        </p:txBody>
      </p:sp>
      <p:pic>
        <p:nvPicPr>
          <p:cNvPr id="4" name="Immagine 3" descr="Immagine che contiene testo, interni&#10;&#10;Descrizione generata automaticamente">
            <a:extLst>
              <a:ext uri="{FF2B5EF4-FFF2-40B4-BE49-F238E27FC236}">
                <a16:creationId xmlns:a16="http://schemas.microsoft.com/office/drawing/2014/main" id="{84618E29-34A6-FFA3-1EF0-714EA56D7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457" y="1478919"/>
            <a:ext cx="6155141" cy="3923902"/>
          </a:xfrm>
          <a:prstGeom prst="rect">
            <a:avLst/>
          </a:prstGeom>
        </p:spPr>
      </p:pic>
    </p:spTree>
    <p:extLst>
      <p:ext uri="{BB962C8B-B14F-4D97-AF65-F5344CB8AC3E}">
        <p14:creationId xmlns:p14="http://schemas.microsoft.com/office/powerpoint/2010/main" val="386900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E44B4DA-C125-2D3F-71AD-DCEC7A86C6C5}"/>
              </a:ext>
            </a:extLst>
          </p:cNvPr>
          <p:cNvSpPr txBox="1"/>
          <p:nvPr/>
        </p:nvSpPr>
        <p:spPr>
          <a:xfrm>
            <a:off x="4965431" y="517794"/>
            <a:ext cx="6586489" cy="5706026"/>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t>Alle ore 15:25 del 2 </a:t>
            </a:r>
            <a:r>
              <a:rPr lang="en-US" sz="2000" dirty="0" err="1"/>
              <a:t>dicembre</a:t>
            </a:r>
            <a:r>
              <a:rPr lang="en-US" sz="2000" dirty="0"/>
              <a:t> il </a:t>
            </a:r>
            <a:r>
              <a:rPr lang="en-US" sz="2000" dirty="0" err="1"/>
              <a:t>reattore</a:t>
            </a:r>
            <a:r>
              <a:rPr lang="en-US" sz="2000" dirty="0"/>
              <a:t> CP-1 </a:t>
            </a:r>
            <a:r>
              <a:rPr lang="en-US" sz="2000" dirty="0" err="1"/>
              <a:t>aveva</a:t>
            </a:r>
            <a:r>
              <a:rPr lang="en-US" sz="2000" dirty="0"/>
              <a:t> </a:t>
            </a:r>
            <a:r>
              <a:rPr lang="en-US" sz="2000" dirty="0" err="1"/>
              <a:t>raggiunto</a:t>
            </a:r>
            <a:r>
              <a:rPr lang="en-US" sz="2000" dirty="0"/>
              <a:t> la </a:t>
            </a:r>
            <a:r>
              <a:rPr lang="en-US" sz="2000" dirty="0" err="1"/>
              <a:t>massa</a:t>
            </a:r>
            <a:r>
              <a:rPr lang="en-US" sz="2000" dirty="0"/>
              <a:t> </a:t>
            </a:r>
            <a:r>
              <a:rPr lang="en-US" sz="2000" dirty="0" err="1"/>
              <a:t>critica</a:t>
            </a:r>
            <a:r>
              <a:rPr lang="en-US" sz="2000" dirty="0"/>
              <a:t> per </a:t>
            </a:r>
            <a:r>
              <a:rPr lang="en-US" sz="2000" dirty="0" err="1"/>
              <a:t>autoalimentare</a:t>
            </a:r>
            <a:r>
              <a:rPr lang="en-US" sz="2000" dirty="0"/>
              <a:t> la </a:t>
            </a:r>
            <a:r>
              <a:rPr lang="en-US" sz="2000" dirty="0" err="1"/>
              <a:t>reazione</a:t>
            </a:r>
            <a:r>
              <a:rPr lang="en-US" sz="2000" dirty="0"/>
              <a:t> a catena. Fermi </a:t>
            </a:r>
            <a:r>
              <a:rPr lang="en-US" sz="2000" dirty="0" err="1"/>
              <a:t>controllò</a:t>
            </a:r>
            <a:r>
              <a:rPr lang="en-US" sz="2000" dirty="0"/>
              <a:t> </a:t>
            </a:r>
            <a:r>
              <a:rPr lang="en-US" sz="2000" dirty="0" err="1"/>
              <a:t>personalmente</a:t>
            </a:r>
            <a:r>
              <a:rPr lang="en-US" sz="2000" dirty="0"/>
              <a:t> </a:t>
            </a:r>
            <a:r>
              <a:rPr lang="en-US" sz="2000" dirty="0" err="1"/>
              <a:t>l’attività</a:t>
            </a:r>
            <a:r>
              <a:rPr lang="en-US" sz="2000" dirty="0"/>
              <a:t> </a:t>
            </a:r>
            <a:r>
              <a:rPr lang="en-US" sz="2000" dirty="0" err="1"/>
              <a:t>dei</a:t>
            </a:r>
            <a:r>
              <a:rPr lang="en-US" sz="2000" dirty="0"/>
              <a:t> </a:t>
            </a:r>
            <a:r>
              <a:rPr lang="en-US" sz="2000" dirty="0" err="1"/>
              <a:t>neutroni</a:t>
            </a:r>
            <a:r>
              <a:rPr lang="en-US" sz="2000" dirty="0"/>
              <a:t> e dopo 28 </a:t>
            </a:r>
            <a:r>
              <a:rPr lang="en-US" sz="2000" dirty="0" err="1"/>
              <a:t>minuti</a:t>
            </a:r>
            <a:r>
              <a:rPr lang="en-US" sz="2000" dirty="0"/>
              <a:t> </a:t>
            </a:r>
            <a:r>
              <a:rPr lang="en-US" sz="2000" dirty="0" err="1"/>
              <a:t>decise</a:t>
            </a:r>
            <a:r>
              <a:rPr lang="en-US" sz="2000" dirty="0"/>
              <a:t> di </a:t>
            </a:r>
            <a:r>
              <a:rPr lang="en-US" sz="2000" dirty="0" err="1"/>
              <a:t>spegnere</a:t>
            </a:r>
            <a:r>
              <a:rPr lang="en-US" sz="2000" dirty="0"/>
              <a:t> la </a:t>
            </a:r>
            <a:r>
              <a:rPr lang="en-US" sz="2000" dirty="0" err="1"/>
              <a:t>macchina</a:t>
            </a:r>
            <a:r>
              <a:rPr lang="en-US" sz="2000" dirty="0"/>
              <a:t>. Poco </a:t>
            </a:r>
            <a:r>
              <a:rPr lang="en-US" sz="2000" dirty="0" err="1"/>
              <a:t>meno</a:t>
            </a:r>
            <a:r>
              <a:rPr lang="en-US" sz="2000" dirty="0"/>
              <a:t> di </a:t>
            </a:r>
            <a:r>
              <a:rPr lang="en-US" sz="2000" dirty="0" err="1"/>
              <a:t>trenta</a:t>
            </a:r>
            <a:r>
              <a:rPr lang="en-US" sz="2000" dirty="0"/>
              <a:t> </a:t>
            </a:r>
            <a:r>
              <a:rPr lang="en-US" sz="2000" dirty="0" err="1"/>
              <a:t>minuti</a:t>
            </a:r>
            <a:r>
              <a:rPr lang="en-US" sz="2000" dirty="0"/>
              <a:t> </a:t>
            </a:r>
            <a:r>
              <a:rPr lang="en-US" sz="2000" dirty="0" err="1"/>
              <a:t>erano</a:t>
            </a:r>
            <a:r>
              <a:rPr lang="en-US" sz="2000" dirty="0"/>
              <a:t> </a:t>
            </a:r>
            <a:r>
              <a:rPr lang="en-US" sz="2000" dirty="0" err="1"/>
              <a:t>stati</a:t>
            </a:r>
            <a:r>
              <a:rPr lang="en-US" sz="2000" dirty="0"/>
              <a:t> </a:t>
            </a:r>
            <a:r>
              <a:rPr lang="en-US" sz="2000" dirty="0" err="1"/>
              <a:t>sufficienti</a:t>
            </a:r>
            <a:r>
              <a:rPr lang="en-US" sz="2000" dirty="0"/>
              <a:t> per </a:t>
            </a:r>
            <a:r>
              <a:rPr lang="en-US" sz="2000" dirty="0" err="1"/>
              <a:t>dimostrare</a:t>
            </a:r>
            <a:r>
              <a:rPr lang="en-US" sz="2000" dirty="0"/>
              <a:t> </a:t>
            </a:r>
            <a:r>
              <a:rPr lang="en-US" sz="2000" dirty="0" err="1"/>
              <a:t>si</a:t>
            </a:r>
            <a:r>
              <a:rPr lang="en-US" sz="2000" dirty="0"/>
              <a:t> </a:t>
            </a:r>
            <a:r>
              <a:rPr lang="en-US" sz="2000" dirty="0" err="1"/>
              <a:t>potesse</a:t>
            </a:r>
            <a:r>
              <a:rPr lang="en-US" sz="2000" dirty="0"/>
              <a:t> </a:t>
            </a:r>
            <a:r>
              <a:rPr lang="en-US" sz="2000" dirty="0" err="1"/>
              <a:t>azionare</a:t>
            </a:r>
            <a:r>
              <a:rPr lang="en-US" sz="2000" dirty="0"/>
              <a:t> </a:t>
            </a:r>
            <a:r>
              <a:rPr lang="en-US" sz="2000" dirty="0" err="1"/>
              <a:t>una</a:t>
            </a:r>
            <a:r>
              <a:rPr lang="en-US" sz="2000" dirty="0"/>
              <a:t> </a:t>
            </a:r>
            <a:r>
              <a:rPr lang="en-US" sz="2000" dirty="0" err="1"/>
              <a:t>reazione</a:t>
            </a:r>
            <a:r>
              <a:rPr lang="en-US" sz="2000" dirty="0"/>
              <a:t> a catena </a:t>
            </a:r>
            <a:r>
              <a:rPr lang="en-US" sz="2000" dirty="0" err="1"/>
              <a:t>autoalimentata</a:t>
            </a:r>
            <a:r>
              <a:rPr lang="en-US" sz="2000" dirty="0"/>
              <a:t>. Fermi </a:t>
            </a:r>
            <a:r>
              <a:rPr lang="en-US" sz="2000" dirty="0" err="1"/>
              <a:t>aveva</a:t>
            </a:r>
            <a:r>
              <a:rPr lang="en-US" sz="2000" dirty="0"/>
              <a:t> </a:t>
            </a:r>
            <a:r>
              <a:rPr lang="en-US" sz="2000" dirty="0" err="1"/>
              <a:t>convinto</a:t>
            </a:r>
            <a:r>
              <a:rPr lang="en-US" sz="2000" dirty="0"/>
              <a:t> Arthur Compton </a:t>
            </a:r>
            <a:r>
              <a:rPr lang="en-US" sz="2000" dirty="0" err="1"/>
              <a:t>che</a:t>
            </a:r>
            <a:r>
              <a:rPr lang="en-US" sz="2000" dirty="0"/>
              <a:t> </a:t>
            </a:r>
            <a:r>
              <a:rPr lang="en-US" sz="2000" dirty="0" err="1"/>
              <a:t>i</a:t>
            </a:r>
            <a:r>
              <a:rPr lang="en-US" sz="2000" dirty="0"/>
              <a:t> </a:t>
            </a:r>
            <a:r>
              <a:rPr lang="en-US" sz="2000" dirty="0" err="1"/>
              <a:t>suoi</a:t>
            </a:r>
            <a:r>
              <a:rPr lang="en-US" sz="2000" dirty="0"/>
              <a:t> </a:t>
            </a:r>
            <a:r>
              <a:rPr lang="en-US" sz="2000" dirty="0" err="1"/>
              <a:t>calcoli</a:t>
            </a:r>
            <a:r>
              <a:rPr lang="en-US" sz="2000" dirty="0"/>
              <a:t> </a:t>
            </a:r>
            <a:r>
              <a:rPr lang="en-US" sz="2000" dirty="0" err="1"/>
              <a:t>erano</a:t>
            </a:r>
            <a:r>
              <a:rPr lang="en-US" sz="2000" dirty="0"/>
              <a:t> </a:t>
            </a:r>
            <a:r>
              <a:rPr lang="en-US" sz="2000" dirty="0" err="1"/>
              <a:t>affidabili</a:t>
            </a:r>
            <a:r>
              <a:rPr lang="en-US" sz="2000" dirty="0"/>
              <a:t> per </a:t>
            </a:r>
            <a:r>
              <a:rPr lang="en-US" sz="2000" dirty="0" err="1"/>
              <a:t>escludere</a:t>
            </a:r>
            <a:r>
              <a:rPr lang="en-US" sz="2000" dirty="0"/>
              <a:t> un </a:t>
            </a:r>
            <a:r>
              <a:rPr lang="en-US" sz="2000" dirty="0" err="1"/>
              <a:t>tragico</a:t>
            </a:r>
            <a:r>
              <a:rPr lang="en-US" sz="2000" dirty="0"/>
              <a:t> </a:t>
            </a:r>
            <a:r>
              <a:rPr lang="en-US" sz="2000" dirty="0" err="1"/>
              <a:t>incidente</a:t>
            </a:r>
            <a:r>
              <a:rPr lang="en-US" sz="2000" dirty="0"/>
              <a:t> e, </a:t>
            </a:r>
            <a:r>
              <a:rPr lang="en-US" sz="2000" dirty="0" err="1"/>
              <a:t>infatti</a:t>
            </a:r>
            <a:r>
              <a:rPr lang="en-US" sz="2000" dirty="0"/>
              <a:t>, la </a:t>
            </a:r>
            <a:r>
              <a:rPr lang="en-US" sz="2000" dirty="0" err="1"/>
              <a:t>dimostrazione</a:t>
            </a:r>
            <a:r>
              <a:rPr lang="en-US" sz="2000" dirty="0"/>
              <a:t> </a:t>
            </a:r>
            <a:r>
              <a:rPr lang="en-US" sz="2000" dirty="0" err="1"/>
              <a:t>avvenne</a:t>
            </a:r>
            <a:r>
              <a:rPr lang="en-US" sz="2000" dirty="0"/>
              <a:t> con </a:t>
            </a:r>
            <a:r>
              <a:rPr lang="en-US" sz="2000" dirty="0" err="1"/>
              <a:t>successo</a:t>
            </a:r>
            <a:r>
              <a:rPr lang="en-US" sz="2000" dirty="0"/>
              <a:t>. Il </a:t>
            </a:r>
            <a:r>
              <a:rPr lang="en-US" sz="2000" dirty="0" err="1"/>
              <a:t>fisico</a:t>
            </a:r>
            <a:r>
              <a:rPr lang="en-US" sz="2000" dirty="0"/>
              <a:t> </a:t>
            </a:r>
            <a:r>
              <a:rPr lang="en-US" sz="2000" dirty="0" err="1"/>
              <a:t>italiano</a:t>
            </a:r>
            <a:r>
              <a:rPr lang="en-US" sz="2000" dirty="0"/>
              <a:t>, </a:t>
            </a:r>
            <a:r>
              <a:rPr lang="en-US" sz="2000" dirty="0" err="1"/>
              <a:t>già</a:t>
            </a:r>
            <a:r>
              <a:rPr lang="en-US" sz="2000" dirty="0"/>
              <a:t> Premio Nobel, </a:t>
            </a:r>
            <a:r>
              <a:rPr lang="en-US" sz="2000" dirty="0" err="1"/>
              <a:t>aveva</a:t>
            </a:r>
            <a:r>
              <a:rPr lang="en-US" sz="2000" dirty="0"/>
              <a:t> </a:t>
            </a:r>
            <a:r>
              <a:rPr lang="en-US" sz="2000" dirty="0" err="1"/>
              <a:t>condotto</a:t>
            </a:r>
            <a:r>
              <a:rPr lang="en-US" sz="2000" dirty="0"/>
              <a:t> la </a:t>
            </a:r>
            <a:r>
              <a:rPr lang="en-US" sz="2000" dirty="0" err="1"/>
              <a:t>realizzazione</a:t>
            </a:r>
            <a:r>
              <a:rPr lang="en-US" sz="2000" dirty="0"/>
              <a:t> di un </a:t>
            </a:r>
            <a:r>
              <a:rPr lang="en-US" sz="2000" dirty="0" err="1"/>
              <a:t>progetto</a:t>
            </a:r>
            <a:r>
              <a:rPr lang="en-US" sz="2000" dirty="0"/>
              <a:t> </a:t>
            </a:r>
            <a:r>
              <a:rPr lang="en-US" sz="2000" dirty="0" err="1"/>
              <a:t>scientifico</a:t>
            </a:r>
            <a:r>
              <a:rPr lang="en-US" sz="2000" dirty="0"/>
              <a:t> di </a:t>
            </a:r>
            <a:r>
              <a:rPr lang="en-US" sz="2000" dirty="0" err="1"/>
              <a:t>immensa</a:t>
            </a:r>
            <a:r>
              <a:rPr lang="en-US" sz="2000" dirty="0"/>
              <a:t> </a:t>
            </a:r>
            <a:r>
              <a:rPr lang="en-US" sz="2000" dirty="0" err="1"/>
              <a:t>rilevanza</a:t>
            </a:r>
            <a:r>
              <a:rPr lang="en-US" sz="2000" dirty="0"/>
              <a:t>. Compton </a:t>
            </a:r>
            <a:r>
              <a:rPr lang="en-US" sz="2000" dirty="0" err="1"/>
              <a:t>telefonò</a:t>
            </a:r>
            <a:r>
              <a:rPr lang="en-US" sz="2000" dirty="0"/>
              <a:t> </a:t>
            </a:r>
            <a:r>
              <a:rPr lang="en-US" sz="2000" dirty="0" err="1"/>
              <a:t>immediatamente</a:t>
            </a:r>
            <a:r>
              <a:rPr lang="en-US" sz="2000" dirty="0"/>
              <a:t> a </a:t>
            </a:r>
            <a:r>
              <a:rPr lang="en-US" sz="2000" dirty="0" err="1"/>
              <a:t>Contant</a:t>
            </a:r>
            <a:r>
              <a:rPr lang="en-US" sz="2000" dirty="0"/>
              <a:t>, </a:t>
            </a:r>
            <a:r>
              <a:rPr lang="en-US" sz="2000" dirty="0" err="1"/>
              <a:t>presidente</a:t>
            </a:r>
            <a:r>
              <a:rPr lang="en-US" sz="2000" dirty="0"/>
              <a:t> del National Defense Research Committee, </a:t>
            </a:r>
            <a:r>
              <a:rPr lang="en-US" sz="2000" dirty="0" err="1"/>
              <a:t>improvvisando</a:t>
            </a:r>
            <a:r>
              <a:rPr lang="en-US" sz="2000" dirty="0"/>
              <a:t> un </a:t>
            </a:r>
            <a:r>
              <a:rPr lang="en-US" sz="2000" dirty="0" err="1"/>
              <a:t>messaggio</a:t>
            </a:r>
            <a:r>
              <a:rPr lang="en-US" sz="2000" dirty="0"/>
              <a:t> in </a:t>
            </a:r>
            <a:r>
              <a:rPr lang="en-US" sz="2000" dirty="0" err="1"/>
              <a:t>codice</a:t>
            </a:r>
            <a:r>
              <a:rPr lang="en-US" sz="2000" dirty="0"/>
              <a:t>: </a:t>
            </a:r>
            <a:r>
              <a:rPr lang="en-US" sz="2000" i="1" dirty="0"/>
              <a:t>“The Italian navigator has just landed in the new world”.</a:t>
            </a:r>
            <a:r>
              <a:rPr lang="en-US" sz="2000" dirty="0"/>
              <a:t> Fermi </a:t>
            </a:r>
            <a:r>
              <a:rPr lang="en-US" sz="2000" dirty="0" err="1"/>
              <a:t>annunciò</a:t>
            </a:r>
            <a:r>
              <a:rPr lang="en-US" sz="2000" dirty="0"/>
              <a:t>, </a:t>
            </a:r>
            <a:r>
              <a:rPr lang="en-US" sz="2000" dirty="0" err="1"/>
              <a:t>felice</a:t>
            </a:r>
            <a:r>
              <a:rPr lang="en-US" sz="2000" dirty="0"/>
              <a:t>: “La </a:t>
            </a:r>
            <a:r>
              <a:rPr lang="en-US" sz="2000" dirty="0" err="1"/>
              <a:t>reazione</a:t>
            </a:r>
            <a:r>
              <a:rPr lang="en-US" sz="2000" dirty="0"/>
              <a:t> </a:t>
            </a:r>
            <a:r>
              <a:rPr lang="en-US" sz="2000" dirty="0" err="1"/>
              <a:t>si</a:t>
            </a:r>
            <a:r>
              <a:rPr lang="en-US" sz="2000" dirty="0"/>
              <a:t> </a:t>
            </a:r>
            <a:r>
              <a:rPr lang="en-US" sz="2000" dirty="0" err="1"/>
              <a:t>sostenta</a:t>
            </a:r>
            <a:r>
              <a:rPr lang="en-US" sz="2000" dirty="0"/>
              <a:t> da sola”. Per la prima volta </a:t>
            </a:r>
            <a:r>
              <a:rPr lang="en-US" sz="2000" dirty="0" err="1"/>
              <a:t>nella</a:t>
            </a:r>
            <a:r>
              <a:rPr lang="en-US" sz="2000" dirty="0"/>
              <a:t> </a:t>
            </a:r>
            <a:r>
              <a:rPr lang="en-US" sz="2000" dirty="0" err="1"/>
              <a:t>storia</a:t>
            </a:r>
            <a:r>
              <a:rPr lang="en-US" sz="2000" dirty="0"/>
              <a:t> </a:t>
            </a:r>
            <a:r>
              <a:rPr lang="en-US" sz="2000" dirty="0" err="1"/>
              <a:t>venne</a:t>
            </a:r>
            <a:r>
              <a:rPr lang="en-US" sz="2000" dirty="0"/>
              <a:t> </a:t>
            </a:r>
            <a:r>
              <a:rPr lang="en-US" sz="2000" dirty="0" err="1"/>
              <a:t>sperimentata</a:t>
            </a:r>
            <a:r>
              <a:rPr lang="en-US" sz="2000" dirty="0"/>
              <a:t> </a:t>
            </a:r>
            <a:r>
              <a:rPr lang="en-US" sz="2000" dirty="0" err="1"/>
              <a:t>una</a:t>
            </a:r>
            <a:r>
              <a:rPr lang="en-US" sz="2000" dirty="0"/>
              <a:t> </a:t>
            </a:r>
            <a:r>
              <a:rPr lang="en-US" sz="2000" dirty="0" err="1"/>
              <a:t>reazione</a:t>
            </a:r>
            <a:r>
              <a:rPr lang="en-US" sz="2000" dirty="0"/>
              <a:t> a catena </a:t>
            </a:r>
            <a:r>
              <a:rPr lang="en-US" sz="2000" dirty="0" err="1"/>
              <a:t>atomica</a:t>
            </a:r>
            <a:r>
              <a:rPr lang="en-US" sz="2000" dirty="0"/>
              <a:t>. Il </a:t>
            </a:r>
            <a:r>
              <a:rPr lang="en-US" sz="2000" dirty="0" err="1"/>
              <a:t>successo</a:t>
            </a:r>
            <a:r>
              <a:rPr lang="en-US" sz="2000" dirty="0"/>
              <a:t> </a:t>
            </a:r>
            <a:r>
              <a:rPr lang="en-US" sz="2000" dirty="0" err="1"/>
              <a:t>dell'esperimento</a:t>
            </a:r>
            <a:r>
              <a:rPr lang="en-US" sz="2000" dirty="0"/>
              <a:t> del 2 </a:t>
            </a:r>
            <a:r>
              <a:rPr lang="en-US" sz="2000" dirty="0" err="1"/>
              <a:t>dicembre</a:t>
            </a:r>
            <a:r>
              <a:rPr lang="en-US" sz="2000" dirty="0"/>
              <a:t> 1942 </a:t>
            </a:r>
            <a:r>
              <a:rPr lang="en-US" sz="2000" dirty="0" err="1"/>
              <a:t>spianerà</a:t>
            </a:r>
            <a:r>
              <a:rPr lang="en-US" sz="2000" dirty="0"/>
              <a:t>, </a:t>
            </a:r>
            <a:r>
              <a:rPr lang="en-US" sz="2000" dirty="0" err="1"/>
              <a:t>purtroppo</a:t>
            </a:r>
            <a:r>
              <a:rPr lang="en-US" sz="2000" dirty="0"/>
              <a:t>, la </a:t>
            </a:r>
            <a:r>
              <a:rPr lang="en-US" sz="2000" dirty="0" err="1"/>
              <a:t>strada</a:t>
            </a:r>
            <a:r>
              <a:rPr lang="en-US" sz="2000" dirty="0"/>
              <a:t> al Progetto Manhattan </a:t>
            </a:r>
            <a:r>
              <a:rPr lang="en-US" sz="2000" dirty="0" err="1"/>
              <a:t>sulla</a:t>
            </a:r>
            <a:r>
              <a:rPr lang="en-US" sz="2000" dirty="0"/>
              <a:t> </a:t>
            </a:r>
            <a:r>
              <a:rPr lang="en-US" sz="2000" dirty="0" err="1"/>
              <a:t>costruzione</a:t>
            </a:r>
            <a:r>
              <a:rPr lang="en-US" sz="2000" dirty="0"/>
              <a:t> </a:t>
            </a:r>
            <a:r>
              <a:rPr lang="en-US" sz="2000" dirty="0" err="1"/>
              <a:t>delle</a:t>
            </a:r>
            <a:r>
              <a:rPr lang="en-US" sz="2000" dirty="0"/>
              <a:t> prime bombe </a:t>
            </a:r>
            <a:r>
              <a:rPr lang="en-US" sz="2000" dirty="0" err="1"/>
              <a:t>atomiche</a:t>
            </a:r>
            <a:r>
              <a:rPr lang="en-US" sz="2000" dirty="0"/>
              <a:t>. E </a:t>
            </a:r>
            <a:r>
              <a:rPr lang="en-US" sz="2000" dirty="0" err="1"/>
              <a:t>ciò</a:t>
            </a:r>
            <a:r>
              <a:rPr lang="en-US" sz="2000" dirty="0"/>
              <a:t> in </a:t>
            </a:r>
            <a:r>
              <a:rPr lang="en-US" sz="2000" dirty="0" err="1"/>
              <a:t>parte</a:t>
            </a:r>
            <a:r>
              <a:rPr lang="en-US" sz="2000" dirty="0"/>
              <a:t> </a:t>
            </a:r>
            <a:r>
              <a:rPr lang="en-US" sz="2000" dirty="0" err="1"/>
              <a:t>offuscherà</a:t>
            </a:r>
            <a:r>
              <a:rPr lang="en-US" sz="2000" dirty="0"/>
              <a:t> il </a:t>
            </a:r>
            <a:r>
              <a:rPr lang="en-US" sz="2000" dirty="0" err="1"/>
              <a:t>valore</a:t>
            </a:r>
            <a:r>
              <a:rPr lang="en-US" sz="2000" dirty="0"/>
              <a:t> </a:t>
            </a:r>
            <a:r>
              <a:rPr lang="en-US" sz="2000" dirty="0" err="1"/>
              <a:t>scientifico</a:t>
            </a:r>
            <a:r>
              <a:rPr lang="en-US" sz="2000" dirty="0"/>
              <a:t> </a:t>
            </a:r>
            <a:r>
              <a:rPr lang="en-US" sz="2000" dirty="0" err="1"/>
              <a:t>dell'esperimento</a:t>
            </a:r>
            <a:r>
              <a:rPr lang="en-US" sz="2000" dirty="0"/>
              <a:t> di Fermi, al quale </a:t>
            </a:r>
            <a:r>
              <a:rPr lang="en-US" sz="2000" dirty="0" err="1"/>
              <a:t>verrà</a:t>
            </a:r>
            <a:r>
              <a:rPr lang="en-US" sz="2000" dirty="0"/>
              <a:t> </a:t>
            </a:r>
            <a:r>
              <a:rPr lang="en-US" sz="2000" dirty="0" err="1"/>
              <a:t>intitolato</a:t>
            </a:r>
            <a:r>
              <a:rPr lang="en-US" sz="2000" dirty="0"/>
              <a:t> il </a:t>
            </a:r>
            <a:r>
              <a:rPr lang="en-US" sz="2000" dirty="0" err="1"/>
              <a:t>dipartimento</a:t>
            </a:r>
            <a:r>
              <a:rPr lang="en-US" sz="2000" dirty="0"/>
              <a:t> di </a:t>
            </a:r>
            <a:r>
              <a:rPr lang="en-US" sz="2000" dirty="0" err="1"/>
              <a:t>fisica</a:t>
            </a:r>
            <a:r>
              <a:rPr lang="en-US" sz="2000" dirty="0"/>
              <a:t> </a:t>
            </a:r>
            <a:r>
              <a:rPr lang="en-US" sz="2000" dirty="0" err="1"/>
              <a:t>della</a:t>
            </a:r>
            <a:r>
              <a:rPr lang="en-US" sz="2000" dirty="0"/>
              <a:t> </a:t>
            </a:r>
            <a:r>
              <a:rPr lang="en-US" sz="2000" dirty="0" err="1"/>
              <a:t>Università</a:t>
            </a:r>
            <a:r>
              <a:rPr lang="en-US" sz="2000" dirty="0"/>
              <a:t> di Chicago.</a:t>
            </a:r>
          </a:p>
        </p:txBody>
      </p:sp>
      <p:pic>
        <p:nvPicPr>
          <p:cNvPr id="6" name="Immagine 5" descr="Immagine che contiene testo, persona, uomo, tuta&#10;&#10;Descrizione generata automaticamente">
            <a:extLst>
              <a:ext uri="{FF2B5EF4-FFF2-40B4-BE49-F238E27FC236}">
                <a16:creationId xmlns:a16="http://schemas.microsoft.com/office/drawing/2014/main" id="{B1FBC827-D1DA-ECAA-0F9A-B911CF3F8D86}"/>
              </a:ext>
            </a:extLst>
          </p:cNvPr>
          <p:cNvPicPr>
            <a:picLocks noChangeAspect="1"/>
          </p:cNvPicPr>
          <p:nvPr/>
        </p:nvPicPr>
        <p:blipFill rotWithShape="1">
          <a:blip r:embed="rId2">
            <a:extLst>
              <a:ext uri="{28A0092B-C50C-407E-A947-70E740481C1C}">
                <a14:useLocalDpi xmlns:a14="http://schemas.microsoft.com/office/drawing/2010/main" val="0"/>
              </a:ext>
            </a:extLst>
          </a:blip>
          <a:srcRect l="9574"/>
          <a:stretch/>
        </p:blipFill>
        <p:spPr>
          <a:xfrm>
            <a:off x="20" y="10"/>
            <a:ext cx="4635571" cy="6857990"/>
          </a:xfrm>
          <a:prstGeom prst="rect">
            <a:avLst/>
          </a:prstGeom>
          <a:effectLst/>
        </p:spPr>
      </p:pic>
    </p:spTree>
    <p:extLst>
      <p:ext uri="{BB962C8B-B14F-4D97-AF65-F5344CB8AC3E}">
        <p14:creationId xmlns:p14="http://schemas.microsoft.com/office/powerpoint/2010/main" val="1431082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C36B4-6851-C481-D18E-55209462F2CC}"/>
              </a:ext>
            </a:extLst>
          </p:cNvPr>
          <p:cNvSpPr>
            <a:spLocks noGrp="1"/>
          </p:cNvSpPr>
          <p:nvPr>
            <p:ph type="title"/>
          </p:nvPr>
        </p:nvSpPr>
        <p:spPr>
          <a:xfrm>
            <a:off x="838200" y="365125"/>
            <a:ext cx="10515600" cy="1325563"/>
          </a:xfrm>
        </p:spPr>
        <p:txBody>
          <a:bodyPr>
            <a:normAutofit/>
          </a:bodyPr>
          <a:lstStyle/>
          <a:p>
            <a:r>
              <a:rPr lang="it-IT" sz="5000" b="1" dirty="0">
                <a:effectLst>
                  <a:outerShdw blurRad="38100" dist="38100" dir="2700000" algn="tl">
                    <a:srgbClr val="000000">
                      <a:alpha val="43137"/>
                    </a:srgbClr>
                  </a:outerShdw>
                </a:effectLst>
              </a:rPr>
              <a:t>FERMI E I RAGAZZI DI VIA PANISPERNA</a:t>
            </a:r>
          </a:p>
        </p:txBody>
      </p:sp>
      <p:sp>
        <p:nvSpPr>
          <p:cNvPr id="3" name="Segnaposto contenuto 2">
            <a:extLst>
              <a:ext uri="{FF2B5EF4-FFF2-40B4-BE49-F238E27FC236}">
                <a16:creationId xmlns:a16="http://schemas.microsoft.com/office/drawing/2014/main" id="{3A9B735B-C9CB-BCB5-E276-BAC1DD5C733A}"/>
              </a:ext>
            </a:extLst>
          </p:cNvPr>
          <p:cNvSpPr>
            <a:spLocks noGrp="1"/>
          </p:cNvSpPr>
          <p:nvPr>
            <p:ph idx="1"/>
          </p:nvPr>
        </p:nvSpPr>
        <p:spPr>
          <a:xfrm>
            <a:off x="840860" y="1825625"/>
            <a:ext cx="6717792" cy="4351338"/>
          </a:xfrm>
        </p:spPr>
        <p:txBody>
          <a:bodyPr>
            <a:normAutofit/>
          </a:bodyPr>
          <a:lstStyle/>
          <a:p>
            <a:pPr marL="0" indent="0">
              <a:buNone/>
            </a:pPr>
            <a:r>
              <a:rPr lang="it-IT" sz="1700" dirty="0"/>
              <a:t>Nel Settembre del 1927 si svolse a Como uno dei più importanti convegni internazionali di fisica, per celebrare il centenario della morte di Alessandro Volta. In quell’occasione fu illustrata la legge statistica basata sui principi quantistici scoperta dal giovane Enrico Fermi. Questo convegno per lui rappresentò un autentico trionfo. </a:t>
            </a:r>
          </a:p>
          <a:p>
            <a:pPr marL="0" indent="0">
              <a:buNone/>
            </a:pPr>
            <a:r>
              <a:rPr lang="it-IT" sz="1700" dirty="0"/>
              <a:t>Orso Mario Corbino, fisico e direttore dell’Istituto di Fisica di via Panisperna, scoprì che a Pisa si trovavano due giovani fisici in gamba, quali Enrico Fermi e Franco Rasetti, e si adoperò perché si recassero a Roma. Nell’autunno 1927, Corbino riuscì a far trasferire alla facoltà di fisica tre studiosi di ingegneria: Edoardo Amaldi, Emilio Segré ed Ettore Majorana. Dal 1929 Corbino trasformò l’istituto in un moderno centro di ricerca, </a:t>
            </a:r>
            <a:r>
              <a:rPr lang="it-IT" sz="1700" dirty="0" err="1"/>
              <a:t>pragonabile</a:t>
            </a:r>
            <a:r>
              <a:rPr lang="it-IT" sz="1700" dirty="0"/>
              <a:t> ai migliori esistenti all’estero. Così a Roma, nell'istituto di Fisica di Via Panisperna, operò un gruppo di giovani di grande impegno e talento, sotto la guida di Enrico Fermi. </a:t>
            </a:r>
          </a:p>
          <a:p>
            <a:pPr marL="0" indent="0">
              <a:buNone/>
            </a:pPr>
            <a:r>
              <a:rPr lang="it-IT" sz="1700" dirty="0"/>
              <a:t>Fermi aveva imparato rapidamente i problemi della nuova meccanica quantistica, e si trovò dunque ad insegnare persino ai suoi insegnanti di Pisa. Divenne perciò un autorità. </a:t>
            </a:r>
          </a:p>
        </p:txBody>
      </p:sp>
      <p:pic>
        <p:nvPicPr>
          <p:cNvPr id="5" name="Immagine 4" descr="Immagine che contiene testo, persona, vecchio, terra&#10;&#10;Descrizione generata automaticamente">
            <a:extLst>
              <a:ext uri="{FF2B5EF4-FFF2-40B4-BE49-F238E27FC236}">
                <a16:creationId xmlns:a16="http://schemas.microsoft.com/office/drawing/2014/main" id="{6D365FC6-105F-C2B7-0EE7-E7D105752431}"/>
              </a:ext>
            </a:extLst>
          </p:cNvPr>
          <p:cNvPicPr>
            <a:picLocks noChangeAspect="1"/>
          </p:cNvPicPr>
          <p:nvPr/>
        </p:nvPicPr>
        <p:blipFill rotWithShape="1">
          <a:blip r:embed="rId2">
            <a:extLst>
              <a:ext uri="{28A0092B-C50C-407E-A947-70E740481C1C}">
                <a14:useLocalDpi xmlns:a14="http://schemas.microsoft.com/office/drawing/2010/main" val="0"/>
              </a:ext>
            </a:extLst>
          </a:blip>
          <a:srcRect l="18062" r="14998" b="2"/>
          <a:stretch/>
        </p:blipFill>
        <p:spPr>
          <a:xfrm>
            <a:off x="7992976" y="1904281"/>
            <a:ext cx="3374810" cy="4272681"/>
          </a:xfrm>
          <a:prstGeom prst="rect">
            <a:avLst/>
          </a:prstGeom>
        </p:spPr>
      </p:pic>
    </p:spTree>
    <p:extLst>
      <p:ext uri="{BB962C8B-B14F-4D97-AF65-F5344CB8AC3E}">
        <p14:creationId xmlns:p14="http://schemas.microsoft.com/office/powerpoint/2010/main" val="2311542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asellaDiTesto 1">
            <a:extLst>
              <a:ext uri="{FF2B5EF4-FFF2-40B4-BE49-F238E27FC236}">
                <a16:creationId xmlns:a16="http://schemas.microsoft.com/office/drawing/2014/main" id="{7F031B04-CEF9-3D83-F6A8-A3CB8448AC4E}"/>
              </a:ext>
            </a:extLst>
          </p:cNvPr>
          <p:cNvSpPr txBox="1"/>
          <p:nvPr/>
        </p:nvSpPr>
        <p:spPr>
          <a:xfrm>
            <a:off x="1115568" y="2481943"/>
            <a:ext cx="10168128" cy="36950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a:t>Nei primi anni, quando era ancora definito “I ragazzi di Corbino”, l’attività scientifica del gruppo si orientò quasi esclusivamente verso problemi di spettroscopia e fisica atomica. A partire dal 1929 però Fermi e Rasetti si resero conto che questo campo di studi stava ormai esaurendo, così si orientarono verso un’attività più avanzata che riguardava la struttura dei nuclei atomici. </a:t>
            </a:r>
          </a:p>
          <a:p>
            <a:pPr indent="-228600">
              <a:lnSpc>
                <a:spcPct val="90000"/>
              </a:lnSpc>
              <a:spcAft>
                <a:spcPts val="600"/>
              </a:spcAft>
              <a:buFont typeface="Arial" panose="020B0604020202020204" pitchFamily="34" charset="0"/>
              <a:buChar char="•"/>
            </a:pPr>
            <a:r>
              <a:rPr lang="en-US" sz="1900"/>
              <a:t>Nel 1932 si ebbe il punto di svolta, quando il fisico inglese James Chadwick scoprì il neutrone, privo di carica elettrica. Nel 1934 i coniugi Joliot-Curie annunciarono la scoperta della radioattività artificiale: erano stati in grado di produrre nuovi nuclei radioattivi, bombardando quelli stabili con particelle alfa, ossia con nuclei di elio. Fermi provò ad ottenere risultati analoghi, utilizzando i neutroni al posto del raggi alfa.</a:t>
            </a:r>
          </a:p>
          <a:p>
            <a:pPr indent="-228600">
              <a:lnSpc>
                <a:spcPct val="90000"/>
              </a:lnSpc>
              <a:spcAft>
                <a:spcPts val="600"/>
              </a:spcAft>
              <a:buFont typeface="Arial" panose="020B0604020202020204" pitchFamily="34" charset="0"/>
              <a:buChar char="•"/>
            </a:pPr>
            <a:r>
              <a:rPr lang="en-US" sz="1900"/>
              <a:t>Emilio Segrè: “La sorgente di neutroni era un tubo di vetro che conteneva un po’ di berillio in polvere e dell’emanazione di radio”.Il 22 ottobre 1934 Fermi e i ragazzi, bombardando l’uranio, ottennero la fissione di uranio, ovvero la divisione del nucleo di uranio in due frammenti pressoché uguali. </a:t>
            </a:r>
          </a:p>
        </p:txBody>
      </p:sp>
    </p:spTree>
    <p:extLst>
      <p:ext uri="{BB962C8B-B14F-4D97-AF65-F5344CB8AC3E}">
        <p14:creationId xmlns:p14="http://schemas.microsoft.com/office/powerpoint/2010/main" val="22072840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0EF9B23C-4A6D-BA2C-99CD-B7F7608B7264}"/>
              </a:ext>
            </a:extLst>
          </p:cNvPr>
          <p:cNvSpPr txBox="1"/>
          <p:nvPr/>
        </p:nvSpPr>
        <p:spPr>
          <a:xfrm>
            <a:off x="4965917" y="365125"/>
            <a:ext cx="6755945" cy="2089317"/>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1400" dirty="0"/>
              <a:t>Fermi, poco tempo dopo, </a:t>
            </a:r>
            <a:r>
              <a:rPr lang="en-US" sz="1400" dirty="0" err="1"/>
              <a:t>decise</a:t>
            </a:r>
            <a:r>
              <a:rPr lang="en-US" sz="1400" dirty="0"/>
              <a:t> di </a:t>
            </a:r>
            <a:r>
              <a:rPr lang="en-US" sz="1400" dirty="0" err="1"/>
              <a:t>collocare</a:t>
            </a:r>
            <a:r>
              <a:rPr lang="en-US" sz="1400" dirty="0"/>
              <a:t> uno </a:t>
            </a:r>
            <a:r>
              <a:rPr lang="en-US" sz="1400" dirty="0" err="1"/>
              <a:t>strato</a:t>
            </a:r>
            <a:r>
              <a:rPr lang="en-US" sz="1400" dirty="0"/>
              <a:t> di </a:t>
            </a:r>
            <a:r>
              <a:rPr lang="en-US" sz="1400" dirty="0" err="1"/>
              <a:t>paraffina</a:t>
            </a:r>
            <a:r>
              <a:rPr lang="en-US" sz="1400" dirty="0"/>
              <a:t> </a:t>
            </a:r>
            <a:r>
              <a:rPr lang="en-US" sz="1400" dirty="0" err="1"/>
              <a:t>tra</a:t>
            </a:r>
            <a:r>
              <a:rPr lang="en-US" sz="1400" dirty="0"/>
              <a:t> la </a:t>
            </a:r>
            <a:r>
              <a:rPr lang="en-US" sz="1400" dirty="0" err="1"/>
              <a:t>sorgente</a:t>
            </a:r>
            <a:r>
              <a:rPr lang="en-US" sz="1400" dirty="0"/>
              <a:t> </a:t>
            </a:r>
            <a:r>
              <a:rPr lang="en-US" sz="1400" dirty="0" err="1"/>
              <a:t>che</a:t>
            </a:r>
            <a:r>
              <a:rPr lang="en-US" sz="1400" dirty="0"/>
              <a:t> </a:t>
            </a:r>
            <a:r>
              <a:rPr lang="en-US" sz="1400" dirty="0" err="1"/>
              <a:t>emetteva</a:t>
            </a:r>
            <a:r>
              <a:rPr lang="en-US" sz="1400" dirty="0"/>
              <a:t> </a:t>
            </a:r>
            <a:r>
              <a:rPr lang="en-US" sz="1400" dirty="0" err="1"/>
              <a:t>neutroni</a:t>
            </a:r>
            <a:r>
              <a:rPr lang="en-US" sz="1400" dirty="0"/>
              <a:t> e </a:t>
            </a:r>
            <a:r>
              <a:rPr lang="en-US" sz="1400" dirty="0" err="1"/>
              <a:t>l’elemento</a:t>
            </a:r>
            <a:r>
              <a:rPr lang="en-US" sz="1400" dirty="0"/>
              <a:t> da </a:t>
            </a:r>
            <a:r>
              <a:rPr lang="en-US" sz="1400" dirty="0" err="1"/>
              <a:t>bombardare</a:t>
            </a:r>
            <a:r>
              <a:rPr lang="en-US" sz="1400" dirty="0"/>
              <a:t>. La </a:t>
            </a:r>
            <a:r>
              <a:rPr lang="en-US" sz="1400" dirty="0" err="1"/>
              <a:t>radioattività</a:t>
            </a:r>
            <a:r>
              <a:rPr lang="en-US" sz="1400" dirty="0"/>
              <a:t> </a:t>
            </a:r>
            <a:r>
              <a:rPr lang="en-US" sz="1400" dirty="0" err="1"/>
              <a:t>indotta</a:t>
            </a:r>
            <a:r>
              <a:rPr lang="en-US" sz="1400" dirty="0"/>
              <a:t> era </a:t>
            </a:r>
            <a:r>
              <a:rPr lang="en-US" sz="1400" dirty="0" err="1"/>
              <a:t>estremamente</a:t>
            </a:r>
            <a:r>
              <a:rPr lang="en-US" sz="1400" dirty="0"/>
              <a:t> </a:t>
            </a:r>
            <a:r>
              <a:rPr lang="en-US" sz="1400" dirty="0" err="1"/>
              <a:t>maggiore</a:t>
            </a:r>
            <a:r>
              <a:rPr lang="en-US" sz="1400" dirty="0"/>
              <a:t>. I </a:t>
            </a:r>
            <a:r>
              <a:rPr lang="en-US" sz="1400" dirty="0" err="1"/>
              <a:t>neutroni</a:t>
            </a:r>
            <a:r>
              <a:rPr lang="en-US" sz="1400" dirty="0"/>
              <a:t> </a:t>
            </a:r>
            <a:r>
              <a:rPr lang="en-US" sz="1400" dirty="0" err="1"/>
              <a:t>filtrati</a:t>
            </a:r>
            <a:r>
              <a:rPr lang="en-US" sz="1400" dirty="0"/>
              <a:t> </a:t>
            </a:r>
            <a:r>
              <a:rPr lang="en-US" sz="1400" dirty="0" err="1"/>
              <a:t>dalla</a:t>
            </a:r>
            <a:r>
              <a:rPr lang="en-US" sz="1400" dirty="0"/>
              <a:t> </a:t>
            </a:r>
            <a:r>
              <a:rPr lang="en-US" sz="1400" dirty="0" err="1"/>
              <a:t>paraffina</a:t>
            </a:r>
            <a:r>
              <a:rPr lang="en-US" sz="1400" dirty="0"/>
              <a:t> </a:t>
            </a:r>
            <a:r>
              <a:rPr lang="en-US" sz="1400" dirty="0" err="1"/>
              <a:t>venivano</a:t>
            </a:r>
            <a:r>
              <a:rPr lang="en-US" sz="1400" dirty="0"/>
              <a:t> </a:t>
            </a:r>
            <a:r>
              <a:rPr lang="en-US" sz="1400" dirty="0" err="1"/>
              <a:t>rallentati</a:t>
            </a:r>
            <a:r>
              <a:rPr lang="en-US" sz="1400" dirty="0"/>
              <a:t> </a:t>
            </a:r>
            <a:r>
              <a:rPr lang="en-US" sz="1400" dirty="0" err="1"/>
              <a:t>dall’urlo</a:t>
            </a:r>
            <a:r>
              <a:rPr lang="en-US" sz="1400" dirty="0"/>
              <a:t> con </a:t>
            </a:r>
            <a:r>
              <a:rPr lang="en-US" sz="1400" dirty="0" err="1"/>
              <a:t>l’idrogeno</a:t>
            </a:r>
            <a:r>
              <a:rPr lang="en-US" sz="1400" dirty="0"/>
              <a:t> in </a:t>
            </a:r>
            <a:r>
              <a:rPr lang="en-US" sz="1400" dirty="0" err="1"/>
              <a:t>essa</a:t>
            </a:r>
            <a:r>
              <a:rPr lang="en-US" sz="1400" dirty="0"/>
              <a:t> </a:t>
            </a:r>
            <a:r>
              <a:rPr lang="en-US" sz="1400" dirty="0" err="1"/>
              <a:t>contenuto</a:t>
            </a:r>
            <a:r>
              <a:rPr lang="en-US" sz="1400" dirty="0"/>
              <a:t>, e </a:t>
            </a:r>
            <a:r>
              <a:rPr lang="en-US" sz="1400" dirty="0" err="1"/>
              <a:t>che</a:t>
            </a:r>
            <a:r>
              <a:rPr lang="en-US" sz="1400" dirty="0"/>
              <a:t> </a:t>
            </a:r>
            <a:r>
              <a:rPr lang="en-US" sz="1400" dirty="0" err="1"/>
              <a:t>i</a:t>
            </a:r>
            <a:r>
              <a:rPr lang="en-US" sz="1400" dirty="0"/>
              <a:t> </a:t>
            </a:r>
            <a:r>
              <a:rPr lang="en-US" sz="1400" dirty="0" err="1"/>
              <a:t>neutroni</a:t>
            </a:r>
            <a:r>
              <a:rPr lang="en-US" sz="1400" dirty="0"/>
              <a:t> </a:t>
            </a:r>
            <a:r>
              <a:rPr lang="en-US" sz="1400" dirty="0" err="1"/>
              <a:t>lenti</a:t>
            </a:r>
            <a:r>
              <a:rPr lang="en-US" sz="1400" dirty="0"/>
              <a:t> </a:t>
            </a:r>
            <a:r>
              <a:rPr lang="en-US" sz="1400" dirty="0" err="1"/>
              <a:t>erano</a:t>
            </a:r>
            <a:r>
              <a:rPr lang="en-US" sz="1400" dirty="0"/>
              <a:t> assai </a:t>
            </a:r>
            <a:r>
              <a:rPr lang="en-US" sz="1400" dirty="0" err="1"/>
              <a:t>più</a:t>
            </a:r>
            <a:r>
              <a:rPr lang="en-US" sz="1400" dirty="0"/>
              <a:t> </a:t>
            </a:r>
            <a:r>
              <a:rPr lang="en-US" sz="1400" dirty="0" err="1"/>
              <a:t>efficaci</a:t>
            </a:r>
            <a:r>
              <a:rPr lang="en-US" sz="1400" dirty="0"/>
              <a:t> di </a:t>
            </a:r>
            <a:r>
              <a:rPr lang="en-US" sz="1400" dirty="0" err="1"/>
              <a:t>quelli</a:t>
            </a:r>
            <a:r>
              <a:rPr lang="en-US" sz="1400" dirty="0"/>
              <a:t> </a:t>
            </a:r>
            <a:r>
              <a:rPr lang="en-US" sz="1400" dirty="0" err="1"/>
              <a:t>veloci</a:t>
            </a:r>
            <a:r>
              <a:rPr lang="en-US" sz="1400" dirty="0"/>
              <a:t> </a:t>
            </a:r>
            <a:r>
              <a:rPr lang="en-US" sz="1400" dirty="0" err="1"/>
              <a:t>nell’indurre</a:t>
            </a:r>
            <a:r>
              <a:rPr lang="en-US" sz="1400" dirty="0"/>
              <a:t> la </a:t>
            </a:r>
            <a:r>
              <a:rPr lang="en-US" sz="1400" dirty="0" err="1"/>
              <a:t>radioattività</a:t>
            </a:r>
            <a:r>
              <a:rPr lang="en-US" sz="1400" dirty="0"/>
              <a:t>. </a:t>
            </a:r>
          </a:p>
          <a:p>
            <a:pPr>
              <a:lnSpc>
                <a:spcPct val="90000"/>
              </a:lnSpc>
              <a:spcAft>
                <a:spcPts val="600"/>
              </a:spcAft>
            </a:pPr>
            <a:r>
              <a:rPr lang="en-US" sz="1400" dirty="0"/>
              <a:t>Laura Fermi</a:t>
            </a:r>
            <a:r>
              <a:rPr lang="en-US" sz="1400" i="1" dirty="0"/>
              <a:t>: “</a:t>
            </a:r>
            <a:r>
              <a:rPr lang="en-US" sz="1400" i="1" dirty="0" err="1"/>
              <a:t>L’elaborazione</a:t>
            </a:r>
            <a:r>
              <a:rPr lang="en-US" sz="1400" i="1" dirty="0"/>
              <a:t> </a:t>
            </a:r>
            <a:r>
              <a:rPr lang="en-US" sz="1400" i="1" dirty="0" err="1"/>
              <a:t>della</a:t>
            </a:r>
            <a:r>
              <a:rPr lang="en-US" sz="1400" i="1" dirty="0"/>
              <a:t> </a:t>
            </a:r>
            <a:r>
              <a:rPr lang="en-US" sz="1400" i="1" dirty="0" err="1"/>
              <a:t>teoria</a:t>
            </a:r>
            <a:r>
              <a:rPr lang="en-US" sz="1400" i="1" dirty="0"/>
              <a:t> fu molto </a:t>
            </a:r>
            <a:r>
              <a:rPr lang="en-US" sz="1400" i="1" dirty="0" err="1"/>
              <a:t>rapida</a:t>
            </a:r>
            <a:r>
              <a:rPr lang="en-US" sz="1400" i="1" dirty="0"/>
              <a:t>, </a:t>
            </a:r>
            <a:r>
              <a:rPr lang="en-US" sz="1400" i="1" dirty="0" err="1"/>
              <a:t>poiché</a:t>
            </a:r>
            <a:r>
              <a:rPr lang="en-US" sz="1400" i="1" dirty="0"/>
              <a:t> </a:t>
            </a:r>
            <a:r>
              <a:rPr lang="en-US" sz="1400" i="1" dirty="0" err="1"/>
              <a:t>avvenne</a:t>
            </a:r>
            <a:r>
              <a:rPr lang="en-US" sz="1400" i="1" dirty="0"/>
              <a:t> </a:t>
            </a:r>
            <a:r>
              <a:rPr lang="en-US" sz="1400" i="1" dirty="0" err="1"/>
              <a:t>durante</a:t>
            </a:r>
            <a:r>
              <a:rPr lang="en-US" sz="1400" i="1" dirty="0"/>
              <a:t> il breve tempo </a:t>
            </a:r>
            <a:r>
              <a:rPr lang="en-US" sz="1400" i="1" dirty="0" err="1"/>
              <a:t>della</a:t>
            </a:r>
            <a:r>
              <a:rPr lang="en-US" sz="1400" i="1" dirty="0"/>
              <a:t> </a:t>
            </a:r>
            <a:r>
              <a:rPr lang="en-US" sz="1400" i="1" dirty="0" err="1"/>
              <a:t>colazione</a:t>
            </a:r>
            <a:r>
              <a:rPr lang="en-US" sz="1400" i="1" dirty="0"/>
              <a:t>”.</a:t>
            </a:r>
            <a:r>
              <a:rPr lang="en-US" sz="1400" dirty="0"/>
              <a:t> Tale </a:t>
            </a:r>
            <a:r>
              <a:rPr lang="en-US" sz="1400" dirty="0" err="1"/>
              <a:t>scoperta</a:t>
            </a:r>
            <a:r>
              <a:rPr lang="en-US" sz="1400" dirty="0"/>
              <a:t> e il </a:t>
            </a:r>
            <a:r>
              <a:rPr lang="en-US" sz="1400" dirty="0" err="1"/>
              <a:t>relativo</a:t>
            </a:r>
            <a:r>
              <a:rPr lang="en-US" sz="1400" dirty="0"/>
              <a:t> </a:t>
            </a:r>
            <a:r>
              <a:rPr lang="en-US" sz="1400" dirty="0" err="1"/>
              <a:t>brevetto</a:t>
            </a:r>
            <a:r>
              <a:rPr lang="en-US" sz="1400" dirty="0"/>
              <a:t>, </a:t>
            </a:r>
            <a:r>
              <a:rPr lang="en-US" sz="1400" dirty="0" err="1"/>
              <a:t>che</a:t>
            </a:r>
            <a:r>
              <a:rPr lang="en-US" sz="1400" dirty="0"/>
              <a:t> </a:t>
            </a:r>
            <a:r>
              <a:rPr lang="en-US" sz="1400" dirty="0" err="1"/>
              <a:t>avrebbero</a:t>
            </a:r>
            <a:r>
              <a:rPr lang="en-US" sz="1400" dirty="0"/>
              <a:t> </a:t>
            </a:r>
            <a:r>
              <a:rPr lang="en-US" sz="1400" dirty="0" err="1"/>
              <a:t>portato</a:t>
            </a:r>
            <a:r>
              <a:rPr lang="en-US" sz="1400" dirty="0"/>
              <a:t> </a:t>
            </a:r>
            <a:r>
              <a:rPr lang="en-US" sz="1400" dirty="0" err="1"/>
              <a:t>alla</a:t>
            </a:r>
            <a:r>
              <a:rPr lang="en-US" sz="1400" dirty="0"/>
              <a:t> </a:t>
            </a:r>
            <a:r>
              <a:rPr lang="en-US" sz="1400" dirty="0" err="1"/>
              <a:t>nascita</a:t>
            </a:r>
            <a:r>
              <a:rPr lang="en-US" sz="1400" dirty="0"/>
              <a:t> </a:t>
            </a:r>
            <a:r>
              <a:rPr lang="en-US" sz="1400" dirty="0" err="1"/>
              <a:t>dei</a:t>
            </a:r>
            <a:r>
              <a:rPr lang="en-US" sz="1400" dirty="0"/>
              <a:t> </a:t>
            </a:r>
            <a:r>
              <a:rPr lang="en-US" sz="1400" dirty="0" err="1"/>
              <a:t>reattori</a:t>
            </a:r>
            <a:r>
              <a:rPr lang="en-US" sz="1400" dirty="0"/>
              <a:t> </a:t>
            </a:r>
            <a:r>
              <a:rPr lang="en-US" sz="1400" dirty="0" err="1"/>
              <a:t>nucleari</a:t>
            </a:r>
            <a:r>
              <a:rPr lang="en-US" sz="1400" dirty="0"/>
              <a:t> e </a:t>
            </a:r>
            <a:r>
              <a:rPr lang="en-US" sz="1400" dirty="0" err="1"/>
              <a:t>della</a:t>
            </a:r>
            <a:r>
              <a:rPr lang="en-US" sz="1400" dirty="0"/>
              <a:t> </a:t>
            </a:r>
            <a:r>
              <a:rPr lang="en-US" sz="1400" dirty="0" err="1"/>
              <a:t>bomba</a:t>
            </a:r>
            <a:r>
              <a:rPr lang="en-US" sz="1400" dirty="0"/>
              <a:t> </a:t>
            </a:r>
            <a:r>
              <a:rPr lang="en-US" sz="1400" dirty="0" err="1"/>
              <a:t>atomica</a:t>
            </a:r>
            <a:r>
              <a:rPr lang="en-US" sz="1400" dirty="0"/>
              <a:t>, </a:t>
            </a:r>
            <a:r>
              <a:rPr lang="en-US" sz="1400" dirty="0" err="1"/>
              <a:t>condussero</a:t>
            </a:r>
            <a:r>
              <a:rPr lang="en-US" sz="1400" dirty="0"/>
              <a:t> </a:t>
            </a:r>
            <a:r>
              <a:rPr lang="en-US" sz="1400" dirty="0" err="1"/>
              <a:t>i</a:t>
            </a:r>
            <a:r>
              <a:rPr lang="en-US" sz="1400" dirty="0"/>
              <a:t> </a:t>
            </a:r>
            <a:r>
              <a:rPr lang="en-US" sz="1400" dirty="0" err="1"/>
              <a:t>Ragazzi</a:t>
            </a:r>
            <a:r>
              <a:rPr lang="en-US" sz="1400" dirty="0"/>
              <a:t> di Via </a:t>
            </a:r>
            <a:r>
              <a:rPr lang="en-US" sz="1400" dirty="0" err="1"/>
              <a:t>Panisperna</a:t>
            </a:r>
            <a:r>
              <a:rPr lang="en-US" sz="1400" dirty="0"/>
              <a:t> al </a:t>
            </a:r>
            <a:r>
              <a:rPr lang="en-US" sz="1400" dirty="0" err="1"/>
              <a:t>successo</a:t>
            </a:r>
            <a:r>
              <a:rPr lang="en-US" sz="1400" dirty="0"/>
              <a:t> </a:t>
            </a:r>
            <a:r>
              <a:rPr lang="en-US" sz="1400" dirty="0" err="1"/>
              <a:t>internazionale.Le</a:t>
            </a:r>
            <a:r>
              <a:rPr lang="en-US" sz="1400" dirty="0"/>
              <a:t> </a:t>
            </a:r>
            <a:r>
              <a:rPr lang="en-US" sz="1400" dirty="0" err="1"/>
              <a:t>pressioni</a:t>
            </a:r>
            <a:r>
              <a:rPr lang="en-US" sz="1400" dirty="0"/>
              <a:t> del </a:t>
            </a:r>
            <a:r>
              <a:rPr lang="en-US" sz="1400" dirty="0" err="1"/>
              <a:t>governo</a:t>
            </a:r>
            <a:r>
              <a:rPr lang="en-US" sz="1400" dirty="0"/>
              <a:t> </a:t>
            </a:r>
            <a:r>
              <a:rPr lang="en-US" sz="1400" dirty="0" err="1"/>
              <a:t>fascista</a:t>
            </a:r>
            <a:r>
              <a:rPr lang="en-US" sz="1400" dirty="0"/>
              <a:t> </a:t>
            </a:r>
            <a:r>
              <a:rPr lang="en-US" sz="1400" dirty="0" err="1"/>
              <a:t>influenzarono</a:t>
            </a:r>
            <a:r>
              <a:rPr lang="en-US" sz="1400" dirty="0"/>
              <a:t> </a:t>
            </a:r>
            <a:r>
              <a:rPr lang="en-US" sz="1400" dirty="0" err="1"/>
              <a:t>profondamente</a:t>
            </a:r>
            <a:r>
              <a:rPr lang="en-US" sz="1400" dirty="0"/>
              <a:t> le </a:t>
            </a:r>
            <a:r>
              <a:rPr lang="en-US" sz="1400" dirty="0" err="1"/>
              <a:t>ricerche</a:t>
            </a:r>
            <a:r>
              <a:rPr lang="en-US" sz="1400" dirty="0"/>
              <a:t> del </a:t>
            </a:r>
            <a:r>
              <a:rPr lang="en-US" sz="1400" dirty="0" err="1"/>
              <a:t>gruppo</a:t>
            </a:r>
            <a:r>
              <a:rPr lang="en-US" sz="1400" dirty="0"/>
              <a:t> </a:t>
            </a:r>
            <a:r>
              <a:rPr lang="en-US" sz="1400" dirty="0" err="1"/>
              <a:t>romano</a:t>
            </a:r>
            <a:r>
              <a:rPr lang="en-US" sz="1400" dirty="0"/>
              <a:t>. Il 1938 fu </a:t>
            </a:r>
            <a:r>
              <a:rPr lang="en-US" sz="1400" dirty="0" err="1"/>
              <a:t>l’anno</a:t>
            </a:r>
            <a:r>
              <a:rPr lang="en-US" sz="1400" dirty="0"/>
              <a:t> </a:t>
            </a:r>
            <a:r>
              <a:rPr lang="en-US" sz="1400" dirty="0" err="1"/>
              <a:t>che</a:t>
            </a:r>
            <a:r>
              <a:rPr lang="en-US" sz="1400" dirty="0"/>
              <a:t> </a:t>
            </a:r>
            <a:r>
              <a:rPr lang="en-US" sz="1400" dirty="0" err="1"/>
              <a:t>sancì</a:t>
            </a:r>
            <a:r>
              <a:rPr lang="en-US" sz="1400" dirty="0"/>
              <a:t> la fine del </a:t>
            </a:r>
            <a:r>
              <a:rPr lang="en-US" sz="1400" dirty="0" err="1"/>
              <a:t>gruppo</a:t>
            </a:r>
            <a:r>
              <a:rPr lang="en-US" sz="1400" dirty="0"/>
              <a:t>, </a:t>
            </a:r>
            <a:r>
              <a:rPr lang="en-US" sz="1400" dirty="0" err="1"/>
              <a:t>ovvero</a:t>
            </a:r>
            <a:r>
              <a:rPr lang="en-US" sz="1400" dirty="0"/>
              <a:t> </a:t>
            </a:r>
            <a:r>
              <a:rPr lang="en-US" sz="1400" dirty="0" err="1"/>
              <a:t>quando</a:t>
            </a:r>
            <a:r>
              <a:rPr lang="en-US" sz="1400" dirty="0"/>
              <a:t> </a:t>
            </a:r>
            <a:r>
              <a:rPr lang="en-US" sz="1400" dirty="0" err="1"/>
              <a:t>furono</a:t>
            </a:r>
            <a:r>
              <a:rPr lang="en-US" sz="1400" dirty="0"/>
              <a:t> promulgate da Mussolini le </a:t>
            </a:r>
            <a:r>
              <a:rPr lang="en-US" sz="1400" dirty="0" err="1"/>
              <a:t>leggi</a:t>
            </a:r>
            <a:r>
              <a:rPr lang="en-US" sz="1400" dirty="0"/>
              <a:t> </a:t>
            </a:r>
            <a:r>
              <a:rPr lang="en-US" sz="1400" dirty="0" err="1"/>
              <a:t>razziali</a:t>
            </a:r>
            <a:r>
              <a:rPr lang="en-US" sz="1400" dirty="0"/>
              <a:t>, le </a:t>
            </a:r>
            <a:r>
              <a:rPr lang="en-US" sz="1400" dirty="0" err="1"/>
              <a:t>quali</a:t>
            </a:r>
            <a:r>
              <a:rPr lang="en-US" sz="1400" dirty="0"/>
              <a:t> </a:t>
            </a:r>
            <a:r>
              <a:rPr lang="en-US" sz="1400" dirty="0" err="1"/>
              <a:t>spinsero</a:t>
            </a:r>
            <a:r>
              <a:rPr lang="en-US" sz="1400" dirty="0"/>
              <a:t> </a:t>
            </a:r>
            <a:r>
              <a:rPr lang="en-US" sz="1400" dirty="0" err="1"/>
              <a:t>alcuni</a:t>
            </a:r>
            <a:r>
              <a:rPr lang="en-US" sz="1400" dirty="0"/>
              <a:t> </a:t>
            </a:r>
            <a:r>
              <a:rPr lang="en-US" sz="1400" dirty="0" err="1"/>
              <a:t>i</a:t>
            </a:r>
            <a:r>
              <a:rPr lang="en-US" sz="1400" dirty="0"/>
              <a:t> </a:t>
            </a:r>
            <a:r>
              <a:rPr lang="en-US" sz="1400" dirty="0" err="1"/>
              <a:t>membri</a:t>
            </a:r>
            <a:r>
              <a:rPr lang="en-US" sz="1400" dirty="0"/>
              <a:t> a </a:t>
            </a:r>
            <a:r>
              <a:rPr lang="en-US" sz="1400" dirty="0" err="1"/>
              <a:t>fuggire</a:t>
            </a:r>
            <a:r>
              <a:rPr lang="en-US" sz="1400" dirty="0"/>
              <a:t> </a:t>
            </a:r>
            <a:r>
              <a:rPr lang="en-US" sz="1400" dirty="0" err="1"/>
              <a:t>dall’Europa</a:t>
            </a:r>
            <a:r>
              <a:rPr lang="en-US" sz="1400" dirty="0"/>
              <a:t> Occidentale, </a:t>
            </a:r>
            <a:r>
              <a:rPr lang="en-US" sz="1400" dirty="0" err="1"/>
              <a:t>compreso</a:t>
            </a:r>
            <a:r>
              <a:rPr lang="en-US" sz="1400" dirty="0"/>
              <a:t> Fermi </a:t>
            </a:r>
            <a:r>
              <a:rPr lang="en-US" sz="1400" dirty="0" err="1"/>
              <a:t>che</a:t>
            </a:r>
            <a:r>
              <a:rPr lang="en-US" sz="1400" dirty="0"/>
              <a:t>, </a:t>
            </a:r>
            <a:r>
              <a:rPr lang="en-US" sz="1400" dirty="0" err="1"/>
              <a:t>pur</a:t>
            </a:r>
            <a:r>
              <a:rPr lang="en-US" sz="1400" dirty="0"/>
              <a:t> non </a:t>
            </a:r>
            <a:r>
              <a:rPr lang="en-US" sz="1400" dirty="0" err="1"/>
              <a:t>essendo</a:t>
            </a:r>
            <a:r>
              <a:rPr lang="en-US" sz="1400" dirty="0"/>
              <a:t> </a:t>
            </a:r>
            <a:r>
              <a:rPr lang="en-US" sz="1400" dirty="0" err="1"/>
              <a:t>ebreo</a:t>
            </a:r>
            <a:r>
              <a:rPr lang="en-US" sz="1400" dirty="0"/>
              <a:t> e </a:t>
            </a:r>
            <a:r>
              <a:rPr lang="en-US" sz="1400" dirty="0" err="1"/>
              <a:t>avendo</a:t>
            </a:r>
            <a:r>
              <a:rPr lang="en-US" sz="1400" dirty="0"/>
              <a:t> la </a:t>
            </a:r>
            <a:r>
              <a:rPr lang="en-US" sz="1400" dirty="0" err="1"/>
              <a:t>tessera</a:t>
            </a:r>
            <a:r>
              <a:rPr lang="en-US" sz="1400" dirty="0"/>
              <a:t> del </a:t>
            </a:r>
            <a:r>
              <a:rPr lang="en-US" sz="1400" dirty="0" err="1"/>
              <a:t>partito</a:t>
            </a:r>
            <a:r>
              <a:rPr lang="en-US" sz="1400" dirty="0"/>
              <a:t> </a:t>
            </a:r>
            <a:r>
              <a:rPr lang="en-US" sz="1400" dirty="0" err="1"/>
              <a:t>fascista</a:t>
            </a:r>
            <a:r>
              <a:rPr lang="en-US" sz="1400" dirty="0"/>
              <a:t>, </a:t>
            </a:r>
            <a:r>
              <a:rPr lang="en-US" sz="1400" dirty="0" err="1"/>
              <a:t>decise</a:t>
            </a:r>
            <a:r>
              <a:rPr lang="en-US" sz="1400" dirty="0"/>
              <a:t> di </a:t>
            </a:r>
            <a:r>
              <a:rPr lang="en-US" sz="1400" dirty="0" err="1"/>
              <a:t>abbandonare</a:t>
            </a:r>
            <a:r>
              <a:rPr lang="en-US" sz="1400" dirty="0"/>
              <a:t> </a:t>
            </a:r>
            <a:r>
              <a:rPr lang="en-US" sz="1400" dirty="0" err="1"/>
              <a:t>l’Italia</a:t>
            </a:r>
            <a:r>
              <a:rPr lang="en-US" sz="1400" dirty="0"/>
              <a:t> per </a:t>
            </a:r>
            <a:r>
              <a:rPr lang="en-US" sz="1400" dirty="0" err="1"/>
              <a:t>recarsi</a:t>
            </a:r>
            <a:r>
              <a:rPr lang="en-US" sz="1400" dirty="0"/>
              <a:t> in Canada.</a:t>
            </a:r>
          </a:p>
        </p:txBody>
      </p:sp>
      <p:pic>
        <p:nvPicPr>
          <p:cNvPr id="4" name="Immagine 3">
            <a:extLst>
              <a:ext uri="{FF2B5EF4-FFF2-40B4-BE49-F238E27FC236}">
                <a16:creationId xmlns:a16="http://schemas.microsoft.com/office/drawing/2014/main" id="{2A9425EA-2D70-97FA-FECC-E20CCB324008}"/>
              </a:ext>
            </a:extLst>
          </p:cNvPr>
          <p:cNvPicPr>
            <a:picLocks noChangeAspect="1"/>
          </p:cNvPicPr>
          <p:nvPr/>
        </p:nvPicPr>
        <p:blipFill rotWithShape="1">
          <a:blip r:embed="rId2">
            <a:extLst>
              <a:ext uri="{28A0092B-C50C-407E-A947-70E740481C1C}">
                <a14:useLocalDpi xmlns:a14="http://schemas.microsoft.com/office/drawing/2010/main" val="0"/>
              </a:ext>
            </a:extLst>
          </a:blip>
          <a:srcRect l="14473" r="3013" b="1"/>
          <a:stretch/>
        </p:blipFill>
        <p:spPr>
          <a:xfrm>
            <a:off x="554416" y="2731167"/>
            <a:ext cx="11167447" cy="3484983"/>
          </a:xfrm>
          <a:prstGeom prst="rect">
            <a:avLst/>
          </a:prstGeom>
        </p:spPr>
      </p:pic>
    </p:spTree>
    <p:extLst>
      <p:ext uri="{BB962C8B-B14F-4D97-AF65-F5344CB8AC3E}">
        <p14:creationId xmlns:p14="http://schemas.microsoft.com/office/powerpoint/2010/main" val="1361691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817FF9-F70A-CFD6-2ED9-A88B07B3D906}"/>
              </a:ext>
            </a:extLst>
          </p:cNvPr>
          <p:cNvSpPr>
            <a:spLocks noGrp="1"/>
          </p:cNvSpPr>
          <p:nvPr>
            <p:ph type="title"/>
          </p:nvPr>
        </p:nvSpPr>
        <p:spPr>
          <a:xfrm>
            <a:off x="7255564" y="834888"/>
            <a:ext cx="4314645" cy="1268958"/>
          </a:xfrm>
        </p:spPr>
        <p:txBody>
          <a:bodyPr anchor="b">
            <a:normAutofit/>
          </a:bodyPr>
          <a:lstStyle/>
          <a:p>
            <a:r>
              <a:rPr lang="it-IT" sz="3200" b="1" dirty="0">
                <a:effectLst>
                  <a:outerShdw blurRad="38100" dist="38100" dir="2700000" algn="tl">
                    <a:srgbClr val="000000">
                      <a:alpha val="43137"/>
                    </a:srgbClr>
                  </a:outerShdw>
                </a:effectLst>
              </a:rPr>
              <a:t>FERMI E IL PROGETTO MANHATTAN</a:t>
            </a:r>
          </a:p>
        </p:txBody>
      </p:sp>
      <p:pic>
        <p:nvPicPr>
          <p:cNvPr id="5" name="Immagine 4" descr="Immagine che contiene persona, posando, gruppo, esterni&#10;&#10;Descrizione generata automaticamente">
            <a:extLst>
              <a:ext uri="{FF2B5EF4-FFF2-40B4-BE49-F238E27FC236}">
                <a16:creationId xmlns:a16="http://schemas.microsoft.com/office/drawing/2014/main" id="{68D9C577-ADD5-5CA3-1EC8-DFBE665E2052}"/>
              </a:ext>
            </a:extLst>
          </p:cNvPr>
          <p:cNvPicPr>
            <a:picLocks noChangeAspect="1"/>
          </p:cNvPicPr>
          <p:nvPr/>
        </p:nvPicPr>
        <p:blipFill rotWithShape="1">
          <a:blip r:embed="rId2">
            <a:extLst>
              <a:ext uri="{28A0092B-C50C-407E-A947-70E740481C1C}">
                <a14:useLocalDpi xmlns:a14="http://schemas.microsoft.com/office/drawing/2010/main" val="0"/>
              </a:ext>
            </a:extLst>
          </a:blip>
          <a:srcRect l="36388" r="25166"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0" name="Rectangle 2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0079558-E59E-E38D-441F-0CE4F24FE5EF}"/>
              </a:ext>
            </a:extLst>
          </p:cNvPr>
          <p:cNvSpPr>
            <a:spLocks noGrp="1"/>
          </p:cNvSpPr>
          <p:nvPr>
            <p:ph idx="1"/>
          </p:nvPr>
        </p:nvSpPr>
        <p:spPr>
          <a:xfrm>
            <a:off x="7255563" y="2239899"/>
            <a:ext cx="4936417" cy="4618101"/>
          </a:xfrm>
          <a:solidFill>
            <a:srgbClr val="F0EBE8"/>
          </a:solidFill>
        </p:spPr>
        <p:txBody>
          <a:bodyPr anchor="t">
            <a:normAutofit fontScale="92500"/>
          </a:bodyPr>
          <a:lstStyle/>
          <a:p>
            <a:pPr marL="0" indent="0">
              <a:buNone/>
            </a:pPr>
            <a:r>
              <a:rPr lang="it-IT" sz="1400" dirty="0"/>
              <a:t>In seguito all’ingresso degli Stati Uniti nel secondo conflitto mondiale, nel giugno 1942 il Presidente Roosevelt decise di promuovere un colossale programma mirato alla realizzazione di bombe a fissione, quello che sarà chiamato Progetto Manhattan. Inizialmente, il progetto prevedeva di montare la pila in un laboratorio in allestimento nella foresta delle Argonne, nei pressi di Chicago (ora FNAL detto Fermilab), ma la necessità di stringere i tempi spinse Fermi a proporre di utilizzare lo spazio sottostante le gradinate dello stadio dell’Università di Chicago. Il 2 dicembre 1942 si ottenne la prima reazione nucleare a catena autosostenuta sotto controllo. Fermi era riuscito a ottenere il rilascio controllato dell’energia nucleare. La realizzazione della prima reazione a catena rappresentò per Fermi un punto di partenza, più che un punto di arrivo. Nella primavera del 1943 Fermi si recò per la prima volta nei laboratori segreti del Progetto Manhattan a Los Alamos.L’8 maggio 1945 con la morte di Hitler e la resa incondizionata della Germania ebbe fine la guerra in Europa, ma visto che il conflitto contro il Giappone continuava, Truman ordinò che il Progetto Manhattan procedesse con la massima priorità. All’inizio del luglio 1945 fu completato l’assemblaggio di una bomba all’uranio; gli scienziati ritennero fosse pronta per un eventuale uso, e non sembrava necessaria alcuna sperimentazione. Così, il 16 luglio del 1945, ad </a:t>
            </a:r>
            <a:r>
              <a:rPr lang="it-IT" sz="1400" dirty="0" err="1"/>
              <a:t>Alamogordo</a:t>
            </a:r>
            <a:r>
              <a:rPr lang="it-IT" sz="1400" dirty="0"/>
              <a:t>, a poca distanza da Los Alamos, venne fatta esplodere la prima bomba atomica della storia. Fermi svolse un ruolo centrale nella supervisione dell’esperimento e, successivamente, nell’elaborazione dei dati raccolti.</a:t>
            </a:r>
          </a:p>
        </p:txBody>
      </p:sp>
    </p:spTree>
    <p:extLst>
      <p:ext uri="{BB962C8B-B14F-4D97-AF65-F5344CB8AC3E}">
        <p14:creationId xmlns:p14="http://schemas.microsoft.com/office/powerpoint/2010/main" val="2556661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rasporto, tirando, disegnato, carrello&#10;&#10;Descrizione generata automaticamente">
            <a:extLst>
              <a:ext uri="{FF2B5EF4-FFF2-40B4-BE49-F238E27FC236}">
                <a16:creationId xmlns:a16="http://schemas.microsoft.com/office/drawing/2014/main" id="{4B98BC71-0ACA-CEC1-76BA-7EA88284CD62}"/>
              </a:ext>
            </a:extLst>
          </p:cNvPr>
          <p:cNvPicPr>
            <a:picLocks noChangeAspect="1"/>
          </p:cNvPicPr>
          <p:nvPr/>
        </p:nvPicPr>
        <p:blipFill rotWithShape="1">
          <a:blip r:embed="rId2">
            <a:extLst>
              <a:ext uri="{28A0092B-C50C-407E-A947-70E740481C1C}">
                <a14:useLocalDpi xmlns:a14="http://schemas.microsoft.com/office/drawing/2010/main" val="0"/>
              </a:ext>
            </a:extLst>
          </a:blip>
          <a:srcRect l="5442" r="7451"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asellaDiTesto 1">
            <a:extLst>
              <a:ext uri="{FF2B5EF4-FFF2-40B4-BE49-F238E27FC236}">
                <a16:creationId xmlns:a16="http://schemas.microsoft.com/office/drawing/2014/main" id="{6A2E6398-7138-26FF-DD06-FD5BA8DE6865}"/>
              </a:ext>
            </a:extLst>
          </p:cNvPr>
          <p:cNvSpPr txBox="1"/>
          <p:nvPr/>
        </p:nvSpPr>
        <p:spPr>
          <a:xfrm>
            <a:off x="371094" y="2544896"/>
            <a:ext cx="3438906" cy="3380416"/>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2400" dirty="0"/>
              <a:t>Si </a:t>
            </a:r>
            <a:r>
              <a:rPr lang="en-US" sz="2400" dirty="0" err="1"/>
              <a:t>sconsigliava</a:t>
            </a:r>
            <a:r>
              <a:rPr lang="en-US" sz="2400" dirty="0"/>
              <a:t> </a:t>
            </a:r>
            <a:r>
              <a:rPr lang="en-US" sz="2400" dirty="0" err="1"/>
              <a:t>l’utilizzo</a:t>
            </a:r>
            <a:r>
              <a:rPr lang="en-US" sz="2400" dirty="0"/>
              <a:t> </a:t>
            </a:r>
            <a:r>
              <a:rPr lang="en-US" sz="2400" dirty="0" err="1"/>
              <a:t>delle</a:t>
            </a:r>
            <a:r>
              <a:rPr lang="en-US" sz="2400" dirty="0"/>
              <a:t> bombe </a:t>
            </a:r>
            <a:r>
              <a:rPr lang="en-US" sz="2400" dirty="0" err="1"/>
              <a:t>nucleari</a:t>
            </a:r>
            <a:r>
              <a:rPr lang="en-US" sz="2400" dirty="0"/>
              <a:t> </a:t>
            </a:r>
            <a:r>
              <a:rPr lang="en-US" sz="2400" dirty="0" err="1"/>
              <a:t>contro</a:t>
            </a:r>
            <a:r>
              <a:rPr lang="en-US" sz="2400" dirty="0"/>
              <a:t> il </a:t>
            </a:r>
            <a:r>
              <a:rPr lang="en-US" sz="2400" dirty="0" err="1"/>
              <a:t>Giappone</a:t>
            </a:r>
            <a:r>
              <a:rPr lang="en-US" sz="2400" dirty="0"/>
              <a:t>, </a:t>
            </a:r>
            <a:r>
              <a:rPr lang="en-US" sz="2400" dirty="0" err="1"/>
              <a:t>mentre</a:t>
            </a:r>
            <a:r>
              <a:rPr lang="en-US" sz="2400" dirty="0"/>
              <a:t> </a:t>
            </a:r>
            <a:r>
              <a:rPr lang="en-US" sz="2400" dirty="0" err="1"/>
              <a:t>si</a:t>
            </a:r>
            <a:r>
              <a:rPr lang="en-US" sz="2400" dirty="0"/>
              <a:t> </a:t>
            </a:r>
            <a:r>
              <a:rPr lang="en-US" sz="2400" dirty="0" err="1"/>
              <a:t>suggeriva</a:t>
            </a:r>
            <a:r>
              <a:rPr lang="en-US" sz="2400" dirty="0"/>
              <a:t> </a:t>
            </a:r>
            <a:r>
              <a:rPr lang="en-US" sz="2400" dirty="0" err="1"/>
              <a:t>una</a:t>
            </a:r>
            <a:r>
              <a:rPr lang="en-US" sz="2400" dirty="0"/>
              <a:t> </a:t>
            </a:r>
            <a:r>
              <a:rPr lang="en-US" sz="2400" dirty="0" err="1"/>
              <a:t>dimostrazione</a:t>
            </a:r>
            <a:r>
              <a:rPr lang="en-US" sz="2400" dirty="0"/>
              <a:t> </a:t>
            </a:r>
            <a:r>
              <a:rPr lang="en-US" sz="2400" dirty="0" err="1"/>
              <a:t>della</a:t>
            </a:r>
            <a:r>
              <a:rPr lang="en-US" sz="2400" dirty="0"/>
              <a:t> </a:t>
            </a:r>
            <a:r>
              <a:rPr lang="en-US" sz="2400" dirty="0" err="1"/>
              <a:t>nuova</a:t>
            </a:r>
            <a:r>
              <a:rPr lang="en-US" sz="2400" dirty="0"/>
              <a:t> </a:t>
            </a:r>
            <a:r>
              <a:rPr lang="en-US" sz="2400" dirty="0" err="1"/>
              <a:t>arma</a:t>
            </a:r>
            <a:r>
              <a:rPr lang="en-US" sz="2400" dirty="0"/>
              <a:t> in </a:t>
            </a:r>
            <a:r>
              <a:rPr lang="en-US" sz="2400" dirty="0" err="1"/>
              <a:t>una</a:t>
            </a:r>
            <a:r>
              <a:rPr lang="en-US" sz="2400" dirty="0"/>
              <a:t> zona </a:t>
            </a:r>
            <a:r>
              <a:rPr lang="en-US" sz="2400" dirty="0" err="1"/>
              <a:t>disabitata</a:t>
            </a:r>
            <a:r>
              <a:rPr lang="en-US" sz="2400" dirty="0"/>
              <a:t>. </a:t>
            </a:r>
            <a:r>
              <a:rPr lang="en-US" sz="2400" dirty="0" err="1"/>
              <a:t>Ciò</a:t>
            </a:r>
            <a:r>
              <a:rPr lang="en-US" sz="2400" dirty="0"/>
              <a:t> </a:t>
            </a:r>
            <a:r>
              <a:rPr lang="en-US" sz="2400" dirty="0" err="1"/>
              <a:t>nonostante</a:t>
            </a:r>
            <a:r>
              <a:rPr lang="en-US" sz="2400" dirty="0"/>
              <a:t> il 6 e il 9 </a:t>
            </a:r>
            <a:r>
              <a:rPr lang="en-US" sz="2400" dirty="0" err="1"/>
              <a:t>agosto</a:t>
            </a:r>
            <a:r>
              <a:rPr lang="en-US" sz="2400" dirty="0"/>
              <a:t> 1945 </a:t>
            </a:r>
            <a:r>
              <a:rPr lang="en-US" sz="2400" dirty="0" err="1"/>
              <a:t>una</a:t>
            </a:r>
            <a:r>
              <a:rPr lang="en-US" sz="2400" dirty="0"/>
              <a:t> </a:t>
            </a:r>
            <a:r>
              <a:rPr lang="en-US" sz="2400" dirty="0" err="1"/>
              <a:t>bomba</a:t>
            </a:r>
            <a:r>
              <a:rPr lang="en-US" sz="2400" dirty="0"/>
              <a:t> </a:t>
            </a:r>
            <a:r>
              <a:rPr lang="en-US" sz="2400" dirty="0" err="1"/>
              <a:t>all’uranio</a:t>
            </a:r>
            <a:r>
              <a:rPr lang="en-US" sz="2400" dirty="0"/>
              <a:t> e </a:t>
            </a:r>
            <a:r>
              <a:rPr lang="en-US" sz="2400" dirty="0" err="1"/>
              <a:t>una</a:t>
            </a:r>
            <a:r>
              <a:rPr lang="en-US" sz="2400" dirty="0"/>
              <a:t> al </a:t>
            </a:r>
            <a:r>
              <a:rPr lang="en-US" sz="2400" dirty="0" err="1"/>
              <a:t>plutonio</a:t>
            </a:r>
            <a:r>
              <a:rPr lang="en-US" sz="2400" dirty="0"/>
              <a:t> </a:t>
            </a:r>
            <a:r>
              <a:rPr lang="en-US" sz="2400" dirty="0" err="1"/>
              <a:t>vennero</a:t>
            </a:r>
            <a:r>
              <a:rPr lang="en-US" sz="2400" dirty="0"/>
              <a:t> </a:t>
            </a:r>
            <a:r>
              <a:rPr lang="en-US" sz="2400" dirty="0" err="1"/>
              <a:t>sganciate</a:t>
            </a:r>
            <a:r>
              <a:rPr lang="en-US" sz="2400" dirty="0"/>
              <a:t> </a:t>
            </a:r>
            <a:r>
              <a:rPr lang="en-US" sz="2400" dirty="0" err="1"/>
              <a:t>sulle</a:t>
            </a:r>
            <a:r>
              <a:rPr lang="en-US" sz="2400" dirty="0"/>
              <a:t> </a:t>
            </a:r>
            <a:r>
              <a:rPr lang="en-US" sz="2400" dirty="0" err="1"/>
              <a:t>città</a:t>
            </a:r>
            <a:r>
              <a:rPr lang="en-US" sz="2400" dirty="0"/>
              <a:t> </a:t>
            </a:r>
            <a:r>
              <a:rPr lang="en-US" sz="2400" dirty="0" err="1"/>
              <a:t>giapponesi</a:t>
            </a:r>
            <a:r>
              <a:rPr lang="en-US" sz="2400" dirty="0"/>
              <a:t> di Hiroshima e Nagasaki.</a:t>
            </a:r>
          </a:p>
        </p:txBody>
      </p:sp>
    </p:spTree>
    <p:extLst>
      <p:ext uri="{BB962C8B-B14F-4D97-AF65-F5344CB8AC3E}">
        <p14:creationId xmlns:p14="http://schemas.microsoft.com/office/powerpoint/2010/main" val="1830922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asellaDiTesto 2">
            <a:extLst>
              <a:ext uri="{FF2B5EF4-FFF2-40B4-BE49-F238E27FC236}">
                <a16:creationId xmlns:a16="http://schemas.microsoft.com/office/drawing/2014/main" id="{AD25B47E-7887-E4CD-DA21-55BC304D7B85}"/>
              </a:ext>
            </a:extLst>
          </p:cNvPr>
          <p:cNvSpPr txBox="1"/>
          <p:nvPr/>
        </p:nvSpPr>
        <p:spPr>
          <a:xfrm>
            <a:off x="615458" y="2953829"/>
            <a:ext cx="6268770" cy="3575648"/>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dirty="0"/>
              <a:t>Enrico Fermi  (Roma, 1901 – Chicago, 1954) è </a:t>
            </a:r>
            <a:r>
              <a:rPr lang="en-US" dirty="0" err="1"/>
              <a:t>considerato</a:t>
            </a:r>
            <a:r>
              <a:rPr lang="en-US" dirty="0"/>
              <a:t>, dopo Galileo Galilei, il </a:t>
            </a:r>
            <a:r>
              <a:rPr lang="en-US" dirty="0" err="1"/>
              <a:t>più</a:t>
            </a:r>
            <a:r>
              <a:rPr lang="en-US" dirty="0"/>
              <a:t> </a:t>
            </a:r>
            <a:r>
              <a:rPr lang="en-US" dirty="0" err="1"/>
              <a:t>grande</a:t>
            </a:r>
            <a:r>
              <a:rPr lang="en-US" dirty="0"/>
              <a:t> </a:t>
            </a:r>
            <a:r>
              <a:rPr lang="en-US" dirty="0" err="1"/>
              <a:t>fisico</a:t>
            </a:r>
            <a:r>
              <a:rPr lang="en-US" dirty="0"/>
              <a:t> </a:t>
            </a:r>
            <a:r>
              <a:rPr lang="en-US" dirty="0" err="1"/>
              <a:t>italiano</a:t>
            </a:r>
            <a:r>
              <a:rPr lang="en-US" dirty="0"/>
              <a:t> di </a:t>
            </a:r>
            <a:r>
              <a:rPr lang="en-US" dirty="0" err="1"/>
              <a:t>ogni</a:t>
            </a:r>
            <a:r>
              <a:rPr lang="en-US" dirty="0"/>
              <a:t> tempo. Nato a Roma da Alberto Fermi, </a:t>
            </a:r>
            <a:r>
              <a:rPr lang="en-US" dirty="0" err="1"/>
              <a:t>ispettore</a:t>
            </a:r>
            <a:r>
              <a:rPr lang="en-US" dirty="0"/>
              <a:t> capo </a:t>
            </a:r>
            <a:r>
              <a:rPr lang="en-US" dirty="0" err="1"/>
              <a:t>presso</a:t>
            </a:r>
            <a:r>
              <a:rPr lang="en-US" dirty="0"/>
              <a:t> il </a:t>
            </a:r>
            <a:r>
              <a:rPr lang="en-US" dirty="0" err="1"/>
              <a:t>Ministero</a:t>
            </a:r>
            <a:r>
              <a:rPr lang="en-US" dirty="0"/>
              <a:t> </a:t>
            </a:r>
            <a:r>
              <a:rPr lang="en-US" dirty="0" err="1"/>
              <a:t>delle</a:t>
            </a:r>
            <a:r>
              <a:rPr lang="en-US" dirty="0"/>
              <a:t> </a:t>
            </a:r>
            <a:r>
              <a:rPr lang="en-US" dirty="0" err="1"/>
              <a:t>Comunicazioni</a:t>
            </a:r>
            <a:r>
              <a:rPr lang="en-US" dirty="0"/>
              <a:t>, e da Ida De Gattis, </a:t>
            </a:r>
            <a:r>
              <a:rPr lang="en-US" dirty="0" err="1"/>
              <a:t>maestra</a:t>
            </a:r>
            <a:r>
              <a:rPr lang="en-US" dirty="0"/>
              <a:t> </a:t>
            </a:r>
            <a:r>
              <a:rPr lang="en-US" dirty="0" err="1"/>
              <a:t>elementare</a:t>
            </a:r>
            <a:r>
              <a:rPr lang="en-US" dirty="0"/>
              <a:t>, ultimo di </a:t>
            </a:r>
            <a:r>
              <a:rPr lang="en-US" dirty="0" err="1"/>
              <a:t>tre</a:t>
            </a:r>
            <a:r>
              <a:rPr lang="en-US" dirty="0"/>
              <a:t> </a:t>
            </a:r>
            <a:r>
              <a:rPr lang="en-US" dirty="0" err="1"/>
              <a:t>figli</a:t>
            </a:r>
            <a:r>
              <a:rPr lang="en-US" dirty="0"/>
              <a:t>, Enrico </a:t>
            </a:r>
            <a:r>
              <a:rPr lang="en-US" dirty="0" err="1"/>
              <a:t>mostra</a:t>
            </a:r>
            <a:r>
              <a:rPr lang="en-US" dirty="0"/>
              <a:t> subito di </a:t>
            </a:r>
            <a:r>
              <a:rPr lang="en-US" dirty="0" err="1"/>
              <a:t>possedere</a:t>
            </a:r>
            <a:r>
              <a:rPr lang="en-US" dirty="0"/>
              <a:t> </a:t>
            </a:r>
            <a:r>
              <a:rPr lang="en-US" dirty="0" err="1"/>
              <a:t>una</a:t>
            </a:r>
            <a:r>
              <a:rPr lang="en-US" dirty="0"/>
              <a:t> </a:t>
            </a:r>
            <a:r>
              <a:rPr lang="en-US" dirty="0" err="1"/>
              <a:t>grande</a:t>
            </a:r>
            <a:r>
              <a:rPr lang="en-US" dirty="0"/>
              <a:t> </a:t>
            </a:r>
            <a:r>
              <a:rPr lang="en-US" dirty="0" err="1"/>
              <a:t>attitudine</a:t>
            </a:r>
            <a:r>
              <a:rPr lang="en-US" dirty="0"/>
              <a:t> per lo studio. Durante </a:t>
            </a:r>
            <a:r>
              <a:rPr lang="en-US" dirty="0" err="1"/>
              <a:t>gli</a:t>
            </a:r>
            <a:r>
              <a:rPr lang="en-US" dirty="0"/>
              <a:t> anni del </a:t>
            </a:r>
            <a:r>
              <a:rPr lang="en-US" dirty="0" err="1"/>
              <a:t>liceo</a:t>
            </a:r>
            <a:r>
              <a:rPr lang="en-US" dirty="0"/>
              <a:t> </a:t>
            </a:r>
            <a:r>
              <a:rPr lang="en-US" dirty="0" err="1"/>
              <a:t>incontra</a:t>
            </a:r>
            <a:r>
              <a:rPr lang="en-US" dirty="0"/>
              <a:t> </a:t>
            </a:r>
            <a:r>
              <a:rPr lang="en-US" dirty="0" err="1"/>
              <a:t>l’ingegnere</a:t>
            </a:r>
            <a:r>
              <a:rPr lang="en-US" dirty="0"/>
              <a:t> Adolfo Amidei, </a:t>
            </a:r>
            <a:r>
              <a:rPr lang="en-US" dirty="0" err="1"/>
              <a:t>che</a:t>
            </a:r>
            <a:r>
              <a:rPr lang="en-US" dirty="0"/>
              <a:t> lo </a:t>
            </a:r>
            <a:r>
              <a:rPr lang="en-US" dirty="0" err="1"/>
              <a:t>indirizza</a:t>
            </a:r>
            <a:r>
              <a:rPr lang="en-US" dirty="0"/>
              <a:t> </a:t>
            </a:r>
            <a:r>
              <a:rPr lang="en-US" dirty="0" err="1"/>
              <a:t>agli</a:t>
            </a:r>
            <a:r>
              <a:rPr lang="en-US" dirty="0"/>
              <a:t> </a:t>
            </a:r>
            <a:r>
              <a:rPr lang="en-US" dirty="0" err="1"/>
              <a:t>studi</a:t>
            </a:r>
            <a:r>
              <a:rPr lang="en-US" dirty="0"/>
              <a:t> di </a:t>
            </a:r>
            <a:r>
              <a:rPr lang="en-US" dirty="0" err="1"/>
              <a:t>matematica</a:t>
            </a:r>
            <a:r>
              <a:rPr lang="en-US" dirty="0"/>
              <a:t>. Per </a:t>
            </a:r>
            <a:r>
              <a:rPr lang="en-US" dirty="0" err="1"/>
              <a:t>conto</a:t>
            </a:r>
            <a:r>
              <a:rPr lang="en-US" dirty="0"/>
              <a:t> </a:t>
            </a:r>
            <a:r>
              <a:rPr lang="en-US" dirty="0" err="1"/>
              <a:t>suo</a:t>
            </a:r>
            <a:r>
              <a:rPr lang="en-US" dirty="0"/>
              <a:t> il </a:t>
            </a:r>
            <a:r>
              <a:rPr lang="en-US" dirty="0" err="1"/>
              <a:t>giovane</a:t>
            </a:r>
            <a:r>
              <a:rPr lang="en-US" dirty="0"/>
              <a:t> </a:t>
            </a:r>
            <a:r>
              <a:rPr lang="en-US" dirty="0" err="1"/>
              <a:t>studia</a:t>
            </a:r>
            <a:r>
              <a:rPr lang="en-US" dirty="0"/>
              <a:t> la </a:t>
            </a:r>
            <a:r>
              <a:rPr lang="en-US" dirty="0" err="1"/>
              <a:t>fisica</a:t>
            </a:r>
            <a:r>
              <a:rPr lang="en-US" dirty="0"/>
              <a:t> </a:t>
            </a:r>
            <a:r>
              <a:rPr lang="en-US" dirty="0" err="1"/>
              <a:t>più</a:t>
            </a:r>
            <a:r>
              <a:rPr lang="en-US" dirty="0"/>
              <a:t> </a:t>
            </a:r>
            <a:r>
              <a:rPr lang="en-US" dirty="0" err="1"/>
              <a:t>attuale</a:t>
            </a:r>
            <a:r>
              <a:rPr lang="en-US" dirty="0"/>
              <a:t>, </a:t>
            </a:r>
            <a:r>
              <a:rPr lang="en-US" dirty="0" err="1"/>
              <a:t>discutendone</a:t>
            </a:r>
            <a:r>
              <a:rPr lang="en-US" dirty="0"/>
              <a:t> </a:t>
            </a:r>
            <a:r>
              <a:rPr lang="en-US" dirty="0" err="1"/>
              <a:t>spesso</a:t>
            </a:r>
            <a:r>
              <a:rPr lang="en-US" dirty="0"/>
              <a:t> con Enrico Persico, un </a:t>
            </a:r>
            <a:r>
              <a:rPr lang="en-US" dirty="0" err="1"/>
              <a:t>amico</a:t>
            </a:r>
            <a:r>
              <a:rPr lang="en-US" dirty="0"/>
              <a:t> del </a:t>
            </a:r>
            <a:r>
              <a:rPr lang="en-US" dirty="0" err="1"/>
              <a:t>fratello</a:t>
            </a:r>
            <a:r>
              <a:rPr lang="en-US" dirty="0"/>
              <a:t> Giulio </a:t>
            </a:r>
            <a:r>
              <a:rPr lang="en-US" dirty="0" err="1"/>
              <a:t>scomparso</a:t>
            </a:r>
            <a:r>
              <a:rPr lang="en-US" dirty="0"/>
              <a:t> </a:t>
            </a:r>
            <a:r>
              <a:rPr lang="en-US" dirty="0" err="1"/>
              <a:t>precocemente</a:t>
            </a:r>
            <a:r>
              <a:rPr lang="en-US" dirty="0"/>
              <a:t>. Nel 1918 </a:t>
            </a:r>
            <a:r>
              <a:rPr lang="en-US" dirty="0" err="1"/>
              <a:t>ottiene</a:t>
            </a:r>
            <a:r>
              <a:rPr lang="en-US" dirty="0"/>
              <a:t> la </a:t>
            </a:r>
            <a:r>
              <a:rPr lang="en-US" dirty="0" err="1"/>
              <a:t>licenza</a:t>
            </a:r>
            <a:r>
              <a:rPr lang="en-US" dirty="0"/>
              <a:t> </a:t>
            </a:r>
            <a:r>
              <a:rPr lang="en-US" dirty="0" err="1"/>
              <a:t>liceale</a:t>
            </a:r>
            <a:r>
              <a:rPr lang="en-US" dirty="0"/>
              <a:t> </a:t>
            </a:r>
            <a:r>
              <a:rPr lang="en-US" dirty="0" err="1"/>
              <a:t>avendo</a:t>
            </a:r>
            <a:r>
              <a:rPr lang="en-US" dirty="0"/>
              <a:t> </a:t>
            </a:r>
            <a:r>
              <a:rPr lang="en-US" dirty="0" err="1"/>
              <a:t>saltato</a:t>
            </a:r>
            <a:r>
              <a:rPr lang="en-US" dirty="0"/>
              <a:t> un anno. </a:t>
            </a:r>
            <a:r>
              <a:rPr lang="en-US" dirty="0" err="1"/>
              <a:t>Su</a:t>
            </a:r>
            <a:r>
              <a:rPr lang="en-US" dirty="0"/>
              <a:t> </a:t>
            </a:r>
            <a:r>
              <a:rPr lang="en-US" dirty="0" err="1"/>
              <a:t>consiglio</a:t>
            </a:r>
            <a:r>
              <a:rPr lang="en-US" dirty="0"/>
              <a:t> di Amidei </a:t>
            </a:r>
            <a:r>
              <a:rPr lang="en-US" dirty="0" err="1"/>
              <a:t>si</a:t>
            </a:r>
            <a:r>
              <a:rPr lang="en-US" dirty="0"/>
              <a:t> </a:t>
            </a:r>
            <a:r>
              <a:rPr lang="en-US" dirty="0" err="1"/>
              <a:t>iscrive</a:t>
            </a:r>
            <a:r>
              <a:rPr lang="en-US" dirty="0"/>
              <a:t> a </a:t>
            </a:r>
            <a:r>
              <a:rPr lang="en-US" dirty="0" err="1"/>
              <a:t>Fisica</a:t>
            </a:r>
            <a:r>
              <a:rPr lang="en-US" dirty="0"/>
              <a:t> </a:t>
            </a:r>
            <a:r>
              <a:rPr lang="en-US" dirty="0" err="1"/>
              <a:t>presso</a:t>
            </a:r>
            <a:r>
              <a:rPr lang="en-US" dirty="0"/>
              <a:t> la </a:t>
            </a:r>
            <a:r>
              <a:rPr lang="en-US" dirty="0" err="1"/>
              <a:t>Scuola</a:t>
            </a:r>
            <a:r>
              <a:rPr lang="en-US" dirty="0"/>
              <a:t> </a:t>
            </a:r>
            <a:r>
              <a:rPr lang="en-US" dirty="0" err="1"/>
              <a:t>Normale</a:t>
            </a:r>
            <a:r>
              <a:rPr lang="en-US" dirty="0"/>
              <a:t> di Pisa, </a:t>
            </a:r>
            <a:r>
              <a:rPr lang="en-US" dirty="0" err="1"/>
              <a:t>risultando</a:t>
            </a:r>
            <a:r>
              <a:rPr lang="en-US" dirty="0"/>
              <a:t> primo </a:t>
            </a:r>
            <a:r>
              <a:rPr lang="en-US" dirty="0" err="1"/>
              <a:t>all’esame</a:t>
            </a:r>
            <a:r>
              <a:rPr lang="en-US" dirty="0"/>
              <a:t> di </a:t>
            </a:r>
            <a:r>
              <a:rPr lang="en-US" dirty="0" err="1"/>
              <a:t>ammissione</a:t>
            </a:r>
            <a:r>
              <a:rPr lang="en-US" dirty="0"/>
              <a:t>. Nella </a:t>
            </a:r>
            <a:r>
              <a:rPr lang="en-US" dirty="0" err="1"/>
              <a:t>città</a:t>
            </a:r>
            <a:r>
              <a:rPr lang="en-US" dirty="0"/>
              <a:t> </a:t>
            </a:r>
            <a:r>
              <a:rPr lang="en-US" dirty="0" err="1"/>
              <a:t>toscana</a:t>
            </a:r>
            <a:r>
              <a:rPr lang="en-US" dirty="0"/>
              <a:t> </a:t>
            </a:r>
            <a:r>
              <a:rPr lang="en-US" dirty="0" err="1"/>
              <a:t>stringe</a:t>
            </a:r>
            <a:r>
              <a:rPr lang="en-US" dirty="0"/>
              <a:t> </a:t>
            </a:r>
            <a:r>
              <a:rPr lang="en-US" dirty="0" err="1"/>
              <a:t>amicizia</a:t>
            </a:r>
            <a:r>
              <a:rPr lang="en-US" dirty="0"/>
              <a:t> con Franco </a:t>
            </a:r>
            <a:r>
              <a:rPr lang="en-US" dirty="0" err="1"/>
              <a:t>Rasetti</a:t>
            </a:r>
            <a:r>
              <a:rPr lang="en-US" dirty="0"/>
              <a:t>. </a:t>
            </a:r>
            <a:r>
              <a:rPr lang="en-US" dirty="0" err="1"/>
              <a:t>Frequenta</a:t>
            </a:r>
            <a:r>
              <a:rPr lang="en-US" dirty="0"/>
              <a:t> il </a:t>
            </a:r>
            <a:r>
              <a:rPr lang="en-US" dirty="0" err="1"/>
              <a:t>laboratorio</a:t>
            </a:r>
            <a:r>
              <a:rPr lang="en-US" dirty="0"/>
              <a:t>, dove </a:t>
            </a:r>
            <a:r>
              <a:rPr lang="en-US" dirty="0" err="1"/>
              <a:t>tra</a:t>
            </a:r>
            <a:r>
              <a:rPr lang="en-US" dirty="0"/>
              <a:t> </a:t>
            </a:r>
            <a:r>
              <a:rPr lang="en-US" dirty="0" err="1"/>
              <a:t>l’altro</a:t>
            </a:r>
            <a:r>
              <a:rPr lang="en-US" dirty="0"/>
              <a:t> </a:t>
            </a:r>
            <a:r>
              <a:rPr lang="en-US" dirty="0" err="1"/>
              <a:t>impara</a:t>
            </a:r>
            <a:r>
              <a:rPr lang="en-US" dirty="0"/>
              <a:t> le </a:t>
            </a:r>
            <a:r>
              <a:rPr lang="en-US" dirty="0" err="1"/>
              <a:t>tecniche</a:t>
            </a:r>
            <a:r>
              <a:rPr lang="en-US" dirty="0"/>
              <a:t> di </a:t>
            </a:r>
            <a:r>
              <a:rPr lang="en-US" dirty="0" err="1"/>
              <a:t>spettroscopia</a:t>
            </a:r>
            <a:r>
              <a:rPr lang="en-US" dirty="0"/>
              <a:t>, ma </a:t>
            </a:r>
            <a:r>
              <a:rPr lang="en-US" dirty="0" err="1"/>
              <a:t>studia</a:t>
            </a:r>
            <a:r>
              <a:rPr lang="en-US" dirty="0"/>
              <a:t> </a:t>
            </a:r>
            <a:r>
              <a:rPr lang="en-US" dirty="0" err="1"/>
              <a:t>anche</a:t>
            </a:r>
            <a:r>
              <a:rPr lang="en-US" dirty="0"/>
              <a:t> la </a:t>
            </a:r>
            <a:r>
              <a:rPr lang="en-US" dirty="0" err="1"/>
              <a:t>fisica</a:t>
            </a:r>
            <a:r>
              <a:rPr lang="en-US" dirty="0"/>
              <a:t> </a:t>
            </a:r>
            <a:r>
              <a:rPr lang="en-US" dirty="0" err="1"/>
              <a:t>teorica</a:t>
            </a:r>
            <a:r>
              <a:rPr lang="en-US" dirty="0"/>
              <a:t>. In </a:t>
            </a:r>
            <a:r>
              <a:rPr lang="en-US" dirty="0" err="1"/>
              <a:t>particolare</a:t>
            </a:r>
            <a:r>
              <a:rPr lang="en-US" dirty="0"/>
              <a:t> la </a:t>
            </a:r>
            <a:r>
              <a:rPr lang="en-US" dirty="0" err="1"/>
              <a:t>teoria</a:t>
            </a:r>
            <a:r>
              <a:rPr lang="en-US" dirty="0"/>
              <a:t> </a:t>
            </a:r>
            <a:r>
              <a:rPr lang="en-US" dirty="0" err="1"/>
              <a:t>della</a:t>
            </a:r>
            <a:r>
              <a:rPr lang="en-US" dirty="0"/>
              <a:t> </a:t>
            </a:r>
            <a:r>
              <a:rPr lang="en-US" dirty="0" err="1"/>
              <a:t>relatività</a:t>
            </a:r>
            <a:r>
              <a:rPr lang="en-US" dirty="0"/>
              <a:t> e la </a:t>
            </a:r>
            <a:r>
              <a:rPr lang="en-US" dirty="0" err="1"/>
              <a:t>fisica</a:t>
            </a:r>
            <a:r>
              <a:rPr lang="en-US" dirty="0"/>
              <a:t> </a:t>
            </a:r>
            <a:r>
              <a:rPr lang="en-US" dirty="0" err="1"/>
              <a:t>quantistica</a:t>
            </a:r>
            <a:r>
              <a:rPr lang="en-US" dirty="0"/>
              <a:t>, di cui </a:t>
            </a:r>
            <a:r>
              <a:rPr lang="en-US" dirty="0" err="1"/>
              <a:t>nessuno</a:t>
            </a:r>
            <a:r>
              <a:rPr lang="en-US" dirty="0"/>
              <a:t> </a:t>
            </a:r>
            <a:r>
              <a:rPr lang="en-US" dirty="0" err="1"/>
              <a:t>dei</a:t>
            </a:r>
            <a:r>
              <a:rPr lang="en-US" dirty="0"/>
              <a:t> </a:t>
            </a:r>
            <a:r>
              <a:rPr lang="en-US" dirty="0" err="1"/>
              <a:t>suoi</a:t>
            </a:r>
            <a:r>
              <a:rPr lang="en-US" dirty="0"/>
              <a:t> </a:t>
            </a:r>
            <a:r>
              <a:rPr lang="en-US" dirty="0" err="1"/>
              <a:t>insegnanti</a:t>
            </a:r>
            <a:r>
              <a:rPr lang="en-US" dirty="0"/>
              <a:t> </a:t>
            </a:r>
            <a:r>
              <a:rPr lang="en-US" dirty="0" err="1"/>
              <a:t>si</a:t>
            </a:r>
            <a:r>
              <a:rPr lang="en-US" dirty="0"/>
              <a:t> </a:t>
            </a:r>
            <a:r>
              <a:rPr lang="en-US" dirty="0" err="1"/>
              <a:t>occupa</a:t>
            </a:r>
            <a:r>
              <a:rPr lang="en-US" dirty="0"/>
              <a:t> </a:t>
            </a:r>
            <a:r>
              <a:rPr lang="en-US" dirty="0" err="1"/>
              <a:t>ancora</a:t>
            </a:r>
            <a:r>
              <a:rPr lang="en-US" dirty="0"/>
              <a:t>.</a:t>
            </a:r>
          </a:p>
        </p:txBody>
      </p:sp>
      <p:pic>
        <p:nvPicPr>
          <p:cNvPr id="7" name="Immagine 6" descr="Immagine che contiene persona, uomo, parete, tuta&#10;&#10;Descrizione generata automaticamente">
            <a:extLst>
              <a:ext uri="{FF2B5EF4-FFF2-40B4-BE49-F238E27FC236}">
                <a16:creationId xmlns:a16="http://schemas.microsoft.com/office/drawing/2014/main" id="{B5C17F76-422F-7C7D-2762-9E9E024FF165}"/>
              </a:ext>
            </a:extLst>
          </p:cNvPr>
          <p:cNvPicPr>
            <a:picLocks noChangeAspect="1"/>
          </p:cNvPicPr>
          <p:nvPr/>
        </p:nvPicPr>
        <p:blipFill rotWithShape="1">
          <a:blip r:embed="rId2">
            <a:extLst>
              <a:ext uri="{28A0092B-C50C-407E-A947-70E740481C1C}">
                <a14:useLocalDpi xmlns:a14="http://schemas.microsoft.com/office/drawing/2010/main" val="0"/>
              </a:ext>
            </a:extLst>
          </a:blip>
          <a:srcRect r="1523"/>
          <a:stretch/>
        </p:blipFill>
        <p:spPr>
          <a:xfrm>
            <a:off x="7684006" y="10"/>
            <a:ext cx="4507993" cy="6857990"/>
          </a:xfrm>
          <a:prstGeom prst="rect">
            <a:avLst/>
          </a:prstGeom>
        </p:spPr>
      </p:pic>
    </p:spTree>
    <p:extLst>
      <p:ext uri="{BB962C8B-B14F-4D97-AF65-F5344CB8AC3E}">
        <p14:creationId xmlns:p14="http://schemas.microsoft.com/office/powerpoint/2010/main" val="544219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7A3059-69F2-4E12-ACD8-A5FE28191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91C7F64-3A95-FCD1-7221-BEFB73B16C83}"/>
              </a:ext>
            </a:extLst>
          </p:cNvPr>
          <p:cNvSpPr>
            <a:spLocks noGrp="1"/>
          </p:cNvSpPr>
          <p:nvPr>
            <p:ph type="title"/>
          </p:nvPr>
        </p:nvSpPr>
        <p:spPr>
          <a:xfrm>
            <a:off x="7145654" y="991443"/>
            <a:ext cx="4603001" cy="1087819"/>
          </a:xfrm>
        </p:spPr>
        <p:txBody>
          <a:bodyPr anchor="b">
            <a:normAutofit/>
          </a:bodyPr>
          <a:lstStyle/>
          <a:p>
            <a:r>
              <a:rPr lang="it-IT" sz="3400" b="1">
                <a:effectLst>
                  <a:outerShdw blurRad="38100" dist="38100" dir="2700000" algn="tl">
                    <a:srgbClr val="000000">
                      <a:alpha val="43137"/>
                    </a:srgbClr>
                  </a:outerShdw>
                </a:effectLst>
              </a:rPr>
              <a:t>DECADIMENTO BETA</a:t>
            </a:r>
          </a:p>
        </p:txBody>
      </p:sp>
      <p:pic>
        <p:nvPicPr>
          <p:cNvPr id="5" name="Immagine 4" descr="Immagine che contiene testo&#10;&#10;Descrizione generata automaticamente">
            <a:extLst>
              <a:ext uri="{FF2B5EF4-FFF2-40B4-BE49-F238E27FC236}">
                <a16:creationId xmlns:a16="http://schemas.microsoft.com/office/drawing/2014/main" id="{98EE2EF5-3916-9D79-BBF6-D0B4DE0E7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 y="2135685"/>
            <a:ext cx="6250063" cy="2531275"/>
          </a:xfrm>
          <a:prstGeom prst="rect">
            <a:avLst/>
          </a:prstGeom>
        </p:spPr>
      </p:pic>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26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DCF4C2B8-3120-DA22-BECB-79BEA4AB9F96}"/>
              </a:ext>
            </a:extLst>
          </p:cNvPr>
          <p:cNvSpPr>
            <a:spLocks noGrp="1"/>
          </p:cNvSpPr>
          <p:nvPr>
            <p:ph idx="1"/>
          </p:nvPr>
        </p:nvSpPr>
        <p:spPr>
          <a:xfrm>
            <a:off x="7145654" y="2303828"/>
            <a:ext cx="4603001" cy="4554171"/>
          </a:xfrm>
        </p:spPr>
        <p:txBody>
          <a:bodyPr vert="horz" lIns="91440" tIns="45720" rIns="91440" bIns="45720" rtlCol="0" anchor="t">
            <a:normAutofit fontScale="92500" lnSpcReduction="20000"/>
          </a:bodyPr>
          <a:lstStyle/>
          <a:p>
            <a:pPr marL="0" indent="0">
              <a:buNone/>
            </a:pPr>
            <a:r>
              <a:rPr lang="it-IT" sz="1800" dirty="0"/>
              <a:t>In fisica nucleare, il decadimento β è un tipo di decadimento radioattivo, ovvero una delle reazioni nucleari spontanee attraverso le quali elementi chimici radioattivi si trasformano in altri con diverso numero atomico. Il processo coinvolge le forze nucleari deboli e determina l'emissione di particelle subatomiche ionizzanti secondo le leggi di conservazione della massa/energia e della quantità di moto. L’ interazione di Fermi (nota anche come teoria di Fermi del decadimento β) è una spiegazione della radioattività β , proposta nel 1933. Fermi ha presentato per la prima volta la sua teoria del decadimento beta alla famosa rivista Nature , che l'ha respinta dicendo che era "troppo speculativa". La rivista in seguito ha ammesso che il rifiuto è stato uno dei più grandi errori editoriali della sua storia. Fermi sottopone poi il documento a testate italiane e tedesche che lo accettano e lo pubblicano nel 1933 in queste due lingue. La rivista ha ripubblicato tardivamente il rapporto di Fermi sul decadimento beta in inglese il16 gennaio 1939.</a:t>
            </a:r>
          </a:p>
        </p:txBody>
      </p:sp>
    </p:spTree>
    <p:extLst>
      <p:ext uri="{BB962C8B-B14F-4D97-AF65-F5344CB8AC3E}">
        <p14:creationId xmlns:p14="http://schemas.microsoft.com/office/powerpoint/2010/main" val="219652783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3" descr="Immagine che contiene testo, clipart&#10;&#10;Descrizione generata automaticamente">
            <a:extLst>
              <a:ext uri="{FF2B5EF4-FFF2-40B4-BE49-F238E27FC236}">
                <a16:creationId xmlns:a16="http://schemas.microsoft.com/office/drawing/2014/main" id="{307EE27B-D249-F277-FCF5-229482BA2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955" y="640095"/>
            <a:ext cx="9875259" cy="2295997"/>
          </a:xfrm>
          <a:prstGeom prst="rect">
            <a:avLst/>
          </a:prstGeom>
        </p:spPr>
      </p:pic>
      <p:sp>
        <p:nvSpPr>
          <p:cNvPr id="2" name="CasellaDiTesto 1">
            <a:extLst>
              <a:ext uri="{FF2B5EF4-FFF2-40B4-BE49-F238E27FC236}">
                <a16:creationId xmlns:a16="http://schemas.microsoft.com/office/drawing/2014/main" id="{2BE064C6-6864-85CD-096A-F72F02048BF9}"/>
              </a:ext>
            </a:extLst>
          </p:cNvPr>
          <p:cNvSpPr txBox="1"/>
          <p:nvPr/>
        </p:nvSpPr>
        <p:spPr>
          <a:xfrm>
            <a:off x="848299" y="3679634"/>
            <a:ext cx="10505501" cy="3062689"/>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1600" dirty="0"/>
              <a:t>La </a:t>
            </a:r>
            <a:r>
              <a:rPr lang="en-US" sz="1600" dirty="0" err="1"/>
              <a:t>teoria</a:t>
            </a:r>
            <a:r>
              <a:rPr lang="en-US" sz="1600" dirty="0"/>
              <a:t> </a:t>
            </a:r>
            <a:r>
              <a:rPr lang="en-US" sz="1600" dirty="0" err="1"/>
              <a:t>presuppone</a:t>
            </a:r>
            <a:r>
              <a:rPr lang="en-US" sz="1600" dirty="0"/>
              <a:t> </a:t>
            </a:r>
            <a:r>
              <a:rPr lang="en-US" sz="1600" dirty="0" err="1"/>
              <a:t>che</a:t>
            </a:r>
            <a:r>
              <a:rPr lang="en-US" sz="1600" dirty="0"/>
              <a:t> quattro </a:t>
            </a:r>
            <a:r>
              <a:rPr lang="en-US" sz="1600" dirty="0" err="1"/>
              <a:t>fermioni</a:t>
            </a:r>
            <a:r>
              <a:rPr lang="en-US" sz="1600" dirty="0"/>
              <a:t> </a:t>
            </a:r>
            <a:r>
              <a:rPr lang="en-US" sz="1600" dirty="0" err="1"/>
              <a:t>interagiscano</a:t>
            </a:r>
            <a:r>
              <a:rPr lang="en-US" sz="1600" dirty="0"/>
              <a:t> </a:t>
            </a:r>
            <a:r>
              <a:rPr lang="en-US" sz="1600" dirty="0" err="1"/>
              <a:t>direttamente</a:t>
            </a:r>
            <a:r>
              <a:rPr lang="en-US" sz="1600" dirty="0"/>
              <a:t> </a:t>
            </a:r>
            <a:r>
              <a:rPr lang="en-US" sz="1600" dirty="0" err="1"/>
              <a:t>tra</a:t>
            </a:r>
            <a:r>
              <a:rPr lang="en-US" sz="1600" dirty="0"/>
              <a:t> </a:t>
            </a:r>
            <a:r>
              <a:rPr lang="en-US" sz="1600" dirty="0" err="1"/>
              <a:t>loro</a:t>
            </a:r>
            <a:r>
              <a:rPr lang="en-US" sz="1600" dirty="0"/>
              <a:t>, in un </a:t>
            </a:r>
            <a:r>
              <a:rPr lang="en-US" sz="1600" dirty="0" err="1"/>
              <a:t>vertice</a:t>
            </a:r>
            <a:r>
              <a:rPr lang="en-US" sz="1600" dirty="0"/>
              <a:t> (un </a:t>
            </a:r>
            <a:r>
              <a:rPr lang="en-US" sz="1600" dirty="0" err="1"/>
              <a:t>vertice</a:t>
            </a:r>
            <a:r>
              <a:rPr lang="en-US" sz="1600" dirty="0"/>
              <a:t> di </a:t>
            </a:r>
            <a:r>
              <a:rPr lang="en-US" sz="1600" dirty="0" err="1"/>
              <a:t>convergenza</a:t>
            </a:r>
            <a:r>
              <a:rPr lang="en-US" sz="1600" dirty="0"/>
              <a:t> </a:t>
            </a:r>
            <a:r>
              <a:rPr lang="en-US" sz="1600" dirty="0" err="1"/>
              <a:t>delle</a:t>
            </a:r>
            <a:r>
              <a:rPr lang="en-US" sz="1600" dirty="0"/>
              <a:t> </a:t>
            </a:r>
            <a:r>
              <a:rPr lang="en-US" sz="1600" dirty="0" err="1"/>
              <a:t>azioni</a:t>
            </a:r>
            <a:r>
              <a:rPr lang="en-US" sz="1600" dirty="0"/>
              <a:t>).Questa </a:t>
            </a:r>
            <a:r>
              <a:rPr lang="en-US" sz="1600" dirty="0" err="1"/>
              <a:t>interazione</a:t>
            </a:r>
            <a:r>
              <a:rPr lang="en-US" sz="1600" dirty="0"/>
              <a:t> </a:t>
            </a:r>
            <a:r>
              <a:rPr lang="en-US" sz="1600" dirty="0" err="1"/>
              <a:t>spiega</a:t>
            </a:r>
            <a:r>
              <a:rPr lang="en-US" sz="1600" dirty="0"/>
              <a:t> il </a:t>
            </a:r>
            <a:r>
              <a:rPr lang="en-US" sz="1600" dirty="0" err="1"/>
              <a:t>decadimento</a:t>
            </a:r>
            <a:r>
              <a:rPr lang="en-US" sz="1600" dirty="0"/>
              <a:t> beta del </a:t>
            </a:r>
            <a:r>
              <a:rPr lang="en-US" sz="1600" dirty="0" err="1"/>
              <a:t>neutrone</a:t>
            </a:r>
            <a:r>
              <a:rPr lang="en-US" sz="1600" dirty="0"/>
              <a:t> libero da un </a:t>
            </a:r>
            <a:r>
              <a:rPr lang="en-US" sz="1600" dirty="0" err="1"/>
              <a:t>accoppiamento</a:t>
            </a:r>
            <a:r>
              <a:rPr lang="en-US" sz="1600" dirty="0"/>
              <a:t> </a:t>
            </a:r>
            <a:r>
              <a:rPr lang="en-US" sz="1600" dirty="0" err="1"/>
              <a:t>diretto</a:t>
            </a:r>
            <a:r>
              <a:rPr lang="en-US" sz="1600" dirty="0"/>
              <a:t> di un </a:t>
            </a:r>
            <a:r>
              <a:rPr lang="en-US" sz="1600" dirty="0" err="1"/>
              <a:t>neutrone</a:t>
            </a:r>
            <a:r>
              <a:rPr lang="en-US" sz="1600" dirty="0"/>
              <a:t> con:</a:t>
            </a:r>
          </a:p>
          <a:p>
            <a:pPr marL="400050" indent="-285750">
              <a:lnSpc>
                <a:spcPct val="90000"/>
              </a:lnSpc>
              <a:spcAft>
                <a:spcPts val="600"/>
              </a:spcAft>
              <a:buFont typeface="Wingdings" panose="05000000000000000000" pitchFamily="2" charset="2"/>
              <a:buChar char="Ø"/>
            </a:pPr>
            <a:r>
              <a:rPr lang="en-US" sz="1600" dirty="0"/>
              <a:t>un </a:t>
            </a:r>
            <a:r>
              <a:rPr lang="en-US" sz="1600" dirty="0" err="1"/>
              <a:t>elettrone</a:t>
            </a:r>
            <a:r>
              <a:rPr lang="en-US" sz="1600" dirty="0"/>
              <a:t> </a:t>
            </a:r>
          </a:p>
          <a:p>
            <a:pPr marL="400050" indent="-285750">
              <a:lnSpc>
                <a:spcPct val="90000"/>
              </a:lnSpc>
              <a:spcAft>
                <a:spcPts val="600"/>
              </a:spcAft>
              <a:buFont typeface="Wingdings" panose="05000000000000000000" pitchFamily="2" charset="2"/>
              <a:buChar char="Ø"/>
            </a:pPr>
            <a:r>
              <a:rPr lang="en-US" sz="1600" dirty="0"/>
              <a:t>un antineutrino </a:t>
            </a:r>
          </a:p>
          <a:p>
            <a:pPr marL="400050" indent="-285750">
              <a:lnSpc>
                <a:spcPct val="90000"/>
              </a:lnSpc>
              <a:spcAft>
                <a:spcPts val="600"/>
              </a:spcAft>
              <a:buFont typeface="Wingdings" panose="05000000000000000000" pitchFamily="2" charset="2"/>
              <a:buChar char="Ø"/>
            </a:pPr>
            <a:r>
              <a:rPr lang="en-US" sz="1600" dirty="0"/>
              <a:t>un </a:t>
            </a:r>
            <a:r>
              <a:rPr lang="en-US" sz="1600" dirty="0" err="1"/>
              <a:t>protone</a:t>
            </a:r>
            <a:endParaRPr lang="en-US" sz="1600" dirty="0"/>
          </a:p>
          <a:p>
            <a:pPr>
              <a:lnSpc>
                <a:spcPct val="90000"/>
              </a:lnSpc>
              <a:spcAft>
                <a:spcPts val="600"/>
              </a:spcAft>
            </a:pPr>
            <a:r>
              <a:rPr lang="en-US" sz="1600" dirty="0"/>
              <a:t>Nel </a:t>
            </a:r>
            <a:r>
              <a:rPr lang="en-US" sz="1600" dirty="0" err="1"/>
              <a:t>decadimento</a:t>
            </a:r>
            <a:r>
              <a:rPr lang="en-US" sz="1600" dirty="0"/>
              <a:t> β </a:t>
            </a:r>
            <a:r>
              <a:rPr lang="en-US" sz="1600" dirty="0" err="1"/>
              <a:t>vengono</a:t>
            </a:r>
            <a:r>
              <a:rPr lang="en-US" sz="1600" dirty="0"/>
              <a:t> </a:t>
            </a:r>
            <a:r>
              <a:rPr lang="en-US" sz="1600" dirty="0" err="1"/>
              <a:t>simultaneamente</a:t>
            </a:r>
            <a:r>
              <a:rPr lang="en-US" sz="1600" dirty="0"/>
              <a:t> </a:t>
            </a:r>
            <a:r>
              <a:rPr lang="en-US" sz="1600" dirty="0" err="1"/>
              <a:t>prodotti</a:t>
            </a:r>
            <a:r>
              <a:rPr lang="en-US" sz="1600" dirty="0"/>
              <a:t> un </a:t>
            </a:r>
            <a:r>
              <a:rPr lang="en-US" sz="1600" dirty="0" err="1"/>
              <a:t>elettrone</a:t>
            </a:r>
            <a:r>
              <a:rPr lang="en-US" sz="1600" dirty="0"/>
              <a:t> (e−) e un neutrino (ν); </a:t>
            </a:r>
            <a:r>
              <a:rPr lang="en-US" sz="1600" dirty="0" err="1"/>
              <a:t>contemporaneamente</a:t>
            </a:r>
            <a:r>
              <a:rPr lang="en-US" sz="1600" dirty="0"/>
              <a:t> un </a:t>
            </a:r>
            <a:r>
              <a:rPr lang="en-US" sz="1600" dirty="0" err="1"/>
              <a:t>neutrone</a:t>
            </a:r>
            <a:r>
              <a:rPr lang="en-US" sz="1600" dirty="0"/>
              <a:t> (n) </a:t>
            </a:r>
            <a:r>
              <a:rPr lang="en-US" sz="1600" dirty="0" err="1"/>
              <a:t>si</a:t>
            </a:r>
            <a:r>
              <a:rPr lang="en-US" sz="1600" dirty="0"/>
              <a:t> </a:t>
            </a:r>
            <a:r>
              <a:rPr lang="en-US" sz="1600" dirty="0" err="1"/>
              <a:t>trasforma</a:t>
            </a:r>
            <a:r>
              <a:rPr lang="en-US" sz="1600" dirty="0"/>
              <a:t> in un </a:t>
            </a:r>
            <a:r>
              <a:rPr lang="en-US" sz="1600" dirty="0" err="1"/>
              <a:t>protone</a:t>
            </a:r>
            <a:r>
              <a:rPr lang="en-US" sz="1600" dirty="0"/>
              <a:t> (p), secondo la </a:t>
            </a:r>
            <a:r>
              <a:rPr lang="en-US" sz="1600" dirty="0" err="1"/>
              <a:t>reazione</a:t>
            </a:r>
            <a:r>
              <a:rPr lang="en-US" sz="1600" dirty="0"/>
              <a:t> </a:t>
            </a:r>
            <a:r>
              <a:rPr lang="en-US" sz="1600" dirty="0" err="1"/>
              <a:t>n→p+e</a:t>
            </a:r>
            <a:r>
              <a:rPr lang="en-US" sz="1600" dirty="0"/>
              <a:t>−+</a:t>
            </a:r>
            <a:r>
              <a:rPr lang="en-US" sz="1600" dirty="0" err="1"/>
              <a:t>ν.Alla</a:t>
            </a:r>
            <a:r>
              <a:rPr lang="en-US" sz="1600" dirty="0"/>
              <a:t> </a:t>
            </a:r>
            <a:r>
              <a:rPr lang="en-US" sz="1600" dirty="0" err="1"/>
              <a:t>conclusione</a:t>
            </a:r>
            <a:r>
              <a:rPr lang="en-US" sz="1600" dirty="0"/>
              <a:t> del </a:t>
            </a:r>
            <a:r>
              <a:rPr lang="en-US" sz="1600" dirty="0" err="1"/>
              <a:t>processo</a:t>
            </a:r>
            <a:r>
              <a:rPr lang="en-US" sz="1600" dirty="0"/>
              <a:t> </a:t>
            </a:r>
            <a:r>
              <a:rPr lang="en-US" sz="1600" dirty="0" err="1"/>
              <a:t>sono</a:t>
            </a:r>
            <a:r>
              <a:rPr lang="en-US" sz="1600" dirty="0"/>
              <a:t> </a:t>
            </a:r>
            <a:r>
              <a:rPr lang="en-US" sz="1600" dirty="0" err="1"/>
              <a:t>presenti</a:t>
            </a:r>
            <a:r>
              <a:rPr lang="en-US" sz="1600" dirty="0"/>
              <a:t> </a:t>
            </a:r>
            <a:r>
              <a:rPr lang="en-US" sz="1600" dirty="0" err="1"/>
              <a:t>tre</a:t>
            </a:r>
            <a:r>
              <a:rPr lang="en-US" sz="1600" dirty="0"/>
              <a:t> </a:t>
            </a:r>
            <a:r>
              <a:rPr lang="en-US" sz="1600" dirty="0" err="1"/>
              <a:t>corpi</a:t>
            </a:r>
            <a:r>
              <a:rPr lang="en-US" sz="1600" dirty="0"/>
              <a:t> e </a:t>
            </a:r>
            <a:r>
              <a:rPr lang="en-US" sz="1600" dirty="0" err="1"/>
              <a:t>l'energia</a:t>
            </a:r>
            <a:r>
              <a:rPr lang="en-US" sz="1600" dirty="0"/>
              <a:t> di </a:t>
            </a:r>
            <a:r>
              <a:rPr lang="en-US" sz="1600" dirty="0" err="1"/>
              <a:t>ciascuno</a:t>
            </a:r>
            <a:r>
              <a:rPr lang="en-US" sz="1600" dirty="0"/>
              <a:t> </a:t>
            </a:r>
            <a:r>
              <a:rPr lang="en-US" sz="1600" dirty="0" err="1"/>
              <a:t>può</a:t>
            </a:r>
            <a:r>
              <a:rPr lang="en-US" sz="1600" dirty="0"/>
              <a:t> </a:t>
            </a:r>
            <a:r>
              <a:rPr lang="en-US" sz="1600" dirty="0" err="1"/>
              <a:t>essere</a:t>
            </a:r>
            <a:r>
              <a:rPr lang="en-US" sz="1600" dirty="0"/>
              <a:t> </a:t>
            </a:r>
            <a:r>
              <a:rPr lang="en-US" sz="1600" dirty="0" err="1"/>
              <a:t>diversa</a:t>
            </a:r>
            <a:r>
              <a:rPr lang="en-US" sz="1600" dirty="0"/>
              <a:t> di volta in volta, </a:t>
            </a:r>
            <a:r>
              <a:rPr lang="en-US" sz="1600" dirty="0" err="1"/>
              <a:t>purché</a:t>
            </a:r>
            <a:r>
              <a:rPr lang="en-US" sz="1600" dirty="0"/>
              <a:t> la somma </a:t>
            </a:r>
            <a:r>
              <a:rPr lang="en-US" sz="1600" dirty="0" err="1"/>
              <a:t>totale</a:t>
            </a:r>
            <a:r>
              <a:rPr lang="en-US" sz="1600" dirty="0"/>
              <a:t> </a:t>
            </a:r>
            <a:r>
              <a:rPr lang="en-US" sz="1600" dirty="0" err="1"/>
              <a:t>sia</a:t>
            </a:r>
            <a:r>
              <a:rPr lang="en-US" sz="1600" dirty="0"/>
              <a:t> sempre </a:t>
            </a:r>
            <a:r>
              <a:rPr lang="en-US" sz="1600" dirty="0" err="1"/>
              <a:t>uguale</a:t>
            </a:r>
            <a:r>
              <a:rPr lang="en-US" sz="1600" dirty="0"/>
              <a:t> </a:t>
            </a:r>
            <a:r>
              <a:rPr lang="en-US" sz="1600" dirty="0" err="1"/>
              <a:t>alla</a:t>
            </a:r>
            <a:r>
              <a:rPr lang="en-US" sz="1600" dirty="0"/>
              <a:t> </a:t>
            </a:r>
            <a:r>
              <a:rPr lang="en-US" sz="1600" dirty="0" err="1"/>
              <a:t>differenza</a:t>
            </a:r>
            <a:r>
              <a:rPr lang="en-US" sz="1600" dirty="0"/>
              <a:t> </a:t>
            </a:r>
            <a:r>
              <a:rPr lang="en-US" sz="1600" dirty="0" err="1"/>
              <a:t>tra</a:t>
            </a:r>
            <a:r>
              <a:rPr lang="en-US" sz="1600" dirty="0"/>
              <a:t> la </a:t>
            </a:r>
            <a:r>
              <a:rPr lang="en-US" sz="1600" dirty="0" err="1"/>
              <a:t>massa</a:t>
            </a:r>
            <a:r>
              <a:rPr lang="en-US" sz="1600" dirty="0"/>
              <a:t> del </a:t>
            </a:r>
            <a:r>
              <a:rPr lang="en-US" sz="1600" dirty="0" err="1"/>
              <a:t>neutrone</a:t>
            </a:r>
            <a:r>
              <a:rPr lang="en-US" sz="1600" dirty="0"/>
              <a:t> e </a:t>
            </a:r>
            <a:r>
              <a:rPr lang="en-US" sz="1600" dirty="0" err="1"/>
              <a:t>quella</a:t>
            </a:r>
            <a:r>
              <a:rPr lang="en-US" sz="1600" dirty="0"/>
              <a:t> del </a:t>
            </a:r>
            <a:r>
              <a:rPr lang="en-US" sz="1600" dirty="0" err="1"/>
              <a:t>protone</a:t>
            </a:r>
            <a:r>
              <a:rPr lang="en-US" sz="1600" dirty="0"/>
              <a:t>, </a:t>
            </a:r>
            <a:r>
              <a:rPr lang="en-US" sz="1600" dirty="0" err="1"/>
              <a:t>moltiplicata</a:t>
            </a:r>
            <a:r>
              <a:rPr lang="en-US" sz="1600" dirty="0"/>
              <a:t> per c2 (il </a:t>
            </a:r>
            <a:r>
              <a:rPr lang="en-US" sz="1600" dirty="0" err="1"/>
              <a:t>quadrato</a:t>
            </a:r>
            <a:r>
              <a:rPr lang="en-US" sz="1600" dirty="0"/>
              <a:t> </a:t>
            </a:r>
            <a:r>
              <a:rPr lang="en-US" sz="1600" dirty="0" err="1"/>
              <a:t>della</a:t>
            </a:r>
            <a:r>
              <a:rPr lang="en-US" sz="1600" dirty="0"/>
              <a:t> </a:t>
            </a:r>
            <a:r>
              <a:rPr lang="en-US" sz="1600" dirty="0" err="1"/>
              <a:t>velocità</a:t>
            </a:r>
            <a:r>
              <a:rPr lang="en-US" sz="1600" dirty="0"/>
              <a:t> </a:t>
            </a:r>
            <a:r>
              <a:rPr lang="en-US" sz="1600" dirty="0" err="1"/>
              <a:t>della</a:t>
            </a:r>
            <a:r>
              <a:rPr lang="en-US" sz="1600" dirty="0"/>
              <a:t> luce) secondo la </a:t>
            </a:r>
            <a:r>
              <a:rPr lang="en-US" sz="1600" dirty="0" err="1"/>
              <a:t>relazione</a:t>
            </a:r>
            <a:r>
              <a:rPr lang="en-US" sz="1600" dirty="0"/>
              <a:t> di </a:t>
            </a:r>
            <a:r>
              <a:rPr lang="en-US" sz="1600" dirty="0" err="1"/>
              <a:t>equivalenza</a:t>
            </a:r>
            <a:r>
              <a:rPr lang="en-US" sz="1600" dirty="0"/>
              <a:t> </a:t>
            </a:r>
            <a:r>
              <a:rPr lang="en-US" sz="1600" dirty="0" err="1"/>
              <a:t>tra</a:t>
            </a:r>
            <a:r>
              <a:rPr lang="en-US" sz="1600" dirty="0"/>
              <a:t> </a:t>
            </a:r>
            <a:r>
              <a:rPr lang="en-US" sz="1600" dirty="0" err="1"/>
              <a:t>massa</a:t>
            </a:r>
            <a:r>
              <a:rPr lang="en-US" sz="1600" dirty="0"/>
              <a:t> ed </a:t>
            </a:r>
            <a:r>
              <a:rPr lang="en-US" sz="1600" dirty="0" err="1"/>
              <a:t>energia</a:t>
            </a:r>
            <a:r>
              <a:rPr lang="en-US" sz="1600" dirty="0"/>
              <a:t> </a:t>
            </a:r>
            <a:r>
              <a:rPr lang="en-US" sz="1600" dirty="0" err="1"/>
              <a:t>prevista</a:t>
            </a:r>
            <a:r>
              <a:rPr lang="en-US" sz="1600" dirty="0"/>
              <a:t> da Einstein. Dopo il </a:t>
            </a:r>
            <a:r>
              <a:rPr lang="en-US" sz="1600" dirty="0" err="1"/>
              <a:t>decadimento</a:t>
            </a:r>
            <a:r>
              <a:rPr lang="en-US" sz="1600" dirty="0"/>
              <a:t>, il neutrino </a:t>
            </a:r>
            <a:r>
              <a:rPr lang="en-US" sz="1600" dirty="0" err="1"/>
              <a:t>scompare</a:t>
            </a:r>
            <a:r>
              <a:rPr lang="en-US" sz="1600" dirty="0"/>
              <a:t> </a:t>
            </a:r>
            <a:r>
              <a:rPr lang="en-US" sz="1600" dirty="0" err="1"/>
              <a:t>nello</a:t>
            </a:r>
            <a:r>
              <a:rPr lang="en-US" sz="1600" dirty="0"/>
              <a:t> </a:t>
            </a:r>
            <a:r>
              <a:rPr lang="en-US" sz="1600" dirty="0" err="1"/>
              <a:t>spazio</a:t>
            </a:r>
            <a:r>
              <a:rPr lang="en-US" sz="1600" dirty="0"/>
              <a:t> senza </a:t>
            </a:r>
            <a:r>
              <a:rPr lang="en-US" sz="1600" dirty="0" err="1"/>
              <a:t>essere</a:t>
            </a:r>
            <a:r>
              <a:rPr lang="en-US" sz="1600" dirty="0"/>
              <a:t> </a:t>
            </a:r>
            <a:r>
              <a:rPr lang="en-US" sz="1600" dirty="0" err="1"/>
              <a:t>rivelato</a:t>
            </a:r>
            <a:r>
              <a:rPr lang="en-US" sz="1600" dirty="0"/>
              <a:t>, </a:t>
            </a:r>
            <a:r>
              <a:rPr lang="en-US" sz="1600" dirty="0" err="1"/>
              <a:t>perché</a:t>
            </a:r>
            <a:r>
              <a:rPr lang="en-US" sz="1600" dirty="0"/>
              <a:t> la </a:t>
            </a:r>
            <a:r>
              <a:rPr lang="en-US" sz="1600" dirty="0" err="1"/>
              <a:t>sua</a:t>
            </a:r>
            <a:r>
              <a:rPr lang="en-US" sz="1600" dirty="0"/>
              <a:t> </a:t>
            </a:r>
            <a:r>
              <a:rPr lang="en-US" sz="1600" dirty="0" err="1"/>
              <a:t>massa</a:t>
            </a:r>
            <a:r>
              <a:rPr lang="en-US" sz="1600" dirty="0"/>
              <a:t> è </a:t>
            </a:r>
            <a:r>
              <a:rPr lang="en-US" sz="1600" dirty="0" err="1"/>
              <a:t>piccola</a:t>
            </a:r>
            <a:r>
              <a:rPr lang="en-US" sz="1600" dirty="0"/>
              <a:t> o </a:t>
            </a:r>
            <a:r>
              <a:rPr lang="en-US" sz="1600" dirty="0" err="1"/>
              <a:t>addirittura</a:t>
            </a:r>
            <a:r>
              <a:rPr lang="en-US" sz="1600" dirty="0"/>
              <a:t> </a:t>
            </a:r>
            <a:r>
              <a:rPr lang="en-US" sz="1600" dirty="0" err="1"/>
              <a:t>nulla</a:t>
            </a:r>
            <a:r>
              <a:rPr lang="en-US" sz="1600" dirty="0"/>
              <a:t>, e non </a:t>
            </a:r>
            <a:r>
              <a:rPr lang="en-US" sz="1600" dirty="0" err="1"/>
              <a:t>possiede</a:t>
            </a:r>
            <a:r>
              <a:rPr lang="en-US" sz="1600" dirty="0"/>
              <a:t> </a:t>
            </a:r>
            <a:r>
              <a:rPr lang="en-US" sz="1600" dirty="0" err="1"/>
              <a:t>carica</a:t>
            </a:r>
            <a:r>
              <a:rPr lang="en-US" sz="1600" dirty="0"/>
              <a:t> </a:t>
            </a:r>
            <a:r>
              <a:rPr lang="en-US" sz="1600" dirty="0" err="1"/>
              <a:t>elettrica</a:t>
            </a:r>
            <a:r>
              <a:rPr lang="en-US" sz="1600" dirty="0"/>
              <a:t>. Per </a:t>
            </a:r>
            <a:r>
              <a:rPr lang="en-US" sz="1600" dirty="0" err="1"/>
              <a:t>giustificare</a:t>
            </a:r>
            <a:r>
              <a:rPr lang="en-US" sz="1600" dirty="0"/>
              <a:t> il </a:t>
            </a:r>
            <a:r>
              <a:rPr lang="en-US" sz="1600" dirty="0" err="1"/>
              <a:t>decadimento</a:t>
            </a:r>
            <a:r>
              <a:rPr lang="en-US" sz="1600" dirty="0"/>
              <a:t> β fu </a:t>
            </a:r>
            <a:r>
              <a:rPr lang="en-US" sz="1600" dirty="0" err="1"/>
              <a:t>necessario</a:t>
            </a:r>
            <a:r>
              <a:rPr lang="en-US" sz="1600" dirty="0"/>
              <a:t> </a:t>
            </a:r>
            <a:r>
              <a:rPr lang="en-US" sz="1600" dirty="0" err="1"/>
              <a:t>supporre</a:t>
            </a:r>
            <a:r>
              <a:rPr lang="en-US" sz="1600" dirty="0"/>
              <a:t> </a:t>
            </a:r>
            <a:r>
              <a:rPr lang="en-US" sz="1600" dirty="0" err="1"/>
              <a:t>l'esistenza</a:t>
            </a:r>
            <a:r>
              <a:rPr lang="en-US" sz="1600" dirty="0"/>
              <a:t> di un nuovo </a:t>
            </a:r>
            <a:r>
              <a:rPr lang="en-US" sz="1600" dirty="0" err="1"/>
              <a:t>tipo</a:t>
            </a:r>
            <a:r>
              <a:rPr lang="en-US" sz="1600" dirty="0"/>
              <a:t> di </a:t>
            </a:r>
            <a:r>
              <a:rPr lang="en-US" sz="1600" dirty="0" err="1"/>
              <a:t>interazione</a:t>
            </a:r>
            <a:r>
              <a:rPr lang="en-US" sz="1600" dirty="0"/>
              <a:t> </a:t>
            </a:r>
            <a:r>
              <a:rPr lang="en-US" sz="1600" dirty="0" err="1"/>
              <a:t>tra</a:t>
            </a:r>
            <a:r>
              <a:rPr lang="en-US" sz="1600" dirty="0"/>
              <a:t> </a:t>
            </a:r>
            <a:r>
              <a:rPr lang="en-US" sz="1600" dirty="0" err="1"/>
              <a:t>protoni</a:t>
            </a:r>
            <a:r>
              <a:rPr lang="en-US" sz="1600" dirty="0"/>
              <a:t>, </a:t>
            </a:r>
            <a:r>
              <a:rPr lang="en-US" sz="1600" dirty="0" err="1"/>
              <a:t>neutroni</a:t>
            </a:r>
            <a:r>
              <a:rPr lang="en-US" sz="1600" dirty="0"/>
              <a:t>, </a:t>
            </a:r>
            <a:r>
              <a:rPr lang="en-US" sz="1600" dirty="0" err="1"/>
              <a:t>elettroni</a:t>
            </a:r>
            <a:r>
              <a:rPr lang="en-US" sz="1600" dirty="0"/>
              <a:t> e </a:t>
            </a:r>
            <a:r>
              <a:rPr lang="en-US" sz="1600" dirty="0" err="1"/>
              <a:t>neutrini</a:t>
            </a:r>
            <a:r>
              <a:rPr lang="en-US" sz="1600" dirty="0"/>
              <a:t> </a:t>
            </a:r>
            <a:r>
              <a:rPr lang="en-US" sz="1600" dirty="0" err="1"/>
              <a:t>che</a:t>
            </a:r>
            <a:r>
              <a:rPr lang="en-US" sz="1600" dirty="0"/>
              <a:t> fu </a:t>
            </a:r>
            <a:r>
              <a:rPr lang="en-US" sz="1600" dirty="0" err="1"/>
              <a:t>chiamata</a:t>
            </a:r>
            <a:r>
              <a:rPr lang="en-US" sz="1600" dirty="0"/>
              <a:t> </a:t>
            </a:r>
            <a:r>
              <a:rPr lang="en-US" sz="1600" dirty="0" err="1"/>
              <a:t>debole</a:t>
            </a:r>
            <a:r>
              <a:rPr lang="en-US" sz="1600" dirty="0"/>
              <a:t> ‒ </a:t>
            </a:r>
            <a:r>
              <a:rPr lang="en-US" sz="1600" dirty="0" err="1"/>
              <a:t>una</a:t>
            </a:r>
            <a:r>
              <a:rPr lang="en-US" sz="1600" dirty="0"/>
              <a:t> </a:t>
            </a:r>
            <a:r>
              <a:rPr lang="en-US" sz="1600" dirty="0" err="1"/>
              <a:t>delle</a:t>
            </a:r>
            <a:r>
              <a:rPr lang="en-US" sz="1600" dirty="0"/>
              <a:t> </a:t>
            </a:r>
            <a:r>
              <a:rPr lang="en-US" sz="1600" dirty="0" err="1"/>
              <a:t>forze</a:t>
            </a:r>
            <a:r>
              <a:rPr lang="en-US" sz="1600" dirty="0"/>
              <a:t> </a:t>
            </a:r>
            <a:r>
              <a:rPr lang="en-US" sz="1600" dirty="0" err="1"/>
              <a:t>fondamentali</a:t>
            </a:r>
            <a:r>
              <a:rPr lang="en-US" sz="1600" dirty="0"/>
              <a:t> ‒ a causa del piccolo </a:t>
            </a:r>
            <a:r>
              <a:rPr lang="en-US" sz="1600" dirty="0" err="1"/>
              <a:t>valore</a:t>
            </a:r>
            <a:r>
              <a:rPr lang="en-US" sz="1600" dirty="0"/>
              <a:t> </a:t>
            </a:r>
            <a:r>
              <a:rPr lang="en-US" sz="1600" dirty="0" err="1"/>
              <a:t>della</a:t>
            </a:r>
            <a:r>
              <a:rPr lang="en-US" sz="1600" dirty="0"/>
              <a:t> </a:t>
            </a:r>
            <a:r>
              <a:rPr lang="en-US" sz="1600" dirty="0" err="1"/>
              <a:t>costante</a:t>
            </a:r>
            <a:r>
              <a:rPr lang="en-US" sz="1600" dirty="0"/>
              <a:t> G (</a:t>
            </a:r>
            <a:r>
              <a:rPr lang="en-US" sz="1600" dirty="0" err="1"/>
              <a:t>detta</a:t>
            </a:r>
            <a:r>
              <a:rPr lang="en-US" sz="1600" dirty="0"/>
              <a:t> </a:t>
            </a:r>
            <a:r>
              <a:rPr lang="en-US" sz="1600" dirty="0" err="1"/>
              <a:t>costante</a:t>
            </a:r>
            <a:r>
              <a:rPr lang="en-US" sz="1600" dirty="0"/>
              <a:t> di Fermi) </a:t>
            </a:r>
            <a:r>
              <a:rPr lang="en-US" sz="1600" dirty="0" err="1"/>
              <a:t>che</a:t>
            </a:r>
            <a:r>
              <a:rPr lang="en-US" sz="1600" dirty="0"/>
              <a:t> ne </a:t>
            </a:r>
            <a:r>
              <a:rPr lang="en-US" sz="1600" dirty="0" err="1"/>
              <a:t>misura</a:t>
            </a:r>
            <a:r>
              <a:rPr lang="en-US" sz="1600" dirty="0"/>
              <a:t> la forza. Secondo un </a:t>
            </a:r>
            <a:r>
              <a:rPr lang="en-US" sz="1600" dirty="0" err="1"/>
              <a:t>giudizio</a:t>
            </a:r>
            <a:r>
              <a:rPr lang="en-US" sz="1600" dirty="0"/>
              <a:t> </a:t>
            </a:r>
            <a:r>
              <a:rPr lang="en-US" sz="1600" dirty="0" err="1"/>
              <a:t>unanime</a:t>
            </a:r>
            <a:r>
              <a:rPr lang="en-US" sz="1600" dirty="0"/>
              <a:t>, la </a:t>
            </a:r>
            <a:r>
              <a:rPr lang="en-US" sz="1600" dirty="0" err="1"/>
              <a:t>teoria</a:t>
            </a:r>
            <a:r>
              <a:rPr lang="en-US" sz="1600" dirty="0"/>
              <a:t> di Fermi </a:t>
            </a:r>
            <a:r>
              <a:rPr lang="en-US" sz="1600" dirty="0" err="1"/>
              <a:t>della</a:t>
            </a:r>
            <a:r>
              <a:rPr lang="en-US" sz="1600" dirty="0"/>
              <a:t> </a:t>
            </a:r>
            <a:r>
              <a:rPr lang="en-US" sz="1600" dirty="0" err="1"/>
              <a:t>interazione</a:t>
            </a:r>
            <a:r>
              <a:rPr lang="en-US" sz="1600" dirty="0"/>
              <a:t> </a:t>
            </a:r>
            <a:r>
              <a:rPr lang="en-US" sz="1600" dirty="0" err="1"/>
              <a:t>debole</a:t>
            </a:r>
            <a:r>
              <a:rPr lang="en-US" sz="1600" dirty="0"/>
              <a:t> </a:t>
            </a:r>
            <a:r>
              <a:rPr lang="en-US" sz="1600" dirty="0" err="1"/>
              <a:t>rappresenta</a:t>
            </a:r>
            <a:r>
              <a:rPr lang="en-US" sz="1600" dirty="0"/>
              <a:t> il </a:t>
            </a:r>
            <a:r>
              <a:rPr lang="en-US" sz="1600" dirty="0" err="1"/>
              <a:t>maggior</a:t>
            </a:r>
            <a:r>
              <a:rPr lang="en-US" sz="1600" dirty="0"/>
              <a:t> </a:t>
            </a:r>
            <a:r>
              <a:rPr lang="en-US" sz="1600" dirty="0" err="1"/>
              <a:t>contributo</a:t>
            </a:r>
            <a:r>
              <a:rPr lang="en-US" sz="1600" dirty="0"/>
              <a:t> </a:t>
            </a:r>
            <a:r>
              <a:rPr lang="en-US" sz="1600" dirty="0" err="1"/>
              <a:t>dello</a:t>
            </a:r>
            <a:r>
              <a:rPr lang="en-US" sz="1600" dirty="0"/>
              <a:t> </a:t>
            </a:r>
            <a:r>
              <a:rPr lang="en-US" sz="1600" dirty="0" err="1"/>
              <a:t>scienziato</a:t>
            </a:r>
            <a:r>
              <a:rPr lang="en-US" sz="1600" dirty="0"/>
              <a:t> </a:t>
            </a:r>
            <a:r>
              <a:rPr lang="en-US" sz="1600" dirty="0" err="1"/>
              <a:t>alla</a:t>
            </a:r>
            <a:r>
              <a:rPr lang="en-US" sz="1600" dirty="0"/>
              <a:t> </a:t>
            </a:r>
            <a:r>
              <a:rPr lang="en-US" sz="1600" dirty="0" err="1"/>
              <a:t>fisica</a:t>
            </a:r>
            <a:r>
              <a:rPr lang="en-US" sz="1600" dirty="0"/>
              <a:t> </a:t>
            </a:r>
            <a:r>
              <a:rPr lang="en-US" sz="1600" dirty="0" err="1"/>
              <a:t>teorica</a:t>
            </a:r>
            <a:r>
              <a:rPr lang="en-US" sz="1600" dirty="0"/>
              <a:t>.</a:t>
            </a:r>
          </a:p>
        </p:txBody>
      </p:sp>
    </p:spTree>
    <p:extLst>
      <p:ext uri="{BB962C8B-B14F-4D97-AF65-F5344CB8AC3E}">
        <p14:creationId xmlns:p14="http://schemas.microsoft.com/office/powerpoint/2010/main" val="95793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361D54A-7A50-CF79-EAA5-1B008892B098}"/>
              </a:ext>
            </a:extLst>
          </p:cNvPr>
          <p:cNvSpPr>
            <a:spLocks noGrp="1"/>
          </p:cNvSpPr>
          <p:nvPr>
            <p:ph type="title"/>
          </p:nvPr>
        </p:nvSpPr>
        <p:spPr>
          <a:xfrm>
            <a:off x="1285240" y="1050595"/>
            <a:ext cx="8074815" cy="1618489"/>
          </a:xfrm>
        </p:spPr>
        <p:txBody>
          <a:bodyPr anchor="ctr">
            <a:normAutofit/>
          </a:bodyPr>
          <a:lstStyle/>
          <a:p>
            <a:r>
              <a:rPr lang="it-IT" sz="7200" b="1">
                <a:effectLst>
                  <a:outerShdw blurRad="38100" dist="38100" dir="2700000" algn="tl">
                    <a:srgbClr val="000000">
                      <a:alpha val="43137"/>
                    </a:srgbClr>
                  </a:outerShdw>
                </a:effectLst>
              </a:rPr>
              <a:t>MEDICINA NUCLEARE</a:t>
            </a:r>
          </a:p>
        </p:txBody>
      </p:sp>
      <p:sp>
        <p:nvSpPr>
          <p:cNvPr id="3" name="Segnaposto contenuto 2">
            <a:extLst>
              <a:ext uri="{FF2B5EF4-FFF2-40B4-BE49-F238E27FC236}">
                <a16:creationId xmlns:a16="http://schemas.microsoft.com/office/drawing/2014/main" id="{5BD20831-C6A6-7B2B-F0DF-E5C57D42EBC3}"/>
              </a:ext>
            </a:extLst>
          </p:cNvPr>
          <p:cNvSpPr>
            <a:spLocks noGrp="1"/>
          </p:cNvSpPr>
          <p:nvPr>
            <p:ph idx="1"/>
          </p:nvPr>
        </p:nvSpPr>
        <p:spPr>
          <a:xfrm>
            <a:off x="1285240" y="2969469"/>
            <a:ext cx="8074815" cy="2800395"/>
          </a:xfrm>
        </p:spPr>
        <p:txBody>
          <a:bodyPr anchor="t">
            <a:normAutofit/>
          </a:bodyPr>
          <a:lstStyle/>
          <a:p>
            <a:pPr marL="0" indent="0">
              <a:buNone/>
            </a:pPr>
            <a:r>
              <a:rPr lang="it-IT" sz="1500"/>
              <a:t>La medicina nucleare, branca della medicina, origina negli anni ’30 del Novecento con i contributi fondamentali forniti dal premio Nobel Enrico Fermi. Le applicazioni cliniche del nucleare permettono di rappresentare, caratterizzare e quantificare processi biologici a livello cellulare e subcellulare (imaging molecolare o IM). L’IM utilizza radio farmaci, medicinali che hanno incorporati uno o più radionuclidi, per la diagnosi di svariate malattie, tra cui molti tipi di tumore.  I radiofarmaci sono composti chimici (al pari dei farmaci) che contengono radionuclidi, ovvero nuclei atomici radioattivi; vengono utilizzati in medicina nucleare sia per accertare le malattie, sia per curarle.Ad oggi sono numerosissime le applicazioni del nucleare in medicina e la stessa Associazione Italiana di medicina nucleare (AIMN) ne evidenzia le importanti potenzialità anche per la “comprensione e la diagnosi delle malattie neuropsichiatriche, prima tra tutte la malattia di Alzheimer”.  Possiamo affermare quindi che le aspettative di Enrico Fermi non sono state deluse.</a:t>
            </a:r>
          </a:p>
        </p:txBody>
      </p:sp>
    </p:spTree>
    <p:extLst>
      <p:ext uri="{BB962C8B-B14F-4D97-AF65-F5344CB8AC3E}">
        <p14:creationId xmlns:p14="http://schemas.microsoft.com/office/powerpoint/2010/main" val="186436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E0412B26-ACED-5E6D-8F47-F0B055B092BF}"/>
              </a:ext>
            </a:extLst>
          </p:cNvPr>
          <p:cNvSpPr>
            <a:spLocks noGrp="1"/>
          </p:cNvSpPr>
          <p:nvPr>
            <p:ph type="title"/>
          </p:nvPr>
        </p:nvSpPr>
        <p:spPr>
          <a:xfrm>
            <a:off x="572493" y="238539"/>
            <a:ext cx="11047013" cy="1434415"/>
          </a:xfrm>
        </p:spPr>
        <p:txBody>
          <a:bodyPr anchor="b">
            <a:normAutofit/>
          </a:bodyPr>
          <a:lstStyle/>
          <a:p>
            <a:r>
              <a:rPr lang="it-IT" sz="5400" b="1" dirty="0">
                <a:effectLst>
                  <a:outerShdw blurRad="38100" dist="38100" dir="2700000" algn="tl">
                    <a:srgbClr val="000000">
                      <a:alpha val="43137"/>
                    </a:srgbClr>
                  </a:outerShdw>
                </a:effectLst>
              </a:rPr>
              <a:t>COS’E’ LA MEDICINA NUCLEARE?</a:t>
            </a:r>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E85407F8-F190-2E04-F524-610FC25ACB3A}"/>
              </a:ext>
            </a:extLst>
          </p:cNvPr>
          <p:cNvPicPr>
            <a:picLocks noChangeAspect="1"/>
          </p:cNvPicPr>
          <p:nvPr/>
        </p:nvPicPr>
        <p:blipFill rotWithShape="1">
          <a:blip r:embed="rId2">
            <a:extLst>
              <a:ext uri="{28A0092B-C50C-407E-A947-70E740481C1C}">
                <a14:useLocalDpi xmlns:a14="http://schemas.microsoft.com/office/drawing/2010/main" val="0"/>
              </a:ext>
            </a:extLst>
          </a:blip>
          <a:srcRect l="5741" r="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Segnaposto contenuto 3">
            <a:extLst>
              <a:ext uri="{FF2B5EF4-FFF2-40B4-BE49-F238E27FC236}">
                <a16:creationId xmlns:a16="http://schemas.microsoft.com/office/drawing/2014/main" id="{FB51E533-37B2-C063-D44B-3FEA850997A0}"/>
              </a:ext>
            </a:extLst>
          </p:cNvPr>
          <p:cNvSpPr>
            <a:spLocks noGrp="1"/>
          </p:cNvSpPr>
          <p:nvPr>
            <p:ph idx="1"/>
          </p:nvPr>
        </p:nvSpPr>
        <p:spPr>
          <a:xfrm>
            <a:off x="4660135" y="2071316"/>
            <a:ext cx="7116896" cy="4256112"/>
          </a:xfrm>
        </p:spPr>
        <p:txBody>
          <a:bodyPr anchor="t">
            <a:normAutofit fontScale="92500" lnSpcReduction="10000"/>
          </a:bodyPr>
          <a:lstStyle/>
          <a:p>
            <a:pPr marL="0" indent="0">
              <a:buNone/>
            </a:pPr>
            <a:r>
              <a:rPr lang="it-IT" sz="1800" dirty="0"/>
              <a:t>La medicina nucleare è una branca della medicina che utilizza delle sostanze, dette radiofarmaci, composti da una parte farmacologicamente attiva e da una parte radioattiva. La parte farmacologicamente attiva ha la proprietà di localizzarsi in alcune strutture e in alcuni organi, che riusciamo a vedere grazie alla componente radioattiva. Nella maggior parte dei casi la somministrazione avviene per iniezione per via endovenosa: la sostanza si distribuisce nel corpo e attraverso dei particolari macchinari riusciamo a vedere dove questo avviene, grazie alle radiazioni che consentono di localizzare i farmaci. La medicina nucleare trova maggior impiego in oncologia, ma non solo. A seconda del farmaco che viene utilizzato infatti possiamo vedere cose diverse: ne è un esempio la quantità di sangue che arriva al cuore nei pazienti che hanno una malattia ischemica; ci sono radiofarmaci che si localizzano in funzione del flusso presente nelle arterie coronariche e questo ci permette di vedere se ci sono delle zone del cuore che sono meno irrorate, per esempio sotto sforzo. Un altro esempio può essere quello legato ad alcune malattie neurologiche: determinati radiofarmaci sono capaci di localizzare la presenza di depositi di sostanza amiloide e quindi aiutarci a valutare pazienti che possono avere una demenza di tipo Alzheimer.</a:t>
            </a:r>
          </a:p>
        </p:txBody>
      </p:sp>
      <p:sp>
        <p:nvSpPr>
          <p:cNvPr id="2" name="CasellaDiTesto 1">
            <a:extLst>
              <a:ext uri="{FF2B5EF4-FFF2-40B4-BE49-F238E27FC236}">
                <a16:creationId xmlns:a16="http://schemas.microsoft.com/office/drawing/2014/main" id="{893903C0-A4F0-E8D6-D8C4-CE7FC948ECA2}"/>
              </a:ext>
            </a:extLst>
          </p:cNvPr>
          <p:cNvSpPr txBox="1"/>
          <p:nvPr/>
        </p:nvSpPr>
        <p:spPr>
          <a:xfrm>
            <a:off x="1145754" y="1233889"/>
            <a:ext cx="45719" cy="369332"/>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88465367"/>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1960A70-F888-7D3B-7923-270E838DE9FB}"/>
              </a:ext>
            </a:extLst>
          </p:cNvPr>
          <p:cNvSpPr>
            <a:spLocks noGrp="1"/>
          </p:cNvSpPr>
          <p:nvPr>
            <p:ph type="title"/>
          </p:nvPr>
        </p:nvSpPr>
        <p:spPr>
          <a:xfrm>
            <a:off x="640080" y="325369"/>
            <a:ext cx="4368602" cy="1956841"/>
          </a:xfrm>
        </p:spPr>
        <p:txBody>
          <a:bodyPr anchor="b">
            <a:normAutofit/>
          </a:bodyPr>
          <a:lstStyle/>
          <a:p>
            <a:r>
              <a:rPr lang="it-IT" sz="4600" b="1">
                <a:effectLst>
                  <a:outerShdw blurRad="38100" dist="38100" dir="2700000" algn="tl">
                    <a:srgbClr val="000000">
                      <a:alpha val="43137"/>
                    </a:srgbClr>
                  </a:outerShdw>
                </a:effectLst>
              </a:rPr>
              <a:t>MA COSA SONO I RADIO FARMACI?</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4BE7A7B-C35D-F2ED-E869-E0D278DF8072}"/>
              </a:ext>
            </a:extLst>
          </p:cNvPr>
          <p:cNvSpPr>
            <a:spLocks noGrp="1"/>
          </p:cNvSpPr>
          <p:nvPr>
            <p:ph idx="1"/>
          </p:nvPr>
        </p:nvSpPr>
        <p:spPr>
          <a:xfrm>
            <a:off x="640080" y="2605282"/>
            <a:ext cx="4243589" cy="4067413"/>
          </a:xfrm>
        </p:spPr>
        <p:txBody>
          <a:bodyPr>
            <a:normAutofit/>
          </a:bodyPr>
          <a:lstStyle/>
          <a:p>
            <a:pPr marL="0" indent="0">
              <a:buNone/>
            </a:pPr>
            <a:r>
              <a:rPr lang="it-IT" sz="2000" dirty="0"/>
              <a:t>I radiofarmaci sono molecole che contengono al loro interno un radionuclide, un atomo radioattivo, e possono essere utilizzati sia a scopo diagnostico sia terapeutico. Un radiofarmaco è costituito da due componenti: il carrier, ossia una molecola con funzioni biologiche di trasporto, ed il nuclide radioattivo. contengono al loro interno un radionuclide ovvero un isotopo radioattivo che decade emettendo energia sotto forma di radiazioni.</a:t>
            </a:r>
          </a:p>
        </p:txBody>
      </p:sp>
      <p:pic>
        <p:nvPicPr>
          <p:cNvPr id="5" name="Immagine 4" descr="Immagine che contiene interni, utensile da cucina&#10;&#10;Descrizione generata automaticamente">
            <a:extLst>
              <a:ext uri="{FF2B5EF4-FFF2-40B4-BE49-F238E27FC236}">
                <a16:creationId xmlns:a16="http://schemas.microsoft.com/office/drawing/2014/main" id="{E50B5C03-3B36-CBC9-3C8E-6E43A1304B8D}"/>
              </a:ext>
            </a:extLst>
          </p:cNvPr>
          <p:cNvPicPr>
            <a:picLocks noChangeAspect="1"/>
          </p:cNvPicPr>
          <p:nvPr/>
        </p:nvPicPr>
        <p:blipFill rotWithShape="1">
          <a:blip r:embed="rId2">
            <a:extLst>
              <a:ext uri="{28A0092B-C50C-407E-A947-70E740481C1C}">
                <a14:useLocalDpi xmlns:a14="http://schemas.microsoft.com/office/drawing/2010/main" val="0"/>
              </a:ext>
            </a:extLst>
          </a:blip>
          <a:srcRect l="12056" r="315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97490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58981C-3343-D5A1-07DF-E40937E85775}"/>
              </a:ext>
            </a:extLst>
          </p:cNvPr>
          <p:cNvSpPr>
            <a:spLocks noGrp="1"/>
          </p:cNvSpPr>
          <p:nvPr>
            <p:ph type="title"/>
          </p:nvPr>
        </p:nvSpPr>
        <p:spPr/>
        <p:txBody>
          <a:bodyPr>
            <a:normAutofit fontScale="90000"/>
          </a:bodyPr>
          <a:lstStyle/>
          <a:p>
            <a:r>
              <a:rPr lang="it-IT" dirty="0">
                <a:effectLst>
                  <a:outerShdw blurRad="38100" dist="38100" dir="2700000" algn="tl">
                    <a:srgbClr val="000000">
                      <a:alpha val="43137"/>
                    </a:srgbClr>
                  </a:outerShdw>
                </a:effectLst>
              </a:rPr>
              <a:t>«Non è mai bene fermare il progresso della conoscenza. L’ignoranza non è mai meglio della conoscenza» </a:t>
            </a:r>
            <a:r>
              <a:rPr lang="it-IT" dirty="0"/>
              <a:t>Enrico Fermi.</a:t>
            </a:r>
          </a:p>
        </p:txBody>
      </p:sp>
      <p:sp>
        <p:nvSpPr>
          <p:cNvPr id="3" name="Segnaposto testo 2">
            <a:extLst>
              <a:ext uri="{FF2B5EF4-FFF2-40B4-BE49-F238E27FC236}">
                <a16:creationId xmlns:a16="http://schemas.microsoft.com/office/drawing/2014/main" id="{3E05CB37-61BD-2E8B-8BF6-A7B49BD82550}"/>
              </a:ext>
            </a:extLst>
          </p:cNvPr>
          <p:cNvSpPr>
            <a:spLocks noGrp="1"/>
          </p:cNvSpPr>
          <p:nvPr>
            <p:ph type="body" idx="1"/>
          </p:nvPr>
        </p:nvSpPr>
        <p:spPr/>
        <p:txBody>
          <a:bodyPr/>
          <a:lstStyle/>
          <a:p>
            <a:r>
              <a:rPr lang="it-IT" dirty="0"/>
              <a:t>https://youtu.be/zVo1m6LlaZ8</a:t>
            </a:r>
          </a:p>
        </p:txBody>
      </p:sp>
    </p:spTree>
    <p:extLst>
      <p:ext uri="{BB962C8B-B14F-4D97-AF65-F5344CB8AC3E}">
        <p14:creationId xmlns:p14="http://schemas.microsoft.com/office/powerpoint/2010/main" val="98652748"/>
      </p:ext>
    </p:extLst>
  </p:cSld>
  <p:clrMapOvr>
    <a:masterClrMapping/>
  </p:clrMapOvr>
  <mc:AlternateContent xmlns:mc="http://schemas.openxmlformats.org/markup-compatibility/2006" xmlns:p14="http://schemas.microsoft.com/office/powerpoint/2010/main">
    <mc:Choice Requires="p14">
      <p:transition spd="slow" p14:dur="800" advTm="132197">
        <p14:flythrough/>
      </p:transition>
    </mc:Choice>
    <mc:Fallback xmlns="">
      <p:transition spd="slow" advTm="132197">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3BA98B2-0F14-C536-D0E4-AFD8D16FD724}"/>
              </a:ext>
            </a:extLst>
          </p:cNvPr>
          <p:cNvSpPr txBox="1"/>
          <p:nvPr/>
        </p:nvSpPr>
        <p:spPr>
          <a:xfrm flipH="1">
            <a:off x="874005" y="2890391"/>
            <a:ext cx="10443989" cy="1077218"/>
          </a:xfrm>
          <a:prstGeom prst="rect">
            <a:avLst/>
          </a:prstGeom>
          <a:solidFill>
            <a:srgbClr val="F0EBE8"/>
          </a:solidFill>
        </p:spPr>
        <p:txBody>
          <a:bodyPr wrap="square" rtlCol="0">
            <a:spAutoFit/>
          </a:bodyPr>
          <a:lstStyle/>
          <a:p>
            <a:pPr algn="ctr"/>
            <a:r>
              <a:rPr lang="it-IT" sz="3200" b="1" i="1" dirty="0">
                <a:effectLst>
                  <a:outerShdw blurRad="38100" dist="38100" dir="2700000" algn="tl">
                    <a:srgbClr val="000000">
                      <a:alpha val="43137"/>
                    </a:srgbClr>
                  </a:outerShdw>
                </a:effectLst>
              </a:rPr>
              <a:t>BOSCARO B., CASINI A., SCAVONE M.</a:t>
            </a:r>
          </a:p>
          <a:p>
            <a:pPr algn="ctr"/>
            <a:r>
              <a:rPr lang="it-IT" sz="3200" b="1" i="1" dirty="0">
                <a:effectLst>
                  <a:outerShdw blurRad="38100" dist="38100" dir="2700000" algn="tl">
                    <a:srgbClr val="000000">
                      <a:alpha val="43137"/>
                    </a:srgbClr>
                  </a:outerShdw>
                </a:effectLst>
              </a:rPr>
              <a:t>5B SU</a:t>
            </a:r>
          </a:p>
        </p:txBody>
      </p:sp>
    </p:spTree>
    <p:extLst>
      <p:ext uri="{BB962C8B-B14F-4D97-AF65-F5344CB8AC3E}">
        <p14:creationId xmlns:p14="http://schemas.microsoft.com/office/powerpoint/2010/main" val="19190669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persona, cravatta, uomo, tuta&#10;&#10;Descrizione generata automaticamente">
            <a:extLst>
              <a:ext uri="{FF2B5EF4-FFF2-40B4-BE49-F238E27FC236}">
                <a16:creationId xmlns:a16="http://schemas.microsoft.com/office/drawing/2014/main" id="{A17FF937-FC44-F05B-9DD0-D72C2E2EE5DD}"/>
              </a:ext>
            </a:extLst>
          </p:cNvPr>
          <p:cNvPicPr>
            <a:picLocks noChangeAspect="1"/>
          </p:cNvPicPr>
          <p:nvPr/>
        </p:nvPicPr>
        <p:blipFill rotWithShape="1">
          <a:blip r:embed="rId2">
            <a:extLst>
              <a:ext uri="{28A0092B-C50C-407E-A947-70E740481C1C}">
                <a14:useLocalDpi xmlns:a14="http://schemas.microsoft.com/office/drawing/2010/main" val="0"/>
              </a:ext>
            </a:extLst>
          </a:blip>
          <a:srcRect l="5538" r="11828"/>
          <a:stretch/>
        </p:blipFill>
        <p:spPr>
          <a:xfrm>
            <a:off x="20" y="10"/>
            <a:ext cx="4505305" cy="6857990"/>
          </a:xfrm>
          <a:prstGeom prst="rect">
            <a:avLst/>
          </a:prstGeom>
        </p:spPr>
      </p:pic>
      <p:sp>
        <p:nvSpPr>
          <p:cNvPr id="2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asellaDiTesto 1">
            <a:extLst>
              <a:ext uri="{FF2B5EF4-FFF2-40B4-BE49-F238E27FC236}">
                <a16:creationId xmlns:a16="http://schemas.microsoft.com/office/drawing/2014/main" id="{C2C76B5A-3CDE-F2AF-3363-7E7E6E12671D}"/>
              </a:ext>
            </a:extLst>
          </p:cNvPr>
          <p:cNvSpPr txBox="1"/>
          <p:nvPr/>
        </p:nvSpPr>
        <p:spPr>
          <a:xfrm>
            <a:off x="5080216" y="2953828"/>
            <a:ext cx="6272784" cy="3904171"/>
          </a:xfrm>
          <a:prstGeom prst="rect">
            <a:avLst/>
          </a:prstGeom>
        </p:spPr>
        <p:txBody>
          <a:bodyPr vert="horz" lIns="91440" tIns="45720" rIns="91440" bIns="45720" rtlCol="0">
            <a:normAutofit/>
          </a:bodyPr>
          <a:lstStyle/>
          <a:p>
            <a:pPr>
              <a:lnSpc>
                <a:spcPct val="90000"/>
              </a:lnSpc>
              <a:spcAft>
                <a:spcPts val="600"/>
              </a:spcAft>
            </a:pPr>
            <a:r>
              <a:rPr lang="en-US" sz="1600" dirty="0"/>
              <a:t>Nel 1922 </a:t>
            </a:r>
            <a:r>
              <a:rPr lang="en-US" sz="1600" dirty="0" err="1"/>
              <a:t>si</a:t>
            </a:r>
            <a:r>
              <a:rPr lang="en-US" sz="1600" dirty="0"/>
              <a:t> </a:t>
            </a:r>
            <a:r>
              <a:rPr lang="en-US" sz="1600" dirty="0" err="1"/>
              <a:t>laurea</a:t>
            </a:r>
            <a:r>
              <a:rPr lang="en-US" sz="1600" dirty="0"/>
              <a:t> col </a:t>
            </a:r>
            <a:r>
              <a:rPr lang="en-US" sz="1600" dirty="0" err="1"/>
              <a:t>massimo</a:t>
            </a:r>
            <a:r>
              <a:rPr lang="en-US" sz="1600" dirty="0"/>
              <a:t> </a:t>
            </a:r>
            <a:r>
              <a:rPr lang="en-US" sz="1600" dirty="0" err="1"/>
              <a:t>dei</a:t>
            </a:r>
            <a:r>
              <a:rPr lang="en-US" sz="1600" dirty="0"/>
              <a:t> </a:t>
            </a:r>
            <a:r>
              <a:rPr lang="en-US" sz="1600" dirty="0" err="1"/>
              <a:t>voti</a:t>
            </a:r>
            <a:r>
              <a:rPr lang="en-US" sz="1600" dirty="0"/>
              <a:t>. Nel </a:t>
            </a:r>
            <a:r>
              <a:rPr lang="en-US" sz="1600" dirty="0" err="1"/>
              <a:t>medesimo</a:t>
            </a:r>
            <a:r>
              <a:rPr lang="en-US" sz="1600" dirty="0"/>
              <a:t> anno ha un </a:t>
            </a:r>
            <a:r>
              <a:rPr lang="en-US" sz="1600" dirty="0" err="1"/>
              <a:t>incontro</a:t>
            </a:r>
            <a:r>
              <a:rPr lang="en-US" sz="1600" dirty="0"/>
              <a:t> con </a:t>
            </a:r>
            <a:r>
              <a:rPr lang="en-US" sz="1600" dirty="0" err="1"/>
              <a:t>Orso</a:t>
            </a:r>
            <a:r>
              <a:rPr lang="en-US" sz="1600" dirty="0"/>
              <a:t> Mario </a:t>
            </a:r>
            <a:r>
              <a:rPr lang="en-US" sz="1600" dirty="0" err="1"/>
              <a:t>Corbino</a:t>
            </a:r>
            <a:r>
              <a:rPr lang="en-US" sz="1600" dirty="0"/>
              <a:t>, </a:t>
            </a:r>
            <a:r>
              <a:rPr lang="en-US" sz="1600" dirty="0" err="1"/>
              <a:t>che</a:t>
            </a:r>
            <a:r>
              <a:rPr lang="en-US" sz="1600" dirty="0"/>
              <a:t> </a:t>
            </a:r>
            <a:r>
              <a:rPr lang="en-US" sz="1600" dirty="0" err="1"/>
              <a:t>all’epoca</a:t>
            </a:r>
            <a:r>
              <a:rPr lang="en-US" sz="1600" dirty="0"/>
              <a:t> era </a:t>
            </a:r>
            <a:r>
              <a:rPr lang="en-US" sz="1600" dirty="0" err="1"/>
              <a:t>già</a:t>
            </a:r>
            <a:r>
              <a:rPr lang="en-US" sz="1600" dirty="0"/>
              <a:t> </a:t>
            </a:r>
            <a:r>
              <a:rPr lang="en-US" sz="1600" dirty="0" err="1"/>
              <a:t>stato</a:t>
            </a:r>
            <a:r>
              <a:rPr lang="en-US" sz="1600" dirty="0"/>
              <a:t> </a:t>
            </a:r>
            <a:r>
              <a:rPr lang="en-US" sz="1600" dirty="0" err="1"/>
              <a:t>Ministro</a:t>
            </a:r>
            <a:r>
              <a:rPr lang="en-US" sz="1600" dirty="0"/>
              <a:t> </a:t>
            </a:r>
            <a:r>
              <a:rPr lang="en-US" sz="1600" dirty="0" err="1"/>
              <a:t>della</a:t>
            </a:r>
            <a:r>
              <a:rPr lang="en-US" sz="1600" dirty="0"/>
              <a:t> </a:t>
            </a:r>
            <a:r>
              <a:rPr lang="en-US" sz="1600" dirty="0" err="1"/>
              <a:t>pubblica</a:t>
            </a:r>
            <a:r>
              <a:rPr lang="en-US" sz="1600" dirty="0"/>
              <a:t> </a:t>
            </a:r>
            <a:r>
              <a:rPr lang="en-US" sz="1600" dirty="0" err="1"/>
              <a:t>istruzione</a:t>
            </a:r>
            <a:r>
              <a:rPr lang="en-US" sz="1600" dirty="0"/>
              <a:t>. Il </a:t>
            </a:r>
            <a:r>
              <a:rPr lang="en-US" sz="1600" dirty="0" err="1"/>
              <a:t>fisico</a:t>
            </a:r>
            <a:r>
              <a:rPr lang="en-US" sz="1600" dirty="0"/>
              <a:t> siciliano </a:t>
            </a:r>
            <a:r>
              <a:rPr lang="en-US" sz="1600" dirty="0" err="1"/>
              <a:t>comprende</a:t>
            </a:r>
            <a:r>
              <a:rPr lang="en-US" sz="1600" dirty="0"/>
              <a:t> il </a:t>
            </a:r>
            <a:r>
              <a:rPr lang="en-US" sz="1600" dirty="0" err="1"/>
              <a:t>valore</a:t>
            </a:r>
            <a:r>
              <a:rPr lang="en-US" sz="1600" dirty="0"/>
              <a:t> del </a:t>
            </a:r>
            <a:r>
              <a:rPr lang="en-US" sz="1600" dirty="0" err="1"/>
              <a:t>giovane</a:t>
            </a:r>
            <a:r>
              <a:rPr lang="en-US" sz="1600" dirty="0"/>
              <a:t> e in poco tempo fa in modo da </a:t>
            </a:r>
            <a:r>
              <a:rPr lang="en-US" sz="1600" dirty="0" err="1"/>
              <a:t>fargli</a:t>
            </a:r>
            <a:r>
              <a:rPr lang="en-US" sz="1600" dirty="0"/>
              <a:t> </a:t>
            </a:r>
            <a:r>
              <a:rPr lang="en-US" sz="1600" dirty="0" err="1"/>
              <a:t>assegnare</a:t>
            </a:r>
            <a:r>
              <a:rPr lang="en-US" sz="1600" dirty="0"/>
              <a:t> </a:t>
            </a:r>
            <a:r>
              <a:rPr lang="en-US" sz="1600" dirty="0" err="1"/>
              <a:t>una</a:t>
            </a:r>
            <a:r>
              <a:rPr lang="en-US" sz="1600" dirty="0"/>
              <a:t> </a:t>
            </a:r>
            <a:r>
              <a:rPr lang="en-US" sz="1600" dirty="0" err="1"/>
              <a:t>borsa</a:t>
            </a:r>
            <a:r>
              <a:rPr lang="en-US" sz="1600" dirty="0"/>
              <a:t> di studio, </a:t>
            </a:r>
            <a:r>
              <a:rPr lang="en-US" sz="1600" dirty="0" err="1"/>
              <a:t>affinché</a:t>
            </a:r>
            <a:r>
              <a:rPr lang="en-US" sz="1600" dirty="0"/>
              <a:t> Fermi </a:t>
            </a:r>
            <a:r>
              <a:rPr lang="en-US" sz="1600" dirty="0" err="1"/>
              <a:t>potesse</a:t>
            </a:r>
            <a:r>
              <a:rPr lang="en-US" sz="1600" dirty="0"/>
              <a:t> </a:t>
            </a:r>
            <a:r>
              <a:rPr lang="en-US" sz="1600" dirty="0" err="1"/>
              <a:t>andare</a:t>
            </a:r>
            <a:r>
              <a:rPr lang="en-US" sz="1600" dirty="0"/>
              <a:t> ad </a:t>
            </a:r>
            <a:r>
              <a:rPr lang="en-US" sz="1600" dirty="0" err="1"/>
              <a:t>affinare</a:t>
            </a:r>
            <a:r>
              <a:rPr lang="en-US" sz="1600" dirty="0"/>
              <a:t> le sue </a:t>
            </a:r>
            <a:r>
              <a:rPr lang="en-US" sz="1600" dirty="0" err="1"/>
              <a:t>conoscenze</a:t>
            </a:r>
            <a:r>
              <a:rPr lang="en-US" sz="1600" dirty="0"/>
              <a:t> a Göttingen, </a:t>
            </a:r>
            <a:r>
              <a:rPr lang="en-US" sz="1600" dirty="0" err="1"/>
              <a:t>presso</a:t>
            </a:r>
            <a:r>
              <a:rPr lang="en-US" sz="1600" dirty="0"/>
              <a:t> la </a:t>
            </a:r>
            <a:r>
              <a:rPr lang="en-US" sz="1600" dirty="0" err="1"/>
              <a:t>scuola</a:t>
            </a:r>
            <a:r>
              <a:rPr lang="en-US" sz="1600" dirty="0"/>
              <a:t> di Max Born. </a:t>
            </a:r>
            <a:r>
              <a:rPr lang="en-US" sz="1600" dirty="0" err="1"/>
              <a:t>L’incontro</a:t>
            </a:r>
            <a:r>
              <a:rPr lang="en-US" sz="1600" dirty="0"/>
              <a:t> </a:t>
            </a:r>
            <a:r>
              <a:rPr lang="en-US" sz="1600" dirty="0" err="1"/>
              <a:t>tra</a:t>
            </a:r>
            <a:r>
              <a:rPr lang="en-US" sz="1600" dirty="0"/>
              <a:t> due </a:t>
            </a:r>
            <a:r>
              <a:rPr lang="en-US" sz="1600" dirty="0" err="1"/>
              <a:t>dei</a:t>
            </a:r>
            <a:r>
              <a:rPr lang="en-US" sz="1600" dirty="0"/>
              <a:t> </a:t>
            </a:r>
            <a:r>
              <a:rPr lang="en-US" sz="1600" dirty="0" err="1"/>
              <a:t>massimi</a:t>
            </a:r>
            <a:r>
              <a:rPr lang="en-US" sz="1600" dirty="0"/>
              <a:t> </a:t>
            </a:r>
            <a:r>
              <a:rPr lang="en-US" sz="1600" dirty="0" err="1"/>
              <a:t>fisici</a:t>
            </a:r>
            <a:r>
              <a:rPr lang="en-US" sz="1600" dirty="0"/>
              <a:t> del XX </a:t>
            </a:r>
            <a:r>
              <a:rPr lang="en-US" sz="1600" dirty="0" err="1"/>
              <a:t>secolo</a:t>
            </a:r>
            <a:r>
              <a:rPr lang="en-US" sz="1600" dirty="0"/>
              <a:t> non </a:t>
            </a:r>
            <a:r>
              <a:rPr lang="en-US" sz="1600" dirty="0" err="1"/>
              <a:t>produsse</a:t>
            </a:r>
            <a:r>
              <a:rPr lang="en-US" sz="1600" dirty="0"/>
              <a:t> </a:t>
            </a:r>
            <a:r>
              <a:rPr lang="en-US" sz="1600" dirty="0" err="1"/>
              <a:t>granché</a:t>
            </a:r>
            <a:r>
              <a:rPr lang="en-US" sz="1600" dirty="0"/>
              <a:t> di </a:t>
            </a:r>
            <a:r>
              <a:rPr lang="en-US" sz="1600" dirty="0" err="1"/>
              <a:t>buono</a:t>
            </a:r>
            <a:r>
              <a:rPr lang="en-US" sz="1600" dirty="0"/>
              <a:t>, </a:t>
            </a:r>
            <a:r>
              <a:rPr lang="en-US" sz="1600" dirty="0" err="1"/>
              <a:t>forse</a:t>
            </a:r>
            <a:r>
              <a:rPr lang="en-US" sz="1600" dirty="0"/>
              <a:t> per </a:t>
            </a:r>
            <a:r>
              <a:rPr lang="en-US" sz="1600" dirty="0" err="1"/>
              <a:t>una</a:t>
            </a:r>
            <a:r>
              <a:rPr lang="en-US" sz="1600" dirty="0"/>
              <a:t> </a:t>
            </a:r>
            <a:r>
              <a:rPr lang="en-US" sz="1600" dirty="0" err="1"/>
              <a:t>reciproca</a:t>
            </a:r>
            <a:r>
              <a:rPr lang="en-US" sz="1600" dirty="0"/>
              <a:t> </a:t>
            </a:r>
            <a:r>
              <a:rPr lang="en-US" sz="1600" dirty="0" err="1"/>
              <a:t>incomprensione</a:t>
            </a:r>
            <a:r>
              <a:rPr lang="en-US" sz="1600" dirty="0"/>
              <a:t>. </a:t>
            </a:r>
            <a:r>
              <a:rPr lang="en-US" sz="1600" dirty="0" err="1"/>
              <a:t>L’anno</a:t>
            </a:r>
            <a:r>
              <a:rPr lang="en-US" sz="1600" dirty="0"/>
              <a:t> dopo Fermi è a Leida per </a:t>
            </a:r>
            <a:r>
              <a:rPr lang="en-US" sz="1600" dirty="0" err="1"/>
              <a:t>studiare</a:t>
            </a:r>
            <a:r>
              <a:rPr lang="en-US" sz="1600" dirty="0"/>
              <a:t> con Paul </a:t>
            </a:r>
            <a:r>
              <a:rPr lang="en-US" sz="1600" dirty="0" err="1"/>
              <a:t>Ehrenfest</a:t>
            </a:r>
            <a:r>
              <a:rPr lang="en-US" sz="1600" dirty="0"/>
              <a:t>. </a:t>
            </a:r>
            <a:r>
              <a:rPr lang="en-US" sz="1600" dirty="0" err="1"/>
              <a:t>Ritornato</a:t>
            </a:r>
            <a:r>
              <a:rPr lang="en-US" sz="1600" dirty="0"/>
              <a:t> in Italia, </a:t>
            </a:r>
            <a:r>
              <a:rPr lang="en-US" sz="1600" dirty="0" err="1"/>
              <a:t>ottiene</a:t>
            </a:r>
            <a:r>
              <a:rPr lang="en-US" sz="1600" dirty="0"/>
              <a:t> un </a:t>
            </a:r>
            <a:r>
              <a:rPr lang="en-US" sz="1600" dirty="0" err="1"/>
              <a:t>incarico</a:t>
            </a:r>
            <a:r>
              <a:rPr lang="en-US" sz="1600" dirty="0"/>
              <a:t> </a:t>
            </a:r>
            <a:r>
              <a:rPr lang="en-US" sz="1600" dirty="0" err="1"/>
              <a:t>presso</a:t>
            </a:r>
            <a:r>
              <a:rPr lang="en-US" sz="1600" dirty="0"/>
              <a:t> la </a:t>
            </a:r>
            <a:r>
              <a:rPr lang="en-US" sz="1600" dirty="0" err="1"/>
              <a:t>cattedra</a:t>
            </a:r>
            <a:r>
              <a:rPr lang="en-US" sz="1600" dirty="0"/>
              <a:t> di </a:t>
            </a:r>
            <a:r>
              <a:rPr lang="en-US" sz="1600" dirty="0" err="1"/>
              <a:t>Fisica</a:t>
            </a:r>
            <a:r>
              <a:rPr lang="en-US" sz="1600" dirty="0"/>
              <a:t> </a:t>
            </a:r>
            <a:r>
              <a:rPr lang="en-US" sz="1600" dirty="0" err="1"/>
              <a:t>matematica</a:t>
            </a:r>
            <a:r>
              <a:rPr lang="en-US" sz="1600" dirty="0"/>
              <a:t> </a:t>
            </a:r>
            <a:r>
              <a:rPr lang="en-US" sz="1600" dirty="0" err="1"/>
              <a:t>all’Università</a:t>
            </a:r>
            <a:r>
              <a:rPr lang="en-US" sz="1600" dirty="0"/>
              <a:t> di Firenze </a:t>
            </a:r>
            <a:r>
              <a:rPr lang="en-US" sz="1600" dirty="0" err="1"/>
              <a:t>grazie</a:t>
            </a:r>
            <a:r>
              <a:rPr lang="en-US" sz="1600" dirty="0"/>
              <a:t> ad Antonio </a:t>
            </a:r>
            <a:r>
              <a:rPr lang="en-US" sz="1600" dirty="0" err="1"/>
              <a:t>Garbasso</a:t>
            </a:r>
            <a:r>
              <a:rPr lang="en-US" sz="1600" dirty="0"/>
              <a:t>. Nel 1926 scrive un </a:t>
            </a:r>
            <a:r>
              <a:rPr lang="en-US" sz="1600" dirty="0" err="1"/>
              <a:t>lavoro</a:t>
            </a:r>
            <a:r>
              <a:rPr lang="en-US" sz="1600" dirty="0"/>
              <a:t> </a:t>
            </a:r>
            <a:r>
              <a:rPr lang="en-US" sz="1600" dirty="0" err="1"/>
              <a:t>sulla</a:t>
            </a:r>
            <a:r>
              <a:rPr lang="en-US" sz="1600" dirty="0"/>
              <a:t> </a:t>
            </a:r>
            <a:r>
              <a:rPr lang="en-US" sz="1600" dirty="0" err="1"/>
              <a:t>distribuzione</a:t>
            </a:r>
            <a:r>
              <a:rPr lang="en-US" sz="1600" dirty="0"/>
              <a:t> di </a:t>
            </a:r>
            <a:r>
              <a:rPr lang="en-US" sz="1600" dirty="0" err="1"/>
              <a:t>particelle</a:t>
            </a:r>
            <a:r>
              <a:rPr lang="en-US" sz="1600" dirty="0"/>
              <a:t> con spin semi-</a:t>
            </a:r>
            <a:r>
              <a:rPr lang="en-US" sz="1600" dirty="0" err="1"/>
              <a:t>intero</a:t>
            </a:r>
            <a:r>
              <a:rPr lang="en-US" sz="1600" dirty="0"/>
              <a:t> </a:t>
            </a:r>
            <a:r>
              <a:rPr lang="en-US" sz="1600" dirty="0" err="1"/>
              <a:t>che</a:t>
            </a:r>
            <a:r>
              <a:rPr lang="en-US" sz="1600" dirty="0"/>
              <a:t> </a:t>
            </a:r>
            <a:r>
              <a:rPr lang="en-US" sz="1600" dirty="0" err="1"/>
              <a:t>rispondono</a:t>
            </a:r>
            <a:r>
              <a:rPr lang="en-US" sz="1600" dirty="0"/>
              <a:t> al principio di </a:t>
            </a:r>
            <a:r>
              <a:rPr lang="en-US" sz="1600" dirty="0" err="1"/>
              <a:t>esclusione</a:t>
            </a:r>
            <a:r>
              <a:rPr lang="en-US" sz="1600" dirty="0"/>
              <a:t> di Pauli. </a:t>
            </a:r>
            <a:r>
              <a:rPr lang="en-US" sz="1600" dirty="0" err="1"/>
              <a:t>Queste</a:t>
            </a:r>
            <a:r>
              <a:rPr lang="en-US" sz="1600" dirty="0"/>
              <a:t> </a:t>
            </a:r>
            <a:r>
              <a:rPr lang="en-US" sz="1600" dirty="0" err="1"/>
              <a:t>particelle</a:t>
            </a:r>
            <a:r>
              <a:rPr lang="en-US" sz="1600" dirty="0"/>
              <a:t> </a:t>
            </a:r>
            <a:r>
              <a:rPr lang="en-US" sz="1600" dirty="0" err="1"/>
              <a:t>saranno</a:t>
            </a:r>
            <a:r>
              <a:rPr lang="en-US" sz="1600" dirty="0"/>
              <a:t> </a:t>
            </a:r>
            <a:r>
              <a:rPr lang="en-US" sz="1600" dirty="0" err="1"/>
              <a:t>chiamate</a:t>
            </a:r>
            <a:r>
              <a:rPr lang="en-US" sz="1600" dirty="0"/>
              <a:t> </a:t>
            </a:r>
            <a:r>
              <a:rPr lang="en-US" sz="1600" dirty="0" err="1"/>
              <a:t>fermioni</a:t>
            </a:r>
            <a:r>
              <a:rPr lang="en-US" sz="1600" dirty="0"/>
              <a:t>, proprio in </a:t>
            </a:r>
            <a:r>
              <a:rPr lang="en-US" sz="1600" dirty="0" err="1"/>
              <a:t>onore</a:t>
            </a:r>
            <a:r>
              <a:rPr lang="en-US" sz="1600" dirty="0"/>
              <a:t> di Fermi, e </a:t>
            </a:r>
            <a:r>
              <a:rPr lang="en-US" sz="1600" dirty="0" err="1"/>
              <a:t>hanno</a:t>
            </a:r>
            <a:r>
              <a:rPr lang="en-US" sz="1600" dirty="0"/>
              <a:t> la </a:t>
            </a:r>
            <a:r>
              <a:rPr lang="en-US" sz="1600" dirty="0" err="1"/>
              <a:t>peculiarità</a:t>
            </a:r>
            <a:r>
              <a:rPr lang="en-US" sz="1600" dirty="0"/>
              <a:t> </a:t>
            </a:r>
            <a:r>
              <a:rPr lang="en-US" sz="1600" dirty="0" err="1"/>
              <a:t>che</a:t>
            </a:r>
            <a:r>
              <a:rPr lang="en-US" sz="1600" dirty="0"/>
              <a:t> non </a:t>
            </a:r>
            <a:r>
              <a:rPr lang="en-US" sz="1600" dirty="0" err="1"/>
              <a:t>possono</a:t>
            </a:r>
            <a:r>
              <a:rPr lang="en-US" sz="1600" dirty="0"/>
              <a:t> </a:t>
            </a:r>
            <a:r>
              <a:rPr lang="en-US" sz="1600" dirty="0" err="1"/>
              <a:t>trovare</a:t>
            </a:r>
            <a:r>
              <a:rPr lang="en-US" sz="1600" dirty="0"/>
              <a:t> </a:t>
            </a:r>
            <a:r>
              <a:rPr lang="en-US" sz="1600" dirty="0" err="1"/>
              <a:t>nel</a:t>
            </a:r>
            <a:r>
              <a:rPr lang="en-US" sz="1600" dirty="0"/>
              <a:t> </a:t>
            </a:r>
            <a:r>
              <a:rPr lang="en-US" sz="1600" dirty="0" err="1"/>
              <a:t>medesimo</a:t>
            </a:r>
            <a:r>
              <a:rPr lang="en-US" sz="1600" dirty="0"/>
              <a:t> </a:t>
            </a:r>
            <a:r>
              <a:rPr lang="en-US" sz="1600" dirty="0" err="1"/>
              <a:t>stato</a:t>
            </a:r>
            <a:r>
              <a:rPr lang="en-US" sz="1600" dirty="0"/>
              <a:t> </a:t>
            </a:r>
            <a:r>
              <a:rPr lang="en-US" sz="1600" dirty="0" err="1"/>
              <a:t>quantico</a:t>
            </a:r>
            <a:r>
              <a:rPr lang="en-US" sz="1600" dirty="0"/>
              <a:t> di </a:t>
            </a:r>
            <a:r>
              <a:rPr lang="en-US" sz="1600" dirty="0" err="1"/>
              <a:t>un’altra</a:t>
            </a:r>
            <a:r>
              <a:rPr lang="en-US" sz="1600" dirty="0"/>
              <a:t>. </a:t>
            </a:r>
            <a:r>
              <a:rPr lang="en-US" sz="1600" dirty="0" err="1"/>
              <a:t>Allo</a:t>
            </a:r>
            <a:r>
              <a:rPr lang="en-US" sz="1600" dirty="0"/>
              <a:t> </a:t>
            </a:r>
            <a:r>
              <a:rPr lang="en-US" sz="1600" dirty="0" err="1"/>
              <a:t>stesso</a:t>
            </a:r>
            <a:r>
              <a:rPr lang="en-US" sz="1600" dirty="0"/>
              <a:t> </a:t>
            </a:r>
            <a:r>
              <a:rPr lang="en-US" sz="1600" dirty="0" err="1"/>
              <a:t>risultato</a:t>
            </a:r>
            <a:r>
              <a:rPr lang="en-US" sz="1600" dirty="0"/>
              <a:t>, poco dopo ma </a:t>
            </a:r>
            <a:r>
              <a:rPr lang="en-US" sz="1600" dirty="0" err="1"/>
              <a:t>indipendentemente</a:t>
            </a:r>
            <a:r>
              <a:rPr lang="en-US" sz="1600" dirty="0"/>
              <a:t> da Fermi, </a:t>
            </a:r>
            <a:r>
              <a:rPr lang="en-US" sz="1600" dirty="0" err="1"/>
              <a:t>giunge</a:t>
            </a:r>
            <a:r>
              <a:rPr lang="en-US" sz="1600" dirty="0"/>
              <a:t> Paul Dirac, </a:t>
            </a:r>
            <a:r>
              <a:rPr lang="en-US" sz="1600" dirty="0" err="1"/>
              <a:t>cosicché</a:t>
            </a:r>
            <a:r>
              <a:rPr lang="en-US" sz="1600" dirty="0"/>
              <a:t> </a:t>
            </a:r>
            <a:r>
              <a:rPr lang="en-US" sz="1600" dirty="0" err="1"/>
              <a:t>oggi</a:t>
            </a:r>
            <a:r>
              <a:rPr lang="en-US" sz="1600" dirty="0"/>
              <a:t> la </a:t>
            </a:r>
            <a:r>
              <a:rPr lang="en-US" sz="1600" dirty="0" err="1"/>
              <a:t>distribuzione</a:t>
            </a:r>
            <a:r>
              <a:rPr lang="en-US" sz="1600" dirty="0"/>
              <a:t> è nota come “</a:t>
            </a:r>
            <a:r>
              <a:rPr lang="en-US" sz="1600" dirty="0" err="1"/>
              <a:t>statistica</a:t>
            </a:r>
            <a:r>
              <a:rPr lang="en-US" sz="1600" dirty="0"/>
              <a:t> di Fermi-Dirac”.</a:t>
            </a:r>
          </a:p>
        </p:txBody>
      </p:sp>
    </p:spTree>
    <p:extLst>
      <p:ext uri="{BB962C8B-B14F-4D97-AF65-F5344CB8AC3E}">
        <p14:creationId xmlns:p14="http://schemas.microsoft.com/office/powerpoint/2010/main" val="3358734013"/>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uomo, parete, persona, interni&#10;&#10;Descrizione generata automaticamente">
            <a:extLst>
              <a:ext uri="{FF2B5EF4-FFF2-40B4-BE49-F238E27FC236}">
                <a16:creationId xmlns:a16="http://schemas.microsoft.com/office/drawing/2014/main" id="{43F0EB87-E26A-BA23-CF24-ACC82D8B1D9A}"/>
              </a:ext>
            </a:extLst>
          </p:cNvPr>
          <p:cNvPicPr>
            <a:picLocks noChangeAspect="1"/>
          </p:cNvPicPr>
          <p:nvPr/>
        </p:nvPicPr>
        <p:blipFill rotWithShape="1">
          <a:blip r:embed="rId2">
            <a:extLst>
              <a:ext uri="{28A0092B-C50C-407E-A947-70E740481C1C}">
                <a14:useLocalDpi xmlns:a14="http://schemas.microsoft.com/office/drawing/2010/main" val="0"/>
              </a:ext>
            </a:extLst>
          </a:blip>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CasellaDiTesto 1">
            <a:extLst>
              <a:ext uri="{FF2B5EF4-FFF2-40B4-BE49-F238E27FC236}">
                <a16:creationId xmlns:a16="http://schemas.microsoft.com/office/drawing/2014/main" id="{1C0D0F92-BCCC-106E-14AF-5D50AED4DA9F}"/>
              </a:ext>
            </a:extLst>
          </p:cNvPr>
          <p:cNvSpPr txBox="1"/>
          <p:nvPr/>
        </p:nvSpPr>
        <p:spPr>
          <a:xfrm>
            <a:off x="7320465" y="209320"/>
            <a:ext cx="4140013" cy="6648679"/>
          </a:xfrm>
          <a:prstGeom prst="rect">
            <a:avLst/>
          </a:prstGeom>
        </p:spPr>
        <p:txBody>
          <a:bodyPr vert="horz" lIns="91440" tIns="45720" rIns="91440" bIns="45720" rtlCol="0" anchor="t">
            <a:normAutofit lnSpcReduction="10000"/>
          </a:bodyPr>
          <a:lstStyle/>
          <a:p>
            <a:pPr>
              <a:lnSpc>
                <a:spcPct val="90000"/>
              </a:lnSpc>
              <a:spcAft>
                <a:spcPts val="600"/>
              </a:spcAft>
            </a:pPr>
            <a:r>
              <a:rPr lang="en-US" sz="2000" dirty="0"/>
              <a:t>Nel </a:t>
            </a:r>
            <a:r>
              <a:rPr lang="en-US" sz="2000" dirty="0" err="1"/>
              <a:t>novembre</a:t>
            </a:r>
            <a:r>
              <a:rPr lang="en-US" sz="2000" dirty="0"/>
              <a:t> del 1926 Orso Mario Corbino </a:t>
            </a:r>
            <a:r>
              <a:rPr lang="en-US" sz="2000" dirty="0" err="1"/>
              <a:t>riesce</a:t>
            </a:r>
            <a:r>
              <a:rPr lang="en-US" sz="2000" dirty="0"/>
              <a:t> </a:t>
            </a:r>
            <a:r>
              <a:rPr lang="en-US" sz="2000" dirty="0" err="1"/>
              <a:t>nel</a:t>
            </a:r>
            <a:r>
              <a:rPr lang="en-US" sz="2000" dirty="0"/>
              <a:t> </a:t>
            </a:r>
            <a:r>
              <a:rPr lang="en-US" sz="2000" dirty="0" err="1"/>
              <a:t>suo</a:t>
            </a:r>
            <a:r>
              <a:rPr lang="en-US" sz="2000" dirty="0"/>
              <a:t> </a:t>
            </a:r>
            <a:r>
              <a:rPr lang="en-US" sz="2000" dirty="0" err="1"/>
              <a:t>intento</a:t>
            </a:r>
            <a:r>
              <a:rPr lang="en-US" sz="2000" dirty="0"/>
              <a:t> di far </a:t>
            </a:r>
            <a:r>
              <a:rPr lang="en-US" sz="2000" dirty="0" err="1"/>
              <a:t>assegnare</a:t>
            </a:r>
            <a:r>
              <a:rPr lang="en-US" sz="2000" dirty="0"/>
              <a:t> a Enrico Fermi la </a:t>
            </a:r>
            <a:r>
              <a:rPr lang="en-US" sz="2000" dirty="0" err="1"/>
              <a:t>cattedra</a:t>
            </a:r>
            <a:r>
              <a:rPr lang="en-US" sz="2000" dirty="0"/>
              <a:t> di </a:t>
            </a:r>
            <a:r>
              <a:rPr lang="en-US" sz="2000" dirty="0" err="1"/>
              <a:t>Fisica</a:t>
            </a:r>
            <a:r>
              <a:rPr lang="en-US" sz="2000" dirty="0"/>
              <a:t> </a:t>
            </a:r>
            <a:r>
              <a:rPr lang="en-US" sz="2000" dirty="0" err="1"/>
              <a:t>teorica</a:t>
            </a:r>
            <a:r>
              <a:rPr lang="en-US" sz="2000" dirty="0"/>
              <a:t> </a:t>
            </a:r>
            <a:r>
              <a:rPr lang="en-US" sz="2000" dirty="0" err="1"/>
              <a:t>presso</a:t>
            </a:r>
            <a:r>
              <a:rPr lang="en-US" sz="2000" dirty="0"/>
              <a:t> </a:t>
            </a:r>
            <a:r>
              <a:rPr lang="en-US" sz="2000" dirty="0" err="1"/>
              <a:t>l’Università</a:t>
            </a:r>
            <a:r>
              <a:rPr lang="en-US" sz="2000" dirty="0"/>
              <a:t> di Roma. È la prima </a:t>
            </a:r>
            <a:r>
              <a:rPr lang="en-US" sz="2000" dirty="0" err="1"/>
              <a:t>cattedra</a:t>
            </a:r>
            <a:r>
              <a:rPr lang="en-US" sz="2000" dirty="0"/>
              <a:t> di </a:t>
            </a:r>
            <a:r>
              <a:rPr lang="en-US" sz="2000" dirty="0" err="1"/>
              <a:t>fisica</a:t>
            </a:r>
            <a:r>
              <a:rPr lang="en-US" sz="2000" dirty="0"/>
              <a:t> </a:t>
            </a:r>
            <a:r>
              <a:rPr lang="en-US" sz="2000" dirty="0" err="1"/>
              <a:t>teorica</a:t>
            </a:r>
            <a:r>
              <a:rPr lang="en-US" sz="2000" dirty="0"/>
              <a:t> </a:t>
            </a:r>
            <a:r>
              <a:rPr lang="en-US" sz="2000" dirty="0" err="1"/>
              <a:t>assegnata</a:t>
            </a:r>
            <a:r>
              <a:rPr lang="en-US" sz="2000" dirty="0"/>
              <a:t> in Italia e il </a:t>
            </a:r>
            <a:r>
              <a:rPr lang="en-US" sz="2000" dirty="0" err="1"/>
              <a:t>suo</a:t>
            </a:r>
            <a:r>
              <a:rPr lang="en-US" sz="2000" dirty="0"/>
              <a:t> </a:t>
            </a:r>
            <a:r>
              <a:rPr lang="en-US" sz="2000" dirty="0" err="1"/>
              <a:t>titolare</a:t>
            </a:r>
            <a:r>
              <a:rPr lang="en-US" sz="2000" dirty="0"/>
              <a:t> ha 25 anni. </a:t>
            </a:r>
            <a:r>
              <a:rPr lang="en-US" sz="2000" dirty="0" err="1"/>
              <a:t>L’intenzione</a:t>
            </a:r>
            <a:r>
              <a:rPr lang="en-US" sz="2000" dirty="0"/>
              <a:t> di Fermi, </a:t>
            </a:r>
            <a:r>
              <a:rPr lang="en-US" sz="2000" dirty="0" err="1"/>
              <a:t>che</a:t>
            </a:r>
            <a:r>
              <a:rPr lang="en-US" sz="2000" dirty="0"/>
              <a:t> </a:t>
            </a:r>
            <a:r>
              <a:rPr lang="en-US" sz="2000" dirty="0" err="1"/>
              <a:t>si</a:t>
            </a:r>
            <a:r>
              <a:rPr lang="en-US" sz="2000" dirty="0"/>
              <a:t> </a:t>
            </a:r>
            <a:r>
              <a:rPr lang="en-US" sz="2000" dirty="0" err="1"/>
              <a:t>dimostrerà</a:t>
            </a:r>
            <a:r>
              <a:rPr lang="en-US" sz="2000" dirty="0"/>
              <a:t> </a:t>
            </a:r>
            <a:r>
              <a:rPr lang="en-US" sz="2000" dirty="0" err="1"/>
              <a:t>anche</a:t>
            </a:r>
            <a:r>
              <a:rPr lang="en-US" sz="2000" dirty="0"/>
              <a:t> un </a:t>
            </a:r>
            <a:r>
              <a:rPr lang="en-US" sz="2000" dirty="0" err="1"/>
              <a:t>abile</a:t>
            </a:r>
            <a:r>
              <a:rPr lang="en-US" sz="2000" dirty="0"/>
              <a:t> leader, </a:t>
            </a:r>
            <a:r>
              <a:rPr lang="en-US" sz="2000" dirty="0" err="1"/>
              <a:t>condivisa</a:t>
            </a:r>
            <a:r>
              <a:rPr lang="en-US" sz="2000" dirty="0"/>
              <a:t> da Corbino, è </a:t>
            </a:r>
            <a:r>
              <a:rPr lang="en-US" sz="2000" dirty="0" err="1"/>
              <a:t>quella</a:t>
            </a:r>
            <a:r>
              <a:rPr lang="en-US" sz="2000" dirty="0"/>
              <a:t> di </a:t>
            </a:r>
            <a:r>
              <a:rPr lang="en-US" sz="2000" dirty="0" err="1"/>
              <a:t>creare</a:t>
            </a:r>
            <a:r>
              <a:rPr lang="en-US" sz="2000" dirty="0"/>
              <a:t> un </a:t>
            </a:r>
            <a:r>
              <a:rPr lang="en-US" sz="2000" dirty="0" err="1"/>
              <a:t>gruppo</a:t>
            </a:r>
            <a:r>
              <a:rPr lang="en-US" sz="2000" dirty="0"/>
              <a:t> </a:t>
            </a:r>
            <a:r>
              <a:rPr lang="en-US" sz="2000" dirty="0" err="1"/>
              <a:t>giovane</a:t>
            </a:r>
            <a:r>
              <a:rPr lang="en-US" sz="2000" dirty="0"/>
              <a:t>, </a:t>
            </a:r>
            <a:r>
              <a:rPr lang="en-US" sz="2000" dirty="0" err="1"/>
              <a:t>capace</a:t>
            </a:r>
            <a:r>
              <a:rPr lang="en-US" sz="2000" dirty="0"/>
              <a:t> di </a:t>
            </a:r>
            <a:r>
              <a:rPr lang="en-US" sz="2000" dirty="0" err="1"/>
              <a:t>competere</a:t>
            </a:r>
            <a:r>
              <a:rPr lang="en-US" sz="2000" dirty="0"/>
              <a:t> con </a:t>
            </a:r>
            <a:r>
              <a:rPr lang="en-US" sz="2000" dirty="0" err="1"/>
              <a:t>i</a:t>
            </a:r>
            <a:r>
              <a:rPr lang="en-US" sz="2000" dirty="0"/>
              <a:t> </a:t>
            </a:r>
            <a:r>
              <a:rPr lang="en-US" sz="2000" dirty="0" err="1"/>
              <a:t>migliori</a:t>
            </a:r>
            <a:r>
              <a:rPr lang="en-US" sz="2000" dirty="0"/>
              <a:t> </a:t>
            </a:r>
            <a:r>
              <a:rPr lang="en-US" sz="2000" dirty="0" err="1"/>
              <a:t>gruppi</a:t>
            </a:r>
            <a:r>
              <a:rPr lang="en-US" sz="2000" dirty="0"/>
              <a:t> al mondo </a:t>
            </a:r>
            <a:r>
              <a:rPr lang="en-US" sz="2000" dirty="0" err="1"/>
              <a:t>nel</a:t>
            </a:r>
            <a:r>
              <a:rPr lang="en-US" sz="2000" dirty="0"/>
              <a:t> campo </a:t>
            </a:r>
            <a:r>
              <a:rPr lang="en-US" sz="2000" dirty="0" err="1"/>
              <a:t>della</a:t>
            </a:r>
            <a:r>
              <a:rPr lang="en-US" sz="2000" dirty="0"/>
              <a:t> “</a:t>
            </a:r>
            <a:r>
              <a:rPr lang="en-US" sz="2000" dirty="0" err="1"/>
              <a:t>nuova</a:t>
            </a:r>
            <a:r>
              <a:rPr lang="en-US" sz="2000" dirty="0"/>
              <a:t> </a:t>
            </a:r>
            <a:r>
              <a:rPr lang="en-US" sz="2000" dirty="0" err="1"/>
              <a:t>fisica</a:t>
            </a:r>
            <a:r>
              <a:rPr lang="en-US" sz="2000" dirty="0"/>
              <a:t>”, la </a:t>
            </a:r>
            <a:r>
              <a:rPr lang="en-US" sz="2000" dirty="0" err="1"/>
              <a:t>meccanica</a:t>
            </a:r>
            <a:r>
              <a:rPr lang="en-US" sz="2000" dirty="0"/>
              <a:t> </a:t>
            </a:r>
            <a:r>
              <a:rPr lang="en-US" sz="2000" dirty="0" err="1"/>
              <a:t>quantistica</a:t>
            </a:r>
            <a:r>
              <a:rPr lang="en-US" sz="2000" dirty="0"/>
              <a:t> </a:t>
            </a:r>
            <a:r>
              <a:rPr lang="en-US" sz="2000" dirty="0" err="1"/>
              <a:t>che</a:t>
            </a:r>
            <a:r>
              <a:rPr lang="en-US" sz="2000" dirty="0"/>
              <a:t> proprio in </a:t>
            </a:r>
            <a:r>
              <a:rPr lang="en-US" sz="2000" dirty="0" err="1"/>
              <a:t>quegli</a:t>
            </a:r>
            <a:r>
              <a:rPr lang="en-US" sz="2000" dirty="0"/>
              <a:t> anni </a:t>
            </a:r>
            <a:r>
              <a:rPr lang="en-US" sz="2000" dirty="0" err="1"/>
              <a:t>si</a:t>
            </a:r>
            <a:r>
              <a:rPr lang="en-US" sz="2000" dirty="0"/>
              <a:t> </a:t>
            </a:r>
            <a:r>
              <a:rPr lang="en-US" sz="2000" dirty="0" err="1"/>
              <a:t>va</a:t>
            </a:r>
            <a:r>
              <a:rPr lang="en-US" sz="2000" dirty="0"/>
              <a:t> </a:t>
            </a:r>
            <a:r>
              <a:rPr lang="en-US" sz="2000" dirty="0" err="1"/>
              <a:t>consolidando</a:t>
            </a:r>
            <a:r>
              <a:rPr lang="en-US" sz="2000" dirty="0"/>
              <a:t>. </a:t>
            </a:r>
            <a:r>
              <a:rPr lang="en-US" sz="2000" dirty="0" err="1"/>
              <a:t>Negli</a:t>
            </a:r>
            <a:r>
              <a:rPr lang="en-US" sz="2000" dirty="0"/>
              <a:t> anni </a:t>
            </a:r>
            <a:r>
              <a:rPr lang="en-US" sz="2000" dirty="0" err="1"/>
              <a:t>successivi</a:t>
            </a:r>
            <a:r>
              <a:rPr lang="en-US" sz="2000" dirty="0"/>
              <a:t> </a:t>
            </a:r>
            <a:r>
              <a:rPr lang="en-US" sz="2000" dirty="0" err="1"/>
              <a:t>riesce</a:t>
            </a:r>
            <a:r>
              <a:rPr lang="en-US" sz="2000" dirty="0"/>
              <a:t> a far venire a Roma il </a:t>
            </a:r>
            <a:r>
              <a:rPr lang="en-US" sz="2000" dirty="0" err="1"/>
              <a:t>suo</a:t>
            </a:r>
            <a:r>
              <a:rPr lang="en-US" sz="2000" dirty="0"/>
              <a:t> </a:t>
            </a:r>
            <a:r>
              <a:rPr lang="en-US" sz="2000" dirty="0" err="1"/>
              <a:t>amico</a:t>
            </a:r>
            <a:r>
              <a:rPr lang="en-US" sz="2000" dirty="0"/>
              <a:t> Franco </a:t>
            </a:r>
            <a:r>
              <a:rPr lang="en-US" sz="2000" dirty="0" err="1"/>
              <a:t>Rasetti</a:t>
            </a:r>
            <a:r>
              <a:rPr lang="en-US" sz="2000" dirty="0"/>
              <a:t>, </a:t>
            </a:r>
            <a:r>
              <a:rPr lang="en-US" sz="2000" dirty="0" err="1"/>
              <a:t>ottimo</a:t>
            </a:r>
            <a:r>
              <a:rPr lang="en-US" sz="2000" dirty="0"/>
              <a:t> </a:t>
            </a:r>
            <a:r>
              <a:rPr lang="en-US" sz="2000" dirty="0" err="1"/>
              <a:t>fisico</a:t>
            </a:r>
            <a:r>
              <a:rPr lang="en-US" sz="2000" dirty="0"/>
              <a:t> </a:t>
            </a:r>
            <a:r>
              <a:rPr lang="en-US" sz="2000" dirty="0" err="1"/>
              <a:t>sperimentale</a:t>
            </a:r>
            <a:r>
              <a:rPr lang="en-US" sz="2000" dirty="0"/>
              <a:t>, e a </a:t>
            </a:r>
            <a:r>
              <a:rPr lang="en-US" sz="2000" dirty="0" err="1"/>
              <a:t>creare</a:t>
            </a:r>
            <a:r>
              <a:rPr lang="en-US" sz="2000" dirty="0"/>
              <a:t> un </a:t>
            </a:r>
            <a:r>
              <a:rPr lang="en-US" sz="2000" dirty="0" err="1"/>
              <a:t>gruppo</a:t>
            </a:r>
            <a:r>
              <a:rPr lang="en-US" sz="2000" dirty="0"/>
              <a:t> di </a:t>
            </a:r>
            <a:r>
              <a:rPr lang="en-US" sz="2000" dirty="0" err="1"/>
              <a:t>giovani</a:t>
            </a:r>
            <a:r>
              <a:rPr lang="en-US" sz="2000" dirty="0"/>
              <a:t> di cui </a:t>
            </a:r>
            <a:r>
              <a:rPr lang="en-US" sz="2000" dirty="0" err="1"/>
              <a:t>fanno</a:t>
            </a:r>
            <a:r>
              <a:rPr lang="en-US" sz="2000" dirty="0"/>
              <a:t> </a:t>
            </a:r>
            <a:r>
              <a:rPr lang="en-US" sz="2000" dirty="0" err="1"/>
              <a:t>parte</a:t>
            </a:r>
            <a:r>
              <a:rPr lang="en-US" sz="2000" dirty="0"/>
              <a:t> Emilio </a:t>
            </a:r>
            <a:r>
              <a:rPr lang="en-US" sz="2000" dirty="0" err="1"/>
              <a:t>Segré</a:t>
            </a:r>
            <a:r>
              <a:rPr lang="en-US" sz="2000" dirty="0"/>
              <a:t>, Edoardo Amaldi, Ettore Majorana e, </a:t>
            </a:r>
            <a:r>
              <a:rPr lang="en-US" sz="2000" dirty="0" err="1"/>
              <a:t>più</a:t>
            </a:r>
            <a:r>
              <a:rPr lang="en-US" sz="2000" dirty="0"/>
              <a:t> </a:t>
            </a:r>
            <a:r>
              <a:rPr lang="en-US" sz="2000" dirty="0" err="1"/>
              <a:t>tardi</a:t>
            </a:r>
            <a:r>
              <a:rPr lang="en-US" sz="2000" dirty="0"/>
              <a:t>, Bruno Pontecorvo. Il </a:t>
            </a:r>
            <a:r>
              <a:rPr lang="en-US" sz="2000" dirty="0" err="1"/>
              <a:t>gruppo</a:t>
            </a:r>
            <a:r>
              <a:rPr lang="en-US" sz="2000" dirty="0"/>
              <a:t> è </a:t>
            </a:r>
            <a:r>
              <a:rPr lang="en-US" sz="2000" dirty="0" err="1"/>
              <a:t>noto</a:t>
            </a:r>
            <a:r>
              <a:rPr lang="en-US" sz="2000" dirty="0"/>
              <a:t> come </a:t>
            </a:r>
            <a:r>
              <a:rPr lang="en-US" sz="2000" dirty="0" err="1"/>
              <a:t>quello</a:t>
            </a:r>
            <a:r>
              <a:rPr lang="en-US" sz="2000" dirty="0"/>
              <a:t> </a:t>
            </a:r>
            <a:r>
              <a:rPr lang="en-US" sz="2000" dirty="0" err="1"/>
              <a:t>dei</a:t>
            </a:r>
            <a:r>
              <a:rPr lang="en-US" sz="2000" dirty="0"/>
              <a:t> “</a:t>
            </a:r>
            <a:r>
              <a:rPr lang="en-US" sz="2000" dirty="0" err="1"/>
              <a:t>ragazzi</a:t>
            </a:r>
            <a:r>
              <a:rPr lang="en-US" sz="2000" dirty="0"/>
              <a:t> di via Panisperna”, dal </a:t>
            </a:r>
            <a:r>
              <a:rPr lang="en-US" sz="2000" dirty="0" err="1"/>
              <a:t>nome</a:t>
            </a:r>
            <a:r>
              <a:rPr lang="en-US" sz="2000" dirty="0"/>
              <a:t> </a:t>
            </a:r>
            <a:r>
              <a:rPr lang="en-US" sz="2000" dirty="0" err="1"/>
              <a:t>della</a:t>
            </a:r>
            <a:r>
              <a:rPr lang="en-US" sz="2000" dirty="0"/>
              <a:t> </a:t>
            </a:r>
            <a:r>
              <a:rPr lang="en-US" sz="2000" dirty="0" err="1"/>
              <a:t>strada</a:t>
            </a:r>
            <a:r>
              <a:rPr lang="en-US" sz="2000" dirty="0"/>
              <a:t> dove </a:t>
            </a:r>
            <a:r>
              <a:rPr lang="en-US" sz="2000" dirty="0" err="1"/>
              <a:t>si</a:t>
            </a:r>
            <a:r>
              <a:rPr lang="en-US" sz="2000" dirty="0"/>
              <a:t> </a:t>
            </a:r>
            <a:r>
              <a:rPr lang="en-US" sz="2000" dirty="0" err="1"/>
              <a:t>trovava</a:t>
            </a:r>
            <a:r>
              <a:rPr lang="en-US" sz="2000" dirty="0"/>
              <a:t> </a:t>
            </a:r>
            <a:r>
              <a:rPr lang="en-US" sz="2000" dirty="0" err="1"/>
              <a:t>l’Istituto</a:t>
            </a:r>
            <a:r>
              <a:rPr lang="en-US" sz="2000" dirty="0"/>
              <a:t> di </a:t>
            </a:r>
            <a:r>
              <a:rPr lang="en-US" sz="2000" dirty="0" err="1"/>
              <a:t>Fisica</a:t>
            </a:r>
            <a:r>
              <a:rPr lang="en-US" sz="2000" dirty="0"/>
              <a:t>.</a:t>
            </a:r>
          </a:p>
        </p:txBody>
      </p:sp>
    </p:spTree>
    <p:extLst>
      <p:ext uri="{BB962C8B-B14F-4D97-AF65-F5344CB8AC3E}">
        <p14:creationId xmlns:p14="http://schemas.microsoft.com/office/powerpoint/2010/main" val="19819618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asellaDiTesto 2">
            <a:extLst>
              <a:ext uri="{FF2B5EF4-FFF2-40B4-BE49-F238E27FC236}">
                <a16:creationId xmlns:a16="http://schemas.microsoft.com/office/drawing/2014/main" id="{3EBC9149-E8E6-2B8D-22F0-888B6C7D41F2}"/>
              </a:ext>
            </a:extLst>
          </p:cNvPr>
          <p:cNvSpPr txBox="1"/>
          <p:nvPr/>
        </p:nvSpPr>
        <p:spPr>
          <a:xfrm>
            <a:off x="411479" y="2286000"/>
            <a:ext cx="4498848" cy="4572000"/>
          </a:xfrm>
          <a:prstGeom prst="rect">
            <a:avLst/>
          </a:prstGeom>
        </p:spPr>
        <p:txBody>
          <a:bodyPr vert="horz" lIns="91440" tIns="45720" rIns="91440" bIns="45720" rtlCol="0" anchor="t">
            <a:normAutofit lnSpcReduction="10000"/>
          </a:bodyPr>
          <a:lstStyle/>
          <a:p>
            <a:pPr>
              <a:lnSpc>
                <a:spcPct val="90000"/>
              </a:lnSpc>
              <a:spcAft>
                <a:spcPts val="600"/>
              </a:spcAft>
            </a:pPr>
            <a:r>
              <a:rPr lang="en-US" dirty="0" err="1"/>
              <a:t>Grazie</a:t>
            </a:r>
            <a:r>
              <a:rPr lang="en-US" dirty="0"/>
              <a:t> al </a:t>
            </a:r>
            <a:r>
              <a:rPr lang="en-US" dirty="0" err="1"/>
              <a:t>lavoro</a:t>
            </a:r>
            <a:r>
              <a:rPr lang="en-US" dirty="0"/>
              <a:t> del </a:t>
            </a:r>
            <a:r>
              <a:rPr lang="en-US" dirty="0" err="1"/>
              <a:t>gruppo</a:t>
            </a:r>
            <a:r>
              <a:rPr lang="en-US" dirty="0"/>
              <a:t> di via </a:t>
            </a:r>
            <a:r>
              <a:rPr lang="en-US" dirty="0" err="1"/>
              <a:t>Panisperna</a:t>
            </a:r>
            <a:r>
              <a:rPr lang="en-US" dirty="0"/>
              <a:t>, Roma </a:t>
            </a:r>
            <a:r>
              <a:rPr lang="en-US" dirty="0" err="1"/>
              <a:t>diventa</a:t>
            </a:r>
            <a:r>
              <a:rPr lang="en-US" dirty="0"/>
              <a:t> la </a:t>
            </a:r>
            <a:r>
              <a:rPr lang="en-US" dirty="0" err="1"/>
              <a:t>capitale</a:t>
            </a:r>
            <a:r>
              <a:rPr lang="en-US" dirty="0"/>
              <a:t> </a:t>
            </a:r>
            <a:r>
              <a:rPr lang="en-US" dirty="0" err="1"/>
              <a:t>mondiale</a:t>
            </a:r>
            <a:r>
              <a:rPr lang="en-US" dirty="0"/>
              <a:t> </a:t>
            </a:r>
            <a:r>
              <a:rPr lang="en-US" dirty="0" err="1"/>
              <a:t>della</a:t>
            </a:r>
            <a:r>
              <a:rPr lang="en-US" dirty="0"/>
              <a:t> </a:t>
            </a:r>
            <a:r>
              <a:rPr lang="en-US" dirty="0" err="1"/>
              <a:t>fisica</a:t>
            </a:r>
            <a:r>
              <a:rPr lang="en-US" dirty="0"/>
              <a:t> </a:t>
            </a:r>
            <a:r>
              <a:rPr lang="en-US" dirty="0" err="1"/>
              <a:t>nucleare</a:t>
            </a:r>
            <a:r>
              <a:rPr lang="en-US" dirty="0"/>
              <a:t>. Ma </a:t>
            </a:r>
            <a:r>
              <a:rPr lang="en-US" dirty="0" err="1"/>
              <a:t>intanto</a:t>
            </a:r>
            <a:r>
              <a:rPr lang="en-US" dirty="0"/>
              <a:t> il </a:t>
            </a:r>
            <a:r>
              <a:rPr lang="en-US" dirty="0" err="1"/>
              <a:t>gruppo</a:t>
            </a:r>
            <a:r>
              <a:rPr lang="en-US" dirty="0"/>
              <a:t> </a:t>
            </a:r>
            <a:r>
              <a:rPr lang="en-US" dirty="0" err="1"/>
              <a:t>inizia</a:t>
            </a:r>
            <a:r>
              <a:rPr lang="en-US" dirty="0"/>
              <a:t> a </a:t>
            </a:r>
            <a:r>
              <a:rPr lang="en-US" dirty="0" err="1"/>
              <a:t>dissolversi</a:t>
            </a:r>
            <a:r>
              <a:rPr lang="en-US" dirty="0"/>
              <a:t>. Majorana </a:t>
            </a:r>
            <a:r>
              <a:rPr lang="en-US" dirty="0" err="1"/>
              <a:t>scompare</a:t>
            </a:r>
            <a:r>
              <a:rPr lang="en-US" dirty="0"/>
              <a:t>. </a:t>
            </a:r>
            <a:r>
              <a:rPr lang="en-US" dirty="0" err="1"/>
              <a:t>Rasetti</a:t>
            </a:r>
            <a:r>
              <a:rPr lang="en-US" dirty="0"/>
              <a:t> </a:t>
            </a:r>
            <a:r>
              <a:rPr lang="en-US" dirty="0" err="1"/>
              <a:t>va</a:t>
            </a:r>
            <a:r>
              <a:rPr lang="en-US" dirty="0"/>
              <a:t> in America, Pontecorvo in Francia. E </a:t>
            </a:r>
            <a:r>
              <a:rPr lang="en-US" dirty="0" err="1"/>
              <a:t>mentre</a:t>
            </a:r>
            <a:r>
              <a:rPr lang="en-US" dirty="0"/>
              <a:t> </a:t>
            </a:r>
            <a:r>
              <a:rPr lang="en-US" dirty="0" err="1"/>
              <a:t>nel</a:t>
            </a:r>
            <a:r>
              <a:rPr lang="en-US" dirty="0"/>
              <a:t> 1938 il </a:t>
            </a:r>
            <a:r>
              <a:rPr lang="en-US" dirty="0" err="1"/>
              <a:t>governo</a:t>
            </a:r>
            <a:r>
              <a:rPr lang="en-US" dirty="0"/>
              <a:t> </a:t>
            </a:r>
            <a:r>
              <a:rPr lang="en-US" dirty="0" err="1"/>
              <a:t>fascista</a:t>
            </a:r>
            <a:r>
              <a:rPr lang="en-US" dirty="0"/>
              <a:t> </a:t>
            </a:r>
            <a:r>
              <a:rPr lang="en-US" dirty="0" err="1"/>
              <a:t>vara</a:t>
            </a:r>
            <a:r>
              <a:rPr lang="en-US" dirty="0"/>
              <a:t> le </a:t>
            </a:r>
            <a:r>
              <a:rPr lang="en-US" dirty="0" err="1"/>
              <a:t>leggi</a:t>
            </a:r>
            <a:r>
              <a:rPr lang="en-US" dirty="0"/>
              <a:t> </a:t>
            </a:r>
            <a:r>
              <a:rPr lang="en-US" dirty="0" err="1"/>
              <a:t>razziali</a:t>
            </a:r>
            <a:r>
              <a:rPr lang="en-US" dirty="0"/>
              <a:t>, </a:t>
            </a:r>
            <a:r>
              <a:rPr lang="en-US" dirty="0" err="1"/>
              <a:t>giunge</a:t>
            </a:r>
            <a:r>
              <a:rPr lang="en-US" dirty="0"/>
              <a:t> a Enrico Fermi la </a:t>
            </a:r>
            <a:r>
              <a:rPr lang="en-US" dirty="0" err="1"/>
              <a:t>notizia</a:t>
            </a:r>
            <a:r>
              <a:rPr lang="en-US" dirty="0"/>
              <a:t> </a:t>
            </a:r>
            <a:r>
              <a:rPr lang="en-US" dirty="0" err="1"/>
              <a:t>che</a:t>
            </a:r>
            <a:r>
              <a:rPr lang="en-US" dirty="0"/>
              <a:t> </a:t>
            </a:r>
            <a:r>
              <a:rPr lang="en-US" dirty="0" err="1"/>
              <a:t>gli</a:t>
            </a:r>
            <a:r>
              <a:rPr lang="en-US" dirty="0"/>
              <a:t> è </a:t>
            </a:r>
            <a:r>
              <a:rPr lang="en-US" dirty="0" err="1"/>
              <a:t>stato</a:t>
            </a:r>
            <a:r>
              <a:rPr lang="en-US" dirty="0"/>
              <a:t> </a:t>
            </a:r>
            <a:r>
              <a:rPr lang="en-US" dirty="0" err="1"/>
              <a:t>assegnato</a:t>
            </a:r>
            <a:r>
              <a:rPr lang="en-US" dirty="0"/>
              <a:t> il </a:t>
            </a:r>
            <a:r>
              <a:rPr lang="en-US" dirty="0" err="1"/>
              <a:t>premio</a:t>
            </a:r>
            <a:r>
              <a:rPr lang="en-US" dirty="0"/>
              <a:t> Nobel. Lui ha </a:t>
            </a:r>
            <a:r>
              <a:rPr lang="en-US" dirty="0" err="1"/>
              <a:t>cercato</a:t>
            </a:r>
            <a:r>
              <a:rPr lang="en-US" dirty="0"/>
              <a:t> di </a:t>
            </a:r>
            <a:r>
              <a:rPr lang="en-US" dirty="0" err="1"/>
              <a:t>farsi</a:t>
            </a:r>
            <a:r>
              <a:rPr lang="en-US" dirty="0"/>
              <a:t> </a:t>
            </a:r>
            <a:r>
              <a:rPr lang="en-US" dirty="0" err="1"/>
              <a:t>finanziare</a:t>
            </a:r>
            <a:r>
              <a:rPr lang="en-US" dirty="0"/>
              <a:t> un </a:t>
            </a:r>
            <a:r>
              <a:rPr lang="en-US" dirty="0" err="1"/>
              <a:t>progetto</a:t>
            </a:r>
            <a:r>
              <a:rPr lang="en-US" dirty="0"/>
              <a:t> per la </a:t>
            </a:r>
            <a:r>
              <a:rPr lang="en-US" dirty="0" err="1"/>
              <a:t>costruzione</a:t>
            </a:r>
            <a:r>
              <a:rPr lang="en-US" dirty="0"/>
              <a:t> di </a:t>
            </a:r>
            <a:r>
              <a:rPr lang="en-US" dirty="0" err="1"/>
              <a:t>una</a:t>
            </a:r>
            <a:r>
              <a:rPr lang="en-US" dirty="0"/>
              <a:t> </a:t>
            </a:r>
            <a:r>
              <a:rPr lang="en-US" dirty="0" err="1"/>
              <a:t>macchina</a:t>
            </a:r>
            <a:r>
              <a:rPr lang="en-US" dirty="0"/>
              <a:t> (</a:t>
            </a:r>
            <a:r>
              <a:rPr lang="en-US" dirty="0" err="1"/>
              <a:t>l’acceleratore</a:t>
            </a:r>
            <a:r>
              <a:rPr lang="en-US" dirty="0"/>
              <a:t> di </a:t>
            </a:r>
            <a:r>
              <a:rPr lang="en-US" dirty="0" err="1"/>
              <a:t>particelle</a:t>
            </a:r>
            <a:r>
              <a:rPr lang="en-US" dirty="0"/>
              <a:t>) </a:t>
            </a:r>
            <a:r>
              <a:rPr lang="en-US" dirty="0" err="1"/>
              <a:t>ormai</a:t>
            </a:r>
            <a:r>
              <a:rPr lang="en-US" dirty="0"/>
              <a:t> </a:t>
            </a:r>
            <a:r>
              <a:rPr lang="en-US" dirty="0" err="1"/>
              <a:t>necessaria</a:t>
            </a:r>
            <a:r>
              <a:rPr lang="en-US" dirty="0"/>
              <a:t> per </a:t>
            </a:r>
            <a:r>
              <a:rPr lang="en-US" dirty="0" err="1"/>
              <a:t>continuare</a:t>
            </a:r>
            <a:r>
              <a:rPr lang="en-US" dirty="0"/>
              <a:t> la </a:t>
            </a:r>
            <a:r>
              <a:rPr lang="en-US" dirty="0" err="1"/>
              <a:t>ricerca</a:t>
            </a:r>
            <a:r>
              <a:rPr lang="en-US" dirty="0"/>
              <a:t> di altissimo </a:t>
            </a:r>
            <a:r>
              <a:rPr lang="en-US" dirty="0" err="1"/>
              <a:t>livello</a:t>
            </a:r>
            <a:r>
              <a:rPr lang="en-US" dirty="0"/>
              <a:t> </a:t>
            </a:r>
            <a:r>
              <a:rPr lang="en-US" dirty="0" err="1"/>
              <a:t>nella</a:t>
            </a:r>
            <a:r>
              <a:rPr lang="en-US" dirty="0"/>
              <a:t> </a:t>
            </a:r>
            <a:r>
              <a:rPr lang="en-US" dirty="0" err="1"/>
              <a:t>fisica</a:t>
            </a:r>
            <a:r>
              <a:rPr lang="en-US" dirty="0"/>
              <a:t> </a:t>
            </a:r>
            <a:r>
              <a:rPr lang="en-US" dirty="0" err="1"/>
              <a:t>nucleare</a:t>
            </a:r>
            <a:r>
              <a:rPr lang="en-US" dirty="0"/>
              <a:t>. Ha </a:t>
            </a:r>
            <a:r>
              <a:rPr lang="en-US" dirty="0" err="1"/>
              <a:t>parlato</a:t>
            </a:r>
            <a:r>
              <a:rPr lang="en-US" dirty="0"/>
              <a:t> con Mussolini in persona. Ma non ha </a:t>
            </a:r>
            <a:r>
              <a:rPr lang="en-US" dirty="0" err="1"/>
              <a:t>ottenuto</a:t>
            </a:r>
            <a:r>
              <a:rPr lang="en-US" dirty="0"/>
              <a:t> </a:t>
            </a:r>
            <a:r>
              <a:rPr lang="en-US" dirty="0" err="1"/>
              <a:t>granché</a:t>
            </a:r>
            <a:r>
              <a:rPr lang="en-US" dirty="0"/>
              <a:t>. </a:t>
            </a:r>
            <a:r>
              <a:rPr lang="en-US" dirty="0" err="1"/>
              <a:t>Inoltre</a:t>
            </a:r>
            <a:r>
              <a:rPr lang="en-US" dirty="0"/>
              <a:t> la </a:t>
            </a:r>
            <a:r>
              <a:rPr lang="en-US" dirty="0" err="1"/>
              <a:t>moglie</a:t>
            </a:r>
            <a:r>
              <a:rPr lang="en-US" dirty="0"/>
              <a:t>, Laura Capon, è di </a:t>
            </a:r>
            <a:r>
              <a:rPr lang="en-US" dirty="0" err="1"/>
              <a:t>origine</a:t>
            </a:r>
            <a:r>
              <a:rPr lang="en-US" dirty="0"/>
              <a:t> </a:t>
            </a:r>
            <a:r>
              <a:rPr lang="en-US" dirty="0" err="1"/>
              <a:t>ebree</a:t>
            </a:r>
            <a:r>
              <a:rPr lang="en-US" dirty="0"/>
              <a:t>. Lui, </a:t>
            </a:r>
            <a:r>
              <a:rPr lang="en-US" dirty="0" err="1"/>
              <a:t>Accademico</a:t>
            </a:r>
            <a:r>
              <a:rPr lang="en-US" dirty="0"/>
              <a:t> </a:t>
            </a:r>
            <a:r>
              <a:rPr lang="en-US" dirty="0" err="1"/>
              <a:t>d’Italia</a:t>
            </a:r>
            <a:r>
              <a:rPr lang="en-US" dirty="0"/>
              <a:t>, non ha </a:t>
            </a:r>
            <a:r>
              <a:rPr lang="en-US" dirty="0" err="1"/>
              <a:t>nulla</a:t>
            </a:r>
            <a:r>
              <a:rPr lang="en-US" dirty="0"/>
              <a:t> da </a:t>
            </a:r>
            <a:r>
              <a:rPr lang="en-US" dirty="0" err="1"/>
              <a:t>temere</a:t>
            </a:r>
            <a:r>
              <a:rPr lang="en-US" dirty="0"/>
              <a:t>. Ma decide in </a:t>
            </a:r>
            <a:r>
              <a:rPr lang="en-US" dirty="0" err="1"/>
              <a:t>ogni</a:t>
            </a:r>
            <a:r>
              <a:rPr lang="en-US" dirty="0"/>
              <a:t> </a:t>
            </a:r>
            <a:r>
              <a:rPr lang="en-US" dirty="0" err="1"/>
              <a:t>caso</a:t>
            </a:r>
            <a:r>
              <a:rPr lang="en-US" dirty="0"/>
              <a:t> di </a:t>
            </a:r>
            <a:r>
              <a:rPr lang="en-US" dirty="0" err="1"/>
              <a:t>andar</a:t>
            </a:r>
            <a:r>
              <a:rPr lang="en-US" dirty="0"/>
              <a:t> via </a:t>
            </a:r>
            <a:r>
              <a:rPr lang="en-US" dirty="0" err="1"/>
              <a:t>dall’Italia</a:t>
            </a:r>
            <a:r>
              <a:rPr lang="en-US" dirty="0"/>
              <a:t> e di </a:t>
            </a:r>
            <a:r>
              <a:rPr lang="en-US" dirty="0" err="1"/>
              <a:t>approfittare</a:t>
            </a:r>
            <a:r>
              <a:rPr lang="en-US" dirty="0"/>
              <a:t> </a:t>
            </a:r>
            <a:r>
              <a:rPr lang="en-US" dirty="0" err="1"/>
              <a:t>della</a:t>
            </a:r>
            <a:r>
              <a:rPr lang="en-US" dirty="0"/>
              <a:t> </a:t>
            </a:r>
            <a:r>
              <a:rPr lang="en-US" dirty="0" err="1"/>
              <a:t>premiazione</a:t>
            </a:r>
            <a:r>
              <a:rPr lang="en-US" dirty="0"/>
              <a:t> per il Nobel a </a:t>
            </a:r>
            <a:r>
              <a:rPr lang="en-US" dirty="0" err="1"/>
              <a:t>Stoccolma</a:t>
            </a:r>
            <a:r>
              <a:rPr lang="en-US" dirty="0"/>
              <a:t> per </a:t>
            </a:r>
            <a:r>
              <a:rPr lang="en-US" dirty="0" err="1"/>
              <a:t>recarsi</a:t>
            </a:r>
            <a:r>
              <a:rPr lang="en-US" dirty="0"/>
              <a:t> in America.</a:t>
            </a:r>
          </a:p>
        </p:txBody>
      </p:sp>
      <p:pic>
        <p:nvPicPr>
          <p:cNvPr id="7" name="Immagine 6" descr="Immagine che contiene testo, lavagna&#10;&#10;Descrizione generata automaticamente">
            <a:extLst>
              <a:ext uri="{FF2B5EF4-FFF2-40B4-BE49-F238E27FC236}">
                <a16:creationId xmlns:a16="http://schemas.microsoft.com/office/drawing/2014/main" id="{3587BFE6-84C5-1208-EE90-CC0B65E4B85C}"/>
              </a:ext>
            </a:extLst>
          </p:cNvPr>
          <p:cNvPicPr>
            <a:picLocks noChangeAspect="1"/>
          </p:cNvPicPr>
          <p:nvPr/>
        </p:nvPicPr>
        <p:blipFill rotWithShape="1">
          <a:blip r:embed="rId2">
            <a:extLst>
              <a:ext uri="{28A0092B-C50C-407E-A947-70E740481C1C}">
                <a14:useLocalDpi xmlns:a14="http://schemas.microsoft.com/office/drawing/2010/main" val="0"/>
              </a:ext>
            </a:extLst>
          </a:blip>
          <a:srcRect t="14901" r="-2" b="5399"/>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291761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persona, uomo, tuta, indossando&#10;&#10;Descrizione generata automaticamente">
            <a:extLst>
              <a:ext uri="{FF2B5EF4-FFF2-40B4-BE49-F238E27FC236}">
                <a16:creationId xmlns:a16="http://schemas.microsoft.com/office/drawing/2014/main" id="{EB9EF66E-A454-8C8F-7512-E5DBE1937CEB}"/>
              </a:ext>
            </a:extLst>
          </p:cNvPr>
          <p:cNvPicPr>
            <a:picLocks noChangeAspect="1"/>
          </p:cNvPicPr>
          <p:nvPr/>
        </p:nvPicPr>
        <p:blipFill rotWithShape="1">
          <a:blip r:embed="rId2">
            <a:extLst>
              <a:ext uri="{28A0092B-C50C-407E-A947-70E740481C1C}">
                <a14:useLocalDpi xmlns:a14="http://schemas.microsoft.com/office/drawing/2010/main" val="0"/>
              </a:ext>
            </a:extLst>
          </a:blip>
          <a:srcRect l="21341" r="10843" b="2"/>
          <a:stretch/>
        </p:blipFill>
        <p:spPr>
          <a:xfrm>
            <a:off x="838199" y="566928"/>
            <a:ext cx="5157216" cy="5285232"/>
          </a:xfrm>
          <a:prstGeom prst="rect">
            <a:avLst/>
          </a:prstGeom>
        </p:spPr>
      </p:pic>
      <p:sp>
        <p:nvSpPr>
          <p:cNvPr id="2" name="CasellaDiTesto 1">
            <a:extLst>
              <a:ext uri="{FF2B5EF4-FFF2-40B4-BE49-F238E27FC236}">
                <a16:creationId xmlns:a16="http://schemas.microsoft.com/office/drawing/2014/main" id="{B1A4038E-A769-3D2D-017C-D9EE2CA8B237}"/>
              </a:ext>
            </a:extLst>
          </p:cNvPr>
          <p:cNvSpPr txBox="1"/>
          <p:nvPr/>
        </p:nvSpPr>
        <p:spPr>
          <a:xfrm>
            <a:off x="6775704" y="566928"/>
            <a:ext cx="4572000" cy="5266944"/>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dirty="0" err="1"/>
              <a:t>Siamo</a:t>
            </a:r>
            <a:r>
              <a:rPr lang="en-US" dirty="0"/>
              <a:t> </a:t>
            </a:r>
            <a:r>
              <a:rPr lang="en-US" dirty="0" err="1"/>
              <a:t>nel</a:t>
            </a:r>
            <a:r>
              <a:rPr lang="en-US" dirty="0"/>
              <a:t> </a:t>
            </a:r>
            <a:r>
              <a:rPr lang="en-US" dirty="0" err="1"/>
              <a:t>periodo</a:t>
            </a:r>
            <a:r>
              <a:rPr lang="en-US" dirty="0"/>
              <a:t> </a:t>
            </a:r>
            <a:r>
              <a:rPr lang="en-US" dirty="0" err="1"/>
              <a:t>che</a:t>
            </a:r>
            <a:r>
              <a:rPr lang="en-US" dirty="0"/>
              <a:t> precede la </a:t>
            </a:r>
            <a:r>
              <a:rPr lang="en-US" dirty="0" err="1"/>
              <a:t>Seconda</a:t>
            </a:r>
            <a:r>
              <a:rPr lang="en-US" dirty="0"/>
              <a:t> </a:t>
            </a:r>
            <a:r>
              <a:rPr lang="en-US" dirty="0" err="1"/>
              <a:t>guerra</a:t>
            </a:r>
            <a:r>
              <a:rPr lang="en-US" dirty="0"/>
              <a:t> </a:t>
            </a:r>
            <a:r>
              <a:rPr lang="en-US" dirty="0" err="1"/>
              <a:t>mondiale</a:t>
            </a:r>
            <a:r>
              <a:rPr lang="en-US" dirty="0"/>
              <a:t>. </a:t>
            </a:r>
          </a:p>
          <a:p>
            <a:pPr>
              <a:lnSpc>
                <a:spcPct val="90000"/>
              </a:lnSpc>
              <a:spcAft>
                <a:spcPts val="600"/>
              </a:spcAft>
            </a:pPr>
            <a:r>
              <a:rPr lang="en-US" dirty="0"/>
              <a:t>Fermi e un </a:t>
            </a:r>
            <a:r>
              <a:rPr lang="en-US" dirty="0" err="1"/>
              <a:t>gruppo</a:t>
            </a:r>
            <a:r>
              <a:rPr lang="en-US" dirty="0"/>
              <a:t> di </a:t>
            </a:r>
            <a:r>
              <a:rPr lang="en-US" dirty="0" err="1"/>
              <a:t>altri</a:t>
            </a:r>
            <a:r>
              <a:rPr lang="en-US" dirty="0"/>
              <a:t> </a:t>
            </a:r>
            <a:r>
              <a:rPr lang="en-US" dirty="0" err="1"/>
              <a:t>fisici</a:t>
            </a:r>
            <a:r>
              <a:rPr lang="en-US" dirty="0"/>
              <a:t> </a:t>
            </a:r>
            <a:r>
              <a:rPr lang="en-US" dirty="0" err="1"/>
              <a:t>fuggiti</a:t>
            </a:r>
            <a:r>
              <a:rPr lang="en-US" dirty="0"/>
              <a:t> </a:t>
            </a:r>
            <a:r>
              <a:rPr lang="en-US" dirty="0" err="1"/>
              <a:t>dall’Europa</a:t>
            </a:r>
            <a:r>
              <a:rPr lang="en-US" dirty="0"/>
              <a:t> </a:t>
            </a:r>
            <a:r>
              <a:rPr lang="en-US" dirty="0" err="1"/>
              <a:t>pensano</a:t>
            </a:r>
            <a:r>
              <a:rPr lang="en-US" dirty="0"/>
              <a:t> </a:t>
            </a:r>
            <a:r>
              <a:rPr lang="en-US" dirty="0" err="1"/>
              <a:t>che</a:t>
            </a:r>
            <a:r>
              <a:rPr lang="en-US" dirty="0"/>
              <a:t> le </a:t>
            </a:r>
            <a:r>
              <a:rPr lang="en-US" dirty="0" err="1"/>
              <a:t>potenze</a:t>
            </a:r>
            <a:r>
              <a:rPr lang="en-US" dirty="0"/>
              <a:t> </a:t>
            </a:r>
            <a:r>
              <a:rPr lang="en-US" dirty="0" err="1"/>
              <a:t>libere</a:t>
            </a:r>
            <a:r>
              <a:rPr lang="en-US" dirty="0"/>
              <a:t> </a:t>
            </a:r>
            <a:r>
              <a:rPr lang="en-US" dirty="0" err="1"/>
              <a:t>debbano</a:t>
            </a:r>
            <a:r>
              <a:rPr lang="en-US" dirty="0"/>
              <a:t> </a:t>
            </a:r>
            <a:r>
              <a:rPr lang="en-US" dirty="0" err="1"/>
              <a:t>dotarsi</a:t>
            </a:r>
            <a:r>
              <a:rPr lang="en-US" dirty="0"/>
              <a:t> </a:t>
            </a:r>
            <a:r>
              <a:rPr lang="en-US" dirty="0" err="1"/>
              <a:t>dell’arma</a:t>
            </a:r>
            <a:r>
              <a:rPr lang="en-US" dirty="0"/>
              <a:t> </a:t>
            </a:r>
            <a:r>
              <a:rPr lang="en-US" dirty="0" err="1"/>
              <a:t>nucleare</a:t>
            </a:r>
            <a:r>
              <a:rPr lang="en-US" dirty="0"/>
              <a:t> come </a:t>
            </a:r>
            <a:r>
              <a:rPr lang="en-US" dirty="0" err="1"/>
              <a:t>deterrente</a:t>
            </a:r>
            <a:r>
              <a:rPr lang="en-US" dirty="0"/>
              <a:t> </a:t>
            </a:r>
            <a:r>
              <a:rPr lang="en-US" dirty="0" err="1"/>
              <a:t>nel</a:t>
            </a:r>
            <a:r>
              <a:rPr lang="en-US" dirty="0"/>
              <a:t> </a:t>
            </a:r>
            <a:r>
              <a:rPr lang="en-US" dirty="0" err="1"/>
              <a:t>caso</a:t>
            </a:r>
            <a:r>
              <a:rPr lang="en-US" dirty="0"/>
              <a:t> </a:t>
            </a:r>
            <a:r>
              <a:rPr lang="en-US" dirty="0" err="1"/>
              <a:t>che</a:t>
            </a:r>
            <a:r>
              <a:rPr lang="en-US" dirty="0"/>
              <a:t> la Germania </a:t>
            </a:r>
            <a:r>
              <a:rPr lang="en-US" dirty="0" err="1"/>
              <a:t>nazista</a:t>
            </a:r>
            <a:r>
              <a:rPr lang="en-US" dirty="0"/>
              <a:t> ne </a:t>
            </a:r>
            <a:r>
              <a:rPr lang="en-US" dirty="0" err="1"/>
              <a:t>venga</a:t>
            </a:r>
            <a:r>
              <a:rPr lang="en-US" dirty="0"/>
              <a:t> in </a:t>
            </a:r>
            <a:r>
              <a:rPr lang="en-US" dirty="0" err="1"/>
              <a:t>possesso</a:t>
            </a:r>
            <a:r>
              <a:rPr lang="en-US" dirty="0"/>
              <a:t>. </a:t>
            </a:r>
            <a:r>
              <a:rPr lang="en-US" dirty="0" err="1"/>
              <a:t>L’evenienza</a:t>
            </a:r>
            <a:r>
              <a:rPr lang="en-US" dirty="0"/>
              <a:t> è </a:t>
            </a:r>
            <a:r>
              <a:rPr lang="en-US" dirty="0" err="1"/>
              <a:t>giudicata</a:t>
            </a:r>
            <a:r>
              <a:rPr lang="en-US" dirty="0"/>
              <a:t> </a:t>
            </a:r>
            <a:r>
              <a:rPr lang="en-US" dirty="0" err="1"/>
              <a:t>possibile</a:t>
            </a:r>
            <a:r>
              <a:rPr lang="en-US" dirty="0"/>
              <a:t>, </a:t>
            </a:r>
            <a:r>
              <a:rPr lang="en-US" dirty="0" err="1"/>
              <a:t>anche</a:t>
            </a:r>
            <a:r>
              <a:rPr lang="en-US" dirty="0"/>
              <a:t> </a:t>
            </a:r>
            <a:r>
              <a:rPr lang="en-US" dirty="0" err="1"/>
              <a:t>perché</a:t>
            </a:r>
            <a:r>
              <a:rPr lang="en-US" dirty="0"/>
              <a:t> in Germania </a:t>
            </a:r>
            <a:r>
              <a:rPr lang="en-US" dirty="0" err="1"/>
              <a:t>sono</a:t>
            </a:r>
            <a:r>
              <a:rPr lang="en-US" dirty="0"/>
              <a:t> </a:t>
            </a:r>
            <a:r>
              <a:rPr lang="en-US" dirty="0" err="1"/>
              <a:t>rimasti</a:t>
            </a:r>
            <a:r>
              <a:rPr lang="en-US" dirty="0"/>
              <a:t> </a:t>
            </a:r>
            <a:r>
              <a:rPr lang="en-US" dirty="0" err="1"/>
              <a:t>molti</a:t>
            </a:r>
            <a:r>
              <a:rPr lang="en-US" dirty="0"/>
              <a:t> </a:t>
            </a:r>
            <a:r>
              <a:rPr lang="en-US" dirty="0" err="1"/>
              <a:t>fisici</a:t>
            </a:r>
            <a:r>
              <a:rPr lang="en-US" dirty="0"/>
              <a:t> in </a:t>
            </a:r>
            <a:r>
              <a:rPr lang="en-US" dirty="0" err="1"/>
              <a:t>grado</a:t>
            </a:r>
            <a:r>
              <a:rPr lang="en-US" dirty="0"/>
              <a:t> di </a:t>
            </a:r>
            <a:r>
              <a:rPr lang="en-US" dirty="0" err="1"/>
              <a:t>raggiungere</a:t>
            </a:r>
            <a:r>
              <a:rPr lang="en-US" dirty="0"/>
              <a:t> </a:t>
            </a:r>
            <a:r>
              <a:rPr lang="en-US" dirty="0" err="1"/>
              <a:t>l’obiettivo</a:t>
            </a:r>
            <a:r>
              <a:rPr lang="en-US" dirty="0"/>
              <a:t>. </a:t>
            </a:r>
            <a:r>
              <a:rPr lang="en-US" dirty="0" err="1"/>
              <a:t>Passeranno</a:t>
            </a:r>
            <a:r>
              <a:rPr lang="en-US" dirty="0"/>
              <a:t> </a:t>
            </a:r>
            <a:r>
              <a:rPr lang="en-US" dirty="0" err="1"/>
              <a:t>tre</a:t>
            </a:r>
            <a:r>
              <a:rPr lang="en-US" dirty="0"/>
              <a:t> anni prima </a:t>
            </a:r>
            <a:r>
              <a:rPr lang="en-US" dirty="0" err="1"/>
              <a:t>che</a:t>
            </a:r>
            <a:r>
              <a:rPr lang="en-US" dirty="0"/>
              <a:t> </a:t>
            </a:r>
            <a:r>
              <a:rPr lang="en-US" dirty="0" err="1"/>
              <a:t>negli</a:t>
            </a:r>
            <a:r>
              <a:rPr lang="en-US" dirty="0"/>
              <a:t> Stati </a:t>
            </a:r>
            <a:r>
              <a:rPr lang="en-US" dirty="0" err="1"/>
              <a:t>Uniti</a:t>
            </a:r>
            <a:r>
              <a:rPr lang="en-US" dirty="0"/>
              <a:t> </a:t>
            </a:r>
            <a:r>
              <a:rPr lang="en-US" dirty="0" err="1"/>
              <a:t>si</a:t>
            </a:r>
            <a:r>
              <a:rPr lang="en-US" dirty="0"/>
              <a:t> </a:t>
            </a:r>
            <a:r>
              <a:rPr lang="en-US" dirty="0" err="1"/>
              <a:t>avvii</a:t>
            </a:r>
            <a:r>
              <a:rPr lang="en-US" dirty="0"/>
              <a:t> il </a:t>
            </a:r>
            <a:r>
              <a:rPr lang="en-US" dirty="0" err="1"/>
              <a:t>progetto</a:t>
            </a:r>
            <a:r>
              <a:rPr lang="en-US" dirty="0"/>
              <a:t> Manhattan per </a:t>
            </a:r>
            <a:r>
              <a:rPr lang="en-US" dirty="0" err="1"/>
              <a:t>l’effettiva</a:t>
            </a:r>
            <a:r>
              <a:rPr lang="en-US" dirty="0"/>
              <a:t> </a:t>
            </a:r>
            <a:r>
              <a:rPr lang="en-US" dirty="0" err="1"/>
              <a:t>costruzione</a:t>
            </a:r>
            <a:r>
              <a:rPr lang="en-US" dirty="0"/>
              <a:t> </a:t>
            </a:r>
            <a:r>
              <a:rPr lang="en-US" dirty="0" err="1"/>
              <a:t>della</a:t>
            </a:r>
            <a:r>
              <a:rPr lang="en-US" dirty="0"/>
              <a:t> </a:t>
            </a:r>
            <a:r>
              <a:rPr lang="en-US" dirty="0" err="1"/>
              <a:t>bomba</a:t>
            </a:r>
            <a:r>
              <a:rPr lang="en-US" dirty="0"/>
              <a:t>. Fermi </a:t>
            </a:r>
            <a:r>
              <a:rPr lang="en-US" dirty="0" err="1"/>
              <a:t>successivamente</a:t>
            </a:r>
            <a:r>
              <a:rPr lang="en-US" dirty="0"/>
              <a:t> a Los Alamos </a:t>
            </a:r>
            <a:r>
              <a:rPr lang="en-US" dirty="0" err="1"/>
              <a:t>contribuisce</a:t>
            </a:r>
            <a:r>
              <a:rPr lang="en-US" dirty="0"/>
              <a:t> al </a:t>
            </a:r>
            <a:r>
              <a:rPr lang="en-US" dirty="0" err="1"/>
              <a:t>gruppo</a:t>
            </a:r>
            <a:r>
              <a:rPr lang="en-US" dirty="0"/>
              <a:t> </a:t>
            </a:r>
            <a:r>
              <a:rPr lang="en-US" dirty="0" err="1"/>
              <a:t>scientifico</a:t>
            </a:r>
            <a:r>
              <a:rPr lang="en-US" dirty="0"/>
              <a:t> </a:t>
            </a:r>
            <a:r>
              <a:rPr lang="en-US" dirty="0" err="1"/>
              <a:t>dirigente</a:t>
            </a:r>
            <a:r>
              <a:rPr lang="en-US" dirty="0"/>
              <a:t> </a:t>
            </a:r>
            <a:r>
              <a:rPr lang="en-US" dirty="0" err="1"/>
              <a:t>che</a:t>
            </a:r>
            <a:r>
              <a:rPr lang="en-US" dirty="0"/>
              <a:t> </a:t>
            </a:r>
            <a:r>
              <a:rPr lang="en-US" dirty="0" err="1"/>
              <a:t>mette</a:t>
            </a:r>
            <a:r>
              <a:rPr lang="en-US" dirty="0"/>
              <a:t> a punto la </a:t>
            </a:r>
            <a:r>
              <a:rPr lang="en-US" dirty="0" err="1"/>
              <a:t>bomba</a:t>
            </a:r>
            <a:r>
              <a:rPr lang="en-US" dirty="0"/>
              <a:t>. Il </a:t>
            </a:r>
            <a:r>
              <a:rPr lang="en-US" dirty="0" err="1"/>
              <a:t>lavoro</a:t>
            </a:r>
            <a:r>
              <a:rPr lang="en-US" dirty="0"/>
              <a:t> è </a:t>
            </a:r>
            <a:r>
              <a:rPr lang="en-US" dirty="0" err="1"/>
              <a:t>intenso</a:t>
            </a:r>
            <a:r>
              <a:rPr lang="en-US" dirty="0"/>
              <a:t> e </a:t>
            </a:r>
            <a:r>
              <a:rPr lang="en-US" dirty="0" err="1"/>
              <a:t>nel</a:t>
            </a:r>
            <a:r>
              <a:rPr lang="en-US" dirty="0"/>
              <a:t> 1945 </a:t>
            </a:r>
            <a:r>
              <a:rPr lang="en-US" dirty="0" err="1"/>
              <a:t>viene</a:t>
            </a:r>
            <a:r>
              <a:rPr lang="en-US" dirty="0"/>
              <a:t> </a:t>
            </a:r>
            <a:r>
              <a:rPr lang="en-US" dirty="0" err="1"/>
              <a:t>portato</a:t>
            </a:r>
            <a:r>
              <a:rPr lang="en-US" dirty="0"/>
              <a:t> a </a:t>
            </a:r>
            <a:r>
              <a:rPr lang="en-US" dirty="0" err="1"/>
              <a:t>termine</a:t>
            </a:r>
            <a:r>
              <a:rPr lang="en-US" dirty="0"/>
              <a:t>, come </a:t>
            </a:r>
            <a:r>
              <a:rPr lang="en-US" dirty="0" err="1"/>
              <a:t>dimostra</a:t>
            </a:r>
            <a:r>
              <a:rPr lang="en-US" dirty="0"/>
              <a:t> </a:t>
            </a:r>
            <a:r>
              <a:rPr lang="en-US" dirty="0" err="1"/>
              <a:t>l’esplosione</a:t>
            </a:r>
            <a:r>
              <a:rPr lang="en-US" dirty="0"/>
              <a:t> del Alamogordo a cui Fermi </a:t>
            </a:r>
            <a:r>
              <a:rPr lang="en-US" dirty="0" err="1"/>
              <a:t>assiste</a:t>
            </a:r>
            <a:r>
              <a:rPr lang="en-US" dirty="0"/>
              <a:t> in prima persona. </a:t>
            </a:r>
          </a:p>
          <a:p>
            <a:pPr>
              <a:lnSpc>
                <a:spcPct val="90000"/>
              </a:lnSpc>
              <a:spcAft>
                <a:spcPts val="600"/>
              </a:spcAft>
            </a:pPr>
            <a:r>
              <a:rPr lang="en-US" dirty="0" err="1"/>
              <a:t>L’italiano</a:t>
            </a:r>
            <a:r>
              <a:rPr lang="en-US" dirty="0"/>
              <a:t> fa </a:t>
            </a:r>
            <a:r>
              <a:rPr lang="en-US" dirty="0" err="1"/>
              <a:t>parte</a:t>
            </a:r>
            <a:r>
              <a:rPr lang="en-US" dirty="0"/>
              <a:t> </a:t>
            </a:r>
            <a:r>
              <a:rPr lang="en-US" dirty="0" err="1"/>
              <a:t>anche</a:t>
            </a:r>
            <a:r>
              <a:rPr lang="en-US" dirty="0"/>
              <a:t> </a:t>
            </a:r>
            <a:r>
              <a:rPr lang="en-US" dirty="0" err="1"/>
              <a:t>della</a:t>
            </a:r>
            <a:r>
              <a:rPr lang="en-US" dirty="0"/>
              <a:t> </a:t>
            </a:r>
            <a:r>
              <a:rPr lang="en-US" dirty="0" err="1"/>
              <a:t>commissione</a:t>
            </a:r>
            <a:r>
              <a:rPr lang="en-US" dirty="0"/>
              <a:t> a quattro (con Oppenheimer, Compton, Lawrence) </a:t>
            </a:r>
            <a:r>
              <a:rPr lang="en-US" dirty="0" err="1"/>
              <a:t>chiamata</a:t>
            </a:r>
            <a:r>
              <a:rPr lang="en-US" dirty="0"/>
              <a:t> a dare un </a:t>
            </a:r>
            <a:r>
              <a:rPr lang="en-US" dirty="0" err="1"/>
              <a:t>parere</a:t>
            </a:r>
            <a:r>
              <a:rPr lang="en-US" dirty="0"/>
              <a:t> </a:t>
            </a:r>
            <a:r>
              <a:rPr lang="en-US" dirty="0" err="1"/>
              <a:t>sulla</a:t>
            </a:r>
            <a:r>
              <a:rPr lang="en-US" dirty="0"/>
              <a:t> </a:t>
            </a:r>
            <a:r>
              <a:rPr lang="en-US" dirty="0" err="1"/>
              <a:t>possibilità</a:t>
            </a:r>
            <a:r>
              <a:rPr lang="en-US" dirty="0"/>
              <a:t> di </a:t>
            </a:r>
            <a:r>
              <a:rPr lang="en-US" dirty="0" err="1"/>
              <a:t>utilizzare</a:t>
            </a:r>
            <a:r>
              <a:rPr lang="en-US" dirty="0"/>
              <a:t> la </a:t>
            </a:r>
            <a:r>
              <a:rPr lang="en-US" dirty="0" err="1"/>
              <a:t>bomba</a:t>
            </a:r>
            <a:r>
              <a:rPr lang="en-US" dirty="0"/>
              <a:t> </a:t>
            </a:r>
            <a:r>
              <a:rPr lang="en-US" dirty="0" err="1"/>
              <a:t>atomica</a:t>
            </a:r>
            <a:r>
              <a:rPr lang="en-US" dirty="0"/>
              <a:t> </a:t>
            </a:r>
            <a:r>
              <a:rPr lang="en-US" dirty="0" err="1"/>
              <a:t>contro</a:t>
            </a:r>
            <a:r>
              <a:rPr lang="en-US" dirty="0"/>
              <a:t> il </a:t>
            </a:r>
            <a:r>
              <a:rPr lang="en-US" dirty="0" err="1"/>
              <a:t>Giappone</a:t>
            </a:r>
            <a:r>
              <a:rPr lang="en-US" dirty="0"/>
              <a:t>. La </a:t>
            </a:r>
            <a:r>
              <a:rPr lang="en-US" dirty="0" err="1"/>
              <a:t>commissione</a:t>
            </a:r>
            <a:r>
              <a:rPr lang="en-US" dirty="0"/>
              <a:t>, </a:t>
            </a:r>
            <a:r>
              <a:rPr lang="en-US" dirty="0" err="1"/>
              <a:t>pur</a:t>
            </a:r>
            <a:r>
              <a:rPr lang="en-US" dirty="0"/>
              <a:t> </a:t>
            </a:r>
            <a:r>
              <a:rPr lang="en-US" dirty="0" err="1"/>
              <a:t>dichiarandosi</a:t>
            </a:r>
            <a:r>
              <a:rPr lang="en-US" dirty="0"/>
              <a:t> </a:t>
            </a:r>
            <a:r>
              <a:rPr lang="en-US" dirty="0" err="1"/>
              <a:t>incompetente</a:t>
            </a:r>
            <a:r>
              <a:rPr lang="en-US" dirty="0"/>
              <a:t>, </a:t>
            </a:r>
            <a:r>
              <a:rPr lang="en-US" dirty="0" err="1"/>
              <a:t>propende</a:t>
            </a:r>
            <a:r>
              <a:rPr lang="en-US" dirty="0"/>
              <a:t> per il </a:t>
            </a:r>
            <a:r>
              <a:rPr lang="en-US" dirty="0" err="1"/>
              <a:t>sì</a:t>
            </a:r>
            <a:r>
              <a:rPr lang="en-US" dirty="0"/>
              <a:t>, se </a:t>
            </a:r>
            <a:r>
              <a:rPr lang="en-US" dirty="0" err="1"/>
              <a:t>si</a:t>
            </a:r>
            <a:r>
              <a:rPr lang="en-US" dirty="0"/>
              <a:t> </a:t>
            </a:r>
            <a:r>
              <a:rPr lang="en-US" dirty="0" err="1"/>
              <a:t>tratta</a:t>
            </a:r>
            <a:r>
              <a:rPr lang="en-US" dirty="0"/>
              <a:t> di </a:t>
            </a:r>
            <a:r>
              <a:rPr lang="en-US" dirty="0" err="1"/>
              <a:t>salvare</a:t>
            </a:r>
            <a:r>
              <a:rPr lang="en-US" dirty="0"/>
              <a:t> un </a:t>
            </a:r>
            <a:r>
              <a:rPr lang="en-US" dirty="0" err="1"/>
              <a:t>milione</a:t>
            </a:r>
            <a:r>
              <a:rPr lang="en-US" dirty="0"/>
              <a:t> di </a:t>
            </a:r>
            <a:r>
              <a:rPr lang="en-US" dirty="0" err="1"/>
              <a:t>vite</a:t>
            </a:r>
            <a:r>
              <a:rPr lang="en-US" dirty="0"/>
              <a:t> di </a:t>
            </a:r>
            <a:r>
              <a:rPr lang="en-US" dirty="0" err="1"/>
              <a:t>soldati</a:t>
            </a:r>
            <a:r>
              <a:rPr lang="en-US" dirty="0"/>
              <a:t> </a:t>
            </a:r>
            <a:r>
              <a:rPr lang="en-US" dirty="0" err="1"/>
              <a:t>americani</a:t>
            </a:r>
            <a:r>
              <a:rPr lang="en-US" dirty="0"/>
              <a:t>.</a:t>
            </a:r>
          </a:p>
        </p:txBody>
      </p:sp>
      <p:sp>
        <p:nvSpPr>
          <p:cNvPr id="13" name="Rectangle 12">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502382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BE8"/>
        </a:solidFill>
        <a:effectLst/>
      </p:bgPr>
    </p:bg>
    <p:spTree>
      <p:nvGrpSpPr>
        <p:cNvPr id="1" name=""/>
        <p:cNvGrpSpPr/>
        <p:nvPr/>
      </p:nvGrpSpPr>
      <p:grpSpPr>
        <a:xfrm>
          <a:off x="0" y="0"/>
          <a:ext cx="0" cy="0"/>
          <a:chOff x="0" y="0"/>
          <a:chExt cx="0" cy="0"/>
        </a:xfrm>
      </p:grpSpPr>
      <p:sp useBgFill="1">
        <p:nvSpPr>
          <p:cNvPr id="14" name="Rectangle 6">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8">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0">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asellaDiTesto 1">
            <a:extLst>
              <a:ext uri="{FF2B5EF4-FFF2-40B4-BE49-F238E27FC236}">
                <a16:creationId xmlns:a16="http://schemas.microsoft.com/office/drawing/2014/main" id="{CFDB2F77-BFD6-15E3-BAB3-D719628D36F5}"/>
              </a:ext>
            </a:extLst>
          </p:cNvPr>
          <p:cNvSpPr txBox="1"/>
          <p:nvPr/>
        </p:nvSpPr>
        <p:spPr>
          <a:xfrm>
            <a:off x="838200" y="2478024"/>
            <a:ext cx="10515600" cy="36941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Dopo Hiroshima e Nagasaki, Enrico Fermi </a:t>
            </a:r>
            <a:r>
              <a:rPr lang="en-US" sz="2200" dirty="0" err="1"/>
              <a:t>ritorna</a:t>
            </a:r>
            <a:r>
              <a:rPr lang="en-US" sz="2200" dirty="0"/>
              <a:t> </a:t>
            </a:r>
            <a:r>
              <a:rPr lang="en-US" sz="2200" dirty="0" err="1"/>
              <a:t>alla</a:t>
            </a:r>
            <a:r>
              <a:rPr lang="en-US" sz="2200" dirty="0"/>
              <a:t> vita </a:t>
            </a:r>
            <a:r>
              <a:rPr lang="en-US" sz="2200" dirty="0" err="1"/>
              <a:t>normale</a:t>
            </a:r>
            <a:r>
              <a:rPr lang="en-US" sz="2200" dirty="0"/>
              <a:t>. </a:t>
            </a:r>
            <a:r>
              <a:rPr lang="en-US" sz="2200" dirty="0" err="1"/>
              <a:t>Insegna</a:t>
            </a:r>
            <a:r>
              <a:rPr lang="en-US" sz="2200" dirty="0"/>
              <a:t> a Chicago </a:t>
            </a:r>
            <a:r>
              <a:rPr lang="en-US" sz="2200" dirty="0" err="1"/>
              <a:t>ottenendo</a:t>
            </a:r>
            <a:r>
              <a:rPr lang="en-US" sz="2200" dirty="0"/>
              <a:t> </a:t>
            </a:r>
            <a:r>
              <a:rPr lang="en-US" sz="2200" dirty="0" err="1"/>
              <a:t>altri</a:t>
            </a:r>
            <a:r>
              <a:rPr lang="en-US" sz="2200" dirty="0"/>
              <a:t> </a:t>
            </a:r>
            <a:r>
              <a:rPr lang="en-US" sz="2200" dirty="0" err="1"/>
              <a:t>importanti</a:t>
            </a:r>
            <a:r>
              <a:rPr lang="en-US" sz="2200" dirty="0"/>
              <a:t> </a:t>
            </a:r>
            <a:r>
              <a:rPr lang="en-US" sz="2200" dirty="0" err="1"/>
              <a:t>risultati</a:t>
            </a:r>
            <a:r>
              <a:rPr lang="en-US" sz="2200" dirty="0"/>
              <a:t> </a:t>
            </a:r>
            <a:r>
              <a:rPr lang="en-US" sz="2200" dirty="0" err="1"/>
              <a:t>scientifici</a:t>
            </a:r>
            <a:r>
              <a:rPr lang="en-US" sz="2200" dirty="0"/>
              <a:t>. </a:t>
            </a:r>
            <a:r>
              <a:rPr lang="en-US" sz="2200" dirty="0" err="1"/>
              <a:t>Tra</a:t>
            </a:r>
            <a:r>
              <a:rPr lang="en-US" sz="2200" dirty="0"/>
              <a:t> </a:t>
            </a:r>
            <a:r>
              <a:rPr lang="en-US" sz="2200" dirty="0" err="1"/>
              <a:t>l’altro</a:t>
            </a:r>
            <a:r>
              <a:rPr lang="en-US" sz="2200" dirty="0"/>
              <a:t> è </a:t>
            </a:r>
            <a:r>
              <a:rPr lang="en-US" sz="2200" dirty="0" err="1"/>
              <a:t>lui</a:t>
            </a:r>
            <a:r>
              <a:rPr lang="en-US" sz="2200" dirty="0"/>
              <a:t> a </a:t>
            </a:r>
            <a:r>
              <a:rPr lang="en-US" sz="2200" dirty="0" err="1"/>
              <a:t>consigliare</a:t>
            </a:r>
            <a:r>
              <a:rPr lang="en-US" sz="2200" dirty="0"/>
              <a:t> a un </a:t>
            </a:r>
            <a:r>
              <a:rPr lang="en-US" sz="2200" dirty="0" err="1"/>
              <a:t>gruppo</a:t>
            </a:r>
            <a:r>
              <a:rPr lang="en-US" sz="2200" dirty="0"/>
              <a:t> di </a:t>
            </a:r>
            <a:r>
              <a:rPr lang="en-US" sz="2200" dirty="0" err="1"/>
              <a:t>fisici</a:t>
            </a:r>
            <a:r>
              <a:rPr lang="en-US" sz="2200" dirty="0"/>
              <a:t> </a:t>
            </a:r>
            <a:r>
              <a:rPr lang="en-US" sz="2200" dirty="0" err="1"/>
              <a:t>italiani</a:t>
            </a:r>
            <a:r>
              <a:rPr lang="en-US" sz="2200" dirty="0"/>
              <a:t> di </a:t>
            </a:r>
            <a:r>
              <a:rPr lang="en-US" sz="2200" dirty="0" err="1"/>
              <a:t>dedicarsi</a:t>
            </a:r>
            <a:r>
              <a:rPr lang="en-US" sz="2200" dirty="0"/>
              <a:t> </a:t>
            </a:r>
            <a:r>
              <a:rPr lang="en-US" sz="2200" dirty="0" err="1"/>
              <a:t>alla</a:t>
            </a:r>
            <a:r>
              <a:rPr lang="en-US" sz="2200" dirty="0"/>
              <a:t> </a:t>
            </a:r>
            <a:r>
              <a:rPr lang="en-US" sz="2200" dirty="0" err="1"/>
              <a:t>realizzazione</a:t>
            </a:r>
            <a:r>
              <a:rPr lang="en-US" sz="2200" dirty="0"/>
              <a:t> di un </a:t>
            </a:r>
            <a:r>
              <a:rPr lang="en-US" sz="2200" dirty="0" err="1"/>
              <a:t>calcolatore</a:t>
            </a:r>
            <a:r>
              <a:rPr lang="en-US" sz="2200" dirty="0"/>
              <a:t> </a:t>
            </a:r>
            <a:r>
              <a:rPr lang="en-US" sz="2200" dirty="0" err="1"/>
              <a:t>elettronico</a:t>
            </a:r>
            <a:r>
              <a:rPr lang="en-US" sz="2200" dirty="0"/>
              <a:t>. Enrico Fermi </a:t>
            </a:r>
            <a:r>
              <a:rPr lang="en-US" sz="2200" dirty="0" err="1"/>
              <a:t>muore</a:t>
            </a:r>
            <a:r>
              <a:rPr lang="en-US" sz="2200" dirty="0"/>
              <a:t> </a:t>
            </a:r>
            <a:r>
              <a:rPr lang="en-US" sz="2200" dirty="0" err="1"/>
              <a:t>nel</a:t>
            </a:r>
            <a:r>
              <a:rPr lang="en-US" sz="2200" dirty="0"/>
              <a:t> 1954, a soli 53 anni, a causa di un </a:t>
            </a:r>
            <a:r>
              <a:rPr lang="en-US" sz="2200" dirty="0" err="1"/>
              <a:t>tumore</a:t>
            </a:r>
            <a:r>
              <a:rPr lang="en-US" sz="2200" dirty="0"/>
              <a:t>, </a:t>
            </a:r>
            <a:r>
              <a:rPr lang="en-US" sz="2200" dirty="0" err="1"/>
              <a:t>probabilmente</a:t>
            </a:r>
            <a:r>
              <a:rPr lang="en-US" sz="2200" dirty="0"/>
              <a:t> </a:t>
            </a:r>
            <a:r>
              <a:rPr lang="en-US" sz="2200" dirty="0" err="1"/>
              <a:t>contratto</a:t>
            </a:r>
            <a:r>
              <a:rPr lang="en-US" sz="2200" dirty="0"/>
              <a:t> </a:t>
            </a:r>
            <a:r>
              <a:rPr lang="en-US" sz="2200" dirty="0" err="1"/>
              <a:t>durante</a:t>
            </a:r>
            <a:r>
              <a:rPr lang="en-US" sz="2200" dirty="0"/>
              <a:t> la </a:t>
            </a:r>
            <a:r>
              <a:rPr lang="en-US" sz="2200" dirty="0" err="1"/>
              <a:t>sua</a:t>
            </a:r>
            <a:r>
              <a:rPr lang="en-US" sz="2200" dirty="0"/>
              <a:t> </a:t>
            </a:r>
            <a:r>
              <a:rPr lang="en-US" sz="2200" dirty="0" err="1"/>
              <a:t>persistente</a:t>
            </a:r>
            <a:r>
              <a:rPr lang="en-US" sz="2200" dirty="0"/>
              <a:t> </a:t>
            </a:r>
            <a:r>
              <a:rPr lang="en-US" sz="2200" dirty="0" err="1"/>
              <a:t>esposizione</a:t>
            </a:r>
            <a:r>
              <a:rPr lang="en-US" sz="2200" dirty="0"/>
              <a:t> alle </a:t>
            </a:r>
            <a:r>
              <a:rPr lang="en-US" sz="2200" dirty="0" err="1"/>
              <a:t>radiazioni</a:t>
            </a:r>
            <a:r>
              <a:rPr lang="en-US" sz="2200" dirty="0"/>
              <a:t>. È </a:t>
            </a:r>
            <a:r>
              <a:rPr lang="en-US" sz="2200" dirty="0" err="1"/>
              <a:t>stato</a:t>
            </a:r>
            <a:r>
              <a:rPr lang="en-US" sz="2200" dirty="0"/>
              <a:t> uno </a:t>
            </a:r>
            <a:r>
              <a:rPr lang="en-US" sz="2200" dirty="0" err="1"/>
              <a:t>dei</a:t>
            </a:r>
            <a:r>
              <a:rPr lang="en-US" sz="2200" dirty="0"/>
              <a:t> </a:t>
            </a:r>
            <a:r>
              <a:rPr lang="en-US" sz="2200" dirty="0" err="1"/>
              <a:t>pochi</a:t>
            </a:r>
            <a:r>
              <a:rPr lang="en-US" sz="2200" dirty="0"/>
              <a:t> </a:t>
            </a:r>
            <a:r>
              <a:rPr lang="en-US" sz="2200" dirty="0" err="1"/>
              <a:t>fisici</a:t>
            </a:r>
            <a:r>
              <a:rPr lang="en-US" sz="2200" dirty="0"/>
              <a:t> in </a:t>
            </a:r>
            <a:r>
              <a:rPr lang="en-US" sz="2200" dirty="0" err="1"/>
              <a:t>età</a:t>
            </a:r>
            <a:r>
              <a:rPr lang="en-US" sz="2200" dirty="0"/>
              <a:t> </a:t>
            </a:r>
            <a:r>
              <a:rPr lang="en-US" sz="2200" dirty="0" err="1"/>
              <a:t>contemporanea</a:t>
            </a:r>
            <a:r>
              <a:rPr lang="en-US" sz="2200" dirty="0"/>
              <a:t> a </a:t>
            </a:r>
            <a:r>
              <a:rPr lang="en-US" sz="2200" dirty="0" err="1"/>
              <a:t>eccellere</a:t>
            </a:r>
            <a:r>
              <a:rPr lang="en-US" sz="2200" dirty="0"/>
              <a:t> </a:t>
            </a:r>
            <a:r>
              <a:rPr lang="en-US" sz="2200" dirty="0" err="1"/>
              <a:t>sia</a:t>
            </a:r>
            <a:r>
              <a:rPr lang="en-US" sz="2200" dirty="0"/>
              <a:t> come </a:t>
            </a:r>
            <a:r>
              <a:rPr lang="en-US" sz="2200" dirty="0" err="1"/>
              <a:t>teorico</a:t>
            </a:r>
            <a:r>
              <a:rPr lang="en-US" sz="2200" dirty="0"/>
              <a:t> </a:t>
            </a:r>
            <a:r>
              <a:rPr lang="en-US" sz="2200" dirty="0" err="1"/>
              <a:t>che</a:t>
            </a:r>
            <a:r>
              <a:rPr lang="en-US" sz="2200" dirty="0"/>
              <a:t> come </a:t>
            </a:r>
            <a:r>
              <a:rPr lang="en-US" sz="2200" dirty="0" err="1"/>
              <a:t>sperimentale</a:t>
            </a:r>
            <a:r>
              <a:rPr lang="en-US" sz="2200" dirty="0"/>
              <a:t>. Ha </a:t>
            </a:r>
            <a:r>
              <a:rPr lang="en-US" sz="2200" dirty="0" err="1"/>
              <a:t>saputo</a:t>
            </a:r>
            <a:r>
              <a:rPr lang="en-US" sz="2200" dirty="0"/>
              <a:t> </a:t>
            </a:r>
            <a:r>
              <a:rPr lang="en-US" sz="2200" dirty="0" err="1"/>
              <a:t>crear</a:t>
            </a:r>
            <a:r>
              <a:rPr lang="en-US" sz="2200" dirty="0"/>
              <a:t> </a:t>
            </a:r>
            <a:r>
              <a:rPr lang="en-US" sz="2200" dirty="0" err="1"/>
              <a:t>scuole</a:t>
            </a:r>
            <a:r>
              <a:rPr lang="en-US" sz="2200" dirty="0"/>
              <a:t> di </a:t>
            </a:r>
            <a:r>
              <a:rPr lang="en-US" sz="2200" dirty="0" err="1"/>
              <a:t>grande</a:t>
            </a:r>
            <a:r>
              <a:rPr lang="en-US" sz="2200" dirty="0"/>
              <a:t> </a:t>
            </a:r>
            <a:r>
              <a:rPr lang="en-US" sz="2200" dirty="0" err="1"/>
              <a:t>valore</a:t>
            </a:r>
            <a:r>
              <a:rPr lang="en-US" sz="2200" dirty="0"/>
              <a:t>. È </a:t>
            </a:r>
            <a:r>
              <a:rPr lang="en-US" sz="2200" dirty="0" err="1"/>
              <a:t>stato</a:t>
            </a:r>
            <a:r>
              <a:rPr lang="en-US" sz="2200" dirty="0"/>
              <a:t> un </a:t>
            </a:r>
            <a:r>
              <a:rPr lang="en-US" sz="2200" dirty="0" err="1"/>
              <a:t>animatore</a:t>
            </a:r>
            <a:r>
              <a:rPr lang="en-US" sz="2200" dirty="0"/>
              <a:t> del </a:t>
            </a:r>
            <a:r>
              <a:rPr lang="en-US" sz="2200" dirty="0" err="1"/>
              <a:t>lavoro</a:t>
            </a:r>
            <a:r>
              <a:rPr lang="en-US" sz="2200" dirty="0"/>
              <a:t> di </a:t>
            </a:r>
            <a:r>
              <a:rPr lang="en-US" sz="2200" dirty="0" err="1"/>
              <a:t>gruppo</a:t>
            </a:r>
            <a:r>
              <a:rPr lang="en-US" sz="2200" dirty="0"/>
              <a:t>, </a:t>
            </a:r>
            <a:r>
              <a:rPr lang="en-US" sz="2200" dirty="0" err="1"/>
              <a:t>sia</a:t>
            </a:r>
            <a:r>
              <a:rPr lang="en-US" sz="2200" dirty="0"/>
              <a:t> </a:t>
            </a:r>
            <a:r>
              <a:rPr lang="en-US" sz="2200" dirty="0" err="1"/>
              <a:t>piccoli</a:t>
            </a:r>
            <a:r>
              <a:rPr lang="en-US" sz="2200" dirty="0"/>
              <a:t> (come </a:t>
            </a:r>
            <a:r>
              <a:rPr lang="en-US" sz="2200" dirty="0" err="1"/>
              <a:t>quello</a:t>
            </a:r>
            <a:r>
              <a:rPr lang="en-US" sz="2200" dirty="0"/>
              <a:t> </a:t>
            </a:r>
            <a:r>
              <a:rPr lang="en-US" sz="2200" dirty="0" err="1"/>
              <a:t>romano</a:t>
            </a:r>
            <a:r>
              <a:rPr lang="en-US" sz="2200" dirty="0"/>
              <a:t>) </a:t>
            </a:r>
            <a:r>
              <a:rPr lang="en-US" sz="2200" dirty="0" err="1"/>
              <a:t>sia</a:t>
            </a:r>
            <a:r>
              <a:rPr lang="en-US" sz="2200" dirty="0"/>
              <a:t> molto </a:t>
            </a:r>
            <a:r>
              <a:rPr lang="en-US" sz="2200" dirty="0" err="1"/>
              <a:t>grandi</a:t>
            </a:r>
            <a:r>
              <a:rPr lang="en-US" sz="2200" dirty="0"/>
              <a:t>, come </a:t>
            </a:r>
            <a:r>
              <a:rPr lang="en-US" sz="2200" dirty="0" err="1"/>
              <a:t>quello</a:t>
            </a:r>
            <a:r>
              <a:rPr lang="en-US" sz="2200" dirty="0"/>
              <a:t> di Los Alamos.</a:t>
            </a:r>
          </a:p>
        </p:txBody>
      </p:sp>
    </p:spTree>
    <p:extLst>
      <p:ext uri="{BB962C8B-B14F-4D97-AF65-F5344CB8AC3E}">
        <p14:creationId xmlns:p14="http://schemas.microsoft.com/office/powerpoint/2010/main" val="121677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persona, inpiedi, vecchio, tuta&#10;&#10;Descrizione generata automaticamente">
            <a:extLst>
              <a:ext uri="{FF2B5EF4-FFF2-40B4-BE49-F238E27FC236}">
                <a16:creationId xmlns:a16="http://schemas.microsoft.com/office/drawing/2014/main" id="{E0ACA115-91CC-188C-09F7-72680ED9D49A}"/>
              </a:ext>
            </a:extLst>
          </p:cNvPr>
          <p:cNvPicPr>
            <a:picLocks noChangeAspect="1"/>
          </p:cNvPicPr>
          <p:nvPr/>
        </p:nvPicPr>
        <p:blipFill rotWithShape="1">
          <a:blip r:embed="rId2">
            <a:extLst>
              <a:ext uri="{28A0092B-C50C-407E-A947-70E740481C1C}">
                <a14:useLocalDpi xmlns:a14="http://schemas.microsoft.com/office/drawing/2010/main" val="0"/>
              </a:ext>
            </a:extLst>
          </a:blip>
          <a:srcRect t="4506" r="-1" b="46380"/>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sellaDiTesto 1">
            <a:extLst>
              <a:ext uri="{FF2B5EF4-FFF2-40B4-BE49-F238E27FC236}">
                <a16:creationId xmlns:a16="http://schemas.microsoft.com/office/drawing/2014/main" id="{25CBB3EE-C105-225D-F490-AECDAFC2AE69}"/>
              </a:ext>
            </a:extLst>
          </p:cNvPr>
          <p:cNvSpPr txBox="1"/>
          <p:nvPr/>
        </p:nvSpPr>
        <p:spPr>
          <a:xfrm>
            <a:off x="8280757" y="264405"/>
            <a:ext cx="3822189" cy="6389783"/>
          </a:xfrm>
          <a:prstGeom prst="rect">
            <a:avLst/>
          </a:prstGeom>
        </p:spPr>
        <p:txBody>
          <a:bodyPr vert="horz" lIns="91440" tIns="45720" rIns="91440" bIns="45720" rtlCol="0">
            <a:normAutofit fontScale="92500"/>
          </a:bodyPr>
          <a:lstStyle/>
          <a:p>
            <a:pPr>
              <a:lnSpc>
                <a:spcPct val="90000"/>
              </a:lnSpc>
              <a:spcAft>
                <a:spcPts val="600"/>
              </a:spcAft>
            </a:pPr>
            <a:r>
              <a:rPr lang="en-US" sz="2400" dirty="0"/>
              <a:t>Era </a:t>
            </a:r>
            <a:r>
              <a:rPr lang="en-US" sz="2400" dirty="0" err="1"/>
              <a:t>unico</a:t>
            </a:r>
            <a:r>
              <a:rPr lang="en-US" sz="2400" dirty="0"/>
              <a:t> </a:t>
            </a:r>
            <a:r>
              <a:rPr lang="en-US" sz="2400" dirty="0" err="1"/>
              <a:t>tra</a:t>
            </a:r>
            <a:r>
              <a:rPr lang="en-US" sz="2400" dirty="0"/>
              <a:t> </a:t>
            </a:r>
            <a:r>
              <a:rPr lang="en-US" sz="2400" dirty="0" err="1"/>
              <a:t>i</a:t>
            </a:r>
            <a:r>
              <a:rPr lang="en-US" sz="2400" dirty="0"/>
              <a:t> </a:t>
            </a:r>
            <a:r>
              <a:rPr lang="en-US" sz="2400" dirty="0" err="1"/>
              <a:t>grandi</a:t>
            </a:r>
            <a:r>
              <a:rPr lang="en-US" sz="2400" dirty="0"/>
              <a:t> </a:t>
            </a:r>
            <a:r>
              <a:rPr lang="en-US" sz="2400" dirty="0" err="1"/>
              <a:t>fisici</a:t>
            </a:r>
            <a:r>
              <a:rPr lang="en-US" sz="2400" dirty="0"/>
              <a:t> del </a:t>
            </a:r>
            <a:r>
              <a:rPr lang="en-US" sz="2400" dirty="0" err="1"/>
              <a:t>ventesimo</a:t>
            </a:r>
            <a:r>
              <a:rPr lang="en-US" sz="2400" dirty="0"/>
              <a:t> </a:t>
            </a:r>
            <a:r>
              <a:rPr lang="en-US" sz="2400" dirty="0" err="1"/>
              <a:t>secolo</a:t>
            </a:r>
            <a:r>
              <a:rPr lang="en-US" sz="2400" dirty="0"/>
              <a:t> </a:t>
            </a:r>
            <a:r>
              <a:rPr lang="en-US" sz="2400" dirty="0" err="1"/>
              <a:t>perché</a:t>
            </a:r>
            <a:r>
              <a:rPr lang="en-US" sz="2400" dirty="0"/>
              <a:t> era uno </a:t>
            </a:r>
            <a:r>
              <a:rPr lang="en-US" sz="2400" dirty="0" err="1"/>
              <a:t>dei</a:t>
            </a:r>
            <a:r>
              <a:rPr lang="en-US" sz="2400" dirty="0"/>
              <a:t> </a:t>
            </a:r>
            <a:r>
              <a:rPr lang="en-US" sz="2400" dirty="0" err="1"/>
              <a:t>più</a:t>
            </a:r>
            <a:r>
              <a:rPr lang="en-US" sz="2400" dirty="0"/>
              <a:t> </a:t>
            </a:r>
            <a:r>
              <a:rPr lang="en-US" sz="2400" dirty="0" err="1"/>
              <a:t>grandi</a:t>
            </a:r>
            <a:r>
              <a:rPr lang="en-US" sz="2400" dirty="0"/>
              <a:t> in </a:t>
            </a:r>
            <a:r>
              <a:rPr lang="en-US" sz="2400" dirty="0" err="1"/>
              <a:t>fisica</a:t>
            </a:r>
            <a:r>
              <a:rPr lang="en-US" sz="2400" dirty="0"/>
              <a:t> </a:t>
            </a:r>
            <a:r>
              <a:rPr lang="en-US" sz="2400" dirty="0" err="1"/>
              <a:t>sperimentale</a:t>
            </a:r>
            <a:r>
              <a:rPr lang="en-US" sz="2400" dirty="0"/>
              <a:t> ed </a:t>
            </a:r>
            <a:r>
              <a:rPr lang="en-US" sz="2400" dirty="0" err="1"/>
              <a:t>insieme</a:t>
            </a:r>
            <a:r>
              <a:rPr lang="en-US" sz="2400" dirty="0"/>
              <a:t> uno </a:t>
            </a:r>
            <a:r>
              <a:rPr lang="en-US" sz="2400" dirty="0" err="1"/>
              <a:t>dei</a:t>
            </a:r>
            <a:r>
              <a:rPr lang="en-US" sz="2400" dirty="0"/>
              <a:t> </a:t>
            </a:r>
            <a:r>
              <a:rPr lang="en-US" sz="2400" dirty="0" err="1"/>
              <a:t>più</a:t>
            </a:r>
            <a:r>
              <a:rPr lang="en-US" sz="2400" dirty="0"/>
              <a:t> </a:t>
            </a:r>
            <a:r>
              <a:rPr lang="en-US" sz="2400" dirty="0" err="1"/>
              <a:t>grandi</a:t>
            </a:r>
            <a:r>
              <a:rPr lang="en-US" sz="2400" dirty="0"/>
              <a:t> </a:t>
            </a:r>
            <a:r>
              <a:rPr lang="en-US" sz="2400" dirty="0" err="1"/>
              <a:t>fisici</a:t>
            </a:r>
            <a:r>
              <a:rPr lang="en-US" sz="2400" dirty="0"/>
              <a:t> </a:t>
            </a:r>
            <a:r>
              <a:rPr lang="en-US" sz="2400" dirty="0" err="1"/>
              <a:t>teorici</a:t>
            </a:r>
            <a:r>
              <a:rPr lang="en-US" sz="2400" dirty="0"/>
              <a:t>. Era </a:t>
            </a:r>
            <a:r>
              <a:rPr lang="en-US" sz="2400" dirty="0" err="1"/>
              <a:t>unico</a:t>
            </a:r>
            <a:r>
              <a:rPr lang="en-US" sz="2400" dirty="0"/>
              <a:t> </a:t>
            </a:r>
            <a:r>
              <a:rPr lang="en-US" sz="2400" dirty="0" err="1"/>
              <a:t>anche</a:t>
            </a:r>
            <a:r>
              <a:rPr lang="en-US" sz="2400" dirty="0"/>
              <a:t> per </a:t>
            </a:r>
            <a:r>
              <a:rPr lang="en-US" sz="2400" dirty="0" err="1"/>
              <a:t>l'ampiezza</a:t>
            </a:r>
            <a:r>
              <a:rPr lang="en-US" sz="2400" dirty="0"/>
              <a:t> </a:t>
            </a:r>
            <a:r>
              <a:rPr lang="en-US" sz="2400" dirty="0" err="1"/>
              <a:t>dei</a:t>
            </a:r>
            <a:r>
              <a:rPr lang="en-US" sz="2400" dirty="0"/>
              <a:t> </a:t>
            </a:r>
            <a:r>
              <a:rPr lang="en-US" sz="2400" dirty="0" err="1"/>
              <a:t>suoi</a:t>
            </a:r>
            <a:r>
              <a:rPr lang="en-US" sz="2400" dirty="0"/>
              <a:t> </a:t>
            </a:r>
            <a:r>
              <a:rPr lang="en-US" sz="2400" dirty="0" err="1"/>
              <a:t>contributi</a:t>
            </a:r>
            <a:r>
              <a:rPr lang="en-US" sz="2400" dirty="0"/>
              <a:t>. È </a:t>
            </a:r>
            <a:r>
              <a:rPr lang="en-US" sz="2400" dirty="0" err="1"/>
              <a:t>stato</a:t>
            </a:r>
            <a:r>
              <a:rPr lang="en-US" sz="2400" dirty="0"/>
              <a:t> uno </a:t>
            </a:r>
            <a:r>
              <a:rPr lang="en-US" sz="2400" dirty="0" err="1"/>
              <a:t>degli</a:t>
            </a:r>
            <a:r>
              <a:rPr lang="en-US" sz="2400" dirty="0"/>
              <a:t> </a:t>
            </a:r>
            <a:r>
              <a:rPr lang="en-US" sz="2400" dirty="0" err="1"/>
              <a:t>ultimi</a:t>
            </a:r>
            <a:r>
              <a:rPr lang="en-US" sz="2400" dirty="0"/>
              <a:t> </a:t>
            </a:r>
            <a:r>
              <a:rPr lang="en-US" sz="2400" dirty="0" err="1"/>
              <a:t>fisici</a:t>
            </a:r>
            <a:r>
              <a:rPr lang="en-US" sz="2400" dirty="0"/>
              <a:t> </a:t>
            </a:r>
            <a:r>
              <a:rPr lang="en-US" sz="2400" dirty="0" err="1"/>
              <a:t>che</a:t>
            </a:r>
            <a:r>
              <a:rPr lang="en-US" sz="2400" dirty="0"/>
              <a:t> </a:t>
            </a:r>
            <a:r>
              <a:rPr lang="en-US" sz="2400" dirty="0" err="1"/>
              <a:t>hanno</a:t>
            </a:r>
            <a:r>
              <a:rPr lang="en-US" sz="2400" dirty="0"/>
              <a:t> </a:t>
            </a:r>
            <a:r>
              <a:rPr lang="en-US" sz="2400" dirty="0" err="1"/>
              <a:t>conosciuto</a:t>
            </a:r>
            <a:r>
              <a:rPr lang="en-US" sz="2400" dirty="0"/>
              <a:t> quasi </a:t>
            </a:r>
            <a:r>
              <a:rPr lang="en-US" sz="2400" dirty="0" err="1"/>
              <a:t>tutto</a:t>
            </a:r>
            <a:r>
              <a:rPr lang="en-US" sz="2400" dirty="0"/>
              <a:t> </a:t>
            </a:r>
            <a:r>
              <a:rPr lang="en-US" sz="2400" dirty="0" err="1"/>
              <a:t>della</a:t>
            </a:r>
            <a:r>
              <a:rPr lang="en-US" sz="2400" dirty="0"/>
              <a:t> </a:t>
            </a:r>
            <a:r>
              <a:rPr lang="en-US" sz="2400" dirty="0" err="1"/>
              <a:t>fisica</a:t>
            </a:r>
            <a:r>
              <a:rPr lang="en-US" sz="2400" dirty="0"/>
              <a:t> e lo </a:t>
            </a:r>
            <a:r>
              <a:rPr lang="en-US" sz="2400" dirty="0" err="1"/>
              <a:t>hanno</a:t>
            </a:r>
            <a:r>
              <a:rPr lang="en-US" sz="2400" dirty="0"/>
              <a:t> </a:t>
            </a:r>
            <a:r>
              <a:rPr lang="en-US" sz="2400" dirty="0" err="1"/>
              <a:t>usato</a:t>
            </a:r>
            <a:r>
              <a:rPr lang="en-US" sz="2400" dirty="0"/>
              <a:t> </a:t>
            </a:r>
            <a:r>
              <a:rPr lang="en-US" sz="2400" dirty="0" err="1"/>
              <a:t>nelle</a:t>
            </a:r>
            <a:r>
              <a:rPr lang="en-US" sz="2400" dirty="0"/>
              <a:t> </a:t>
            </a:r>
            <a:r>
              <a:rPr lang="en-US" sz="2400" dirty="0" err="1"/>
              <a:t>proprie</a:t>
            </a:r>
            <a:r>
              <a:rPr lang="en-US" sz="2400" dirty="0"/>
              <a:t> </a:t>
            </a:r>
            <a:r>
              <a:rPr lang="en-US" sz="2400" dirty="0" err="1"/>
              <a:t>ricerche</a:t>
            </a:r>
            <a:r>
              <a:rPr lang="en-US" sz="2400" dirty="0"/>
              <a:t>. Se </a:t>
            </a:r>
            <a:r>
              <a:rPr lang="en-US" sz="2400" dirty="0" err="1"/>
              <a:t>passiamo</a:t>
            </a:r>
            <a:r>
              <a:rPr lang="en-US" sz="2400" dirty="0"/>
              <a:t> in </a:t>
            </a:r>
            <a:r>
              <a:rPr lang="en-US" sz="2400" dirty="0" err="1"/>
              <a:t>rassegna</a:t>
            </a:r>
            <a:r>
              <a:rPr lang="en-US" sz="2400" dirty="0"/>
              <a:t> </a:t>
            </a:r>
            <a:r>
              <a:rPr lang="en-US" sz="2400" dirty="0" err="1"/>
              <a:t>i</a:t>
            </a:r>
            <a:r>
              <a:rPr lang="en-US" sz="2400" dirty="0"/>
              <a:t> </a:t>
            </a:r>
            <a:r>
              <a:rPr lang="en-US" sz="2400" dirty="0" err="1"/>
              <a:t>lavori</a:t>
            </a:r>
            <a:r>
              <a:rPr lang="en-US" sz="2400" dirty="0"/>
              <a:t> di Fermi </a:t>
            </a:r>
            <a:r>
              <a:rPr lang="en-US" sz="2400" dirty="0" err="1"/>
              <a:t>passiamo</a:t>
            </a:r>
            <a:r>
              <a:rPr lang="en-US" sz="2400" dirty="0"/>
              <a:t> in </a:t>
            </a:r>
            <a:r>
              <a:rPr lang="en-US" sz="2400" dirty="0" err="1"/>
              <a:t>rassegna</a:t>
            </a:r>
            <a:r>
              <a:rPr lang="en-US" sz="2400" dirty="0"/>
              <a:t> la </a:t>
            </a:r>
            <a:r>
              <a:rPr lang="en-US" sz="2400" dirty="0" err="1"/>
              <a:t>storia</a:t>
            </a:r>
            <a:r>
              <a:rPr lang="en-US" sz="2400" dirty="0"/>
              <a:t> </a:t>
            </a:r>
            <a:r>
              <a:rPr lang="en-US" sz="2400" dirty="0" err="1"/>
              <a:t>della</a:t>
            </a:r>
            <a:r>
              <a:rPr lang="en-US" sz="2400" dirty="0"/>
              <a:t> </a:t>
            </a:r>
            <a:r>
              <a:rPr lang="en-US" sz="2400" dirty="0" err="1"/>
              <a:t>fisica</a:t>
            </a:r>
            <a:r>
              <a:rPr lang="en-US" sz="2400" dirty="0"/>
              <a:t> </a:t>
            </a:r>
            <a:r>
              <a:rPr lang="en-US" sz="2400" dirty="0" err="1"/>
              <a:t>degli</a:t>
            </a:r>
            <a:r>
              <a:rPr lang="en-US" sz="2400" dirty="0"/>
              <a:t> </a:t>
            </a:r>
            <a:r>
              <a:rPr lang="en-US" sz="2400" dirty="0" err="1"/>
              <a:t>ultimi</a:t>
            </a:r>
            <a:r>
              <a:rPr lang="en-US" sz="2400" dirty="0"/>
              <a:t> </a:t>
            </a:r>
            <a:r>
              <a:rPr lang="en-US" sz="2400" dirty="0" err="1"/>
              <a:t>trenta</a:t>
            </a:r>
            <a:r>
              <a:rPr lang="en-US" sz="2400" dirty="0"/>
              <a:t> anni. </a:t>
            </a:r>
            <a:r>
              <a:rPr lang="en-US" sz="2400" dirty="0" err="1"/>
              <a:t>Ovunque</a:t>
            </a:r>
            <a:r>
              <a:rPr lang="en-US" sz="2400" dirty="0"/>
              <a:t> </a:t>
            </a:r>
            <a:r>
              <a:rPr lang="en-US" sz="2400" dirty="0" err="1"/>
              <a:t>venisse</a:t>
            </a:r>
            <a:r>
              <a:rPr lang="en-US" sz="2400" dirty="0"/>
              <a:t> </a:t>
            </a:r>
            <a:r>
              <a:rPr lang="en-US" sz="2400" dirty="0" err="1"/>
              <a:t>aperta</a:t>
            </a:r>
            <a:r>
              <a:rPr lang="en-US" sz="2400" dirty="0"/>
              <a:t> </a:t>
            </a:r>
            <a:r>
              <a:rPr lang="en-US" sz="2400" dirty="0" err="1"/>
              <a:t>una</a:t>
            </a:r>
            <a:r>
              <a:rPr lang="en-US" sz="2400" dirty="0"/>
              <a:t> </a:t>
            </a:r>
            <a:r>
              <a:rPr lang="en-US" sz="2400" dirty="0" err="1"/>
              <a:t>nuova</a:t>
            </a:r>
            <a:r>
              <a:rPr lang="en-US" sz="2400" dirty="0"/>
              <a:t> e </a:t>
            </a:r>
            <a:r>
              <a:rPr lang="en-US" sz="2400" dirty="0" err="1"/>
              <a:t>importante</a:t>
            </a:r>
            <a:r>
              <a:rPr lang="en-US" sz="2400" dirty="0"/>
              <a:t> </a:t>
            </a:r>
            <a:r>
              <a:rPr lang="en-US" sz="2400" dirty="0" err="1"/>
              <a:t>frontiera</a:t>
            </a:r>
            <a:r>
              <a:rPr lang="en-US" sz="2400" dirty="0"/>
              <a:t> </a:t>
            </a:r>
            <a:r>
              <a:rPr lang="en-US" sz="2400" dirty="0" err="1"/>
              <a:t>della</a:t>
            </a:r>
            <a:r>
              <a:rPr lang="en-US" sz="2400" dirty="0"/>
              <a:t> </a:t>
            </a:r>
            <a:r>
              <a:rPr lang="en-US" sz="2400" dirty="0" err="1"/>
              <a:t>fisica</a:t>
            </a:r>
            <a:r>
              <a:rPr lang="en-US" sz="2400" dirty="0"/>
              <a:t>, </a:t>
            </a:r>
            <a:r>
              <a:rPr lang="en-US" sz="2400" dirty="0" err="1"/>
              <a:t>là</a:t>
            </a:r>
            <a:r>
              <a:rPr lang="en-US" sz="2400" dirty="0"/>
              <a:t> era Fermi ad </a:t>
            </a:r>
            <a:r>
              <a:rPr lang="en-US" sz="2400" dirty="0" err="1"/>
              <a:t>indicare</a:t>
            </a:r>
            <a:r>
              <a:rPr lang="en-US" sz="2400" dirty="0"/>
              <a:t> il </a:t>
            </a:r>
            <a:r>
              <a:rPr lang="en-US" sz="2400" dirty="0" err="1"/>
              <a:t>cammino</a:t>
            </a:r>
            <a:r>
              <a:rPr lang="en-US" sz="2400" dirty="0"/>
              <a:t> e a </a:t>
            </a:r>
            <a:r>
              <a:rPr lang="en-US" sz="2400" dirty="0" err="1"/>
              <a:t>mostrarci</a:t>
            </a:r>
            <a:r>
              <a:rPr lang="en-US" sz="2400" dirty="0"/>
              <a:t> come </a:t>
            </a:r>
            <a:r>
              <a:rPr lang="en-US" sz="2400" dirty="0" err="1"/>
              <a:t>andare</a:t>
            </a:r>
            <a:r>
              <a:rPr lang="en-US" sz="2400" dirty="0"/>
              <a:t> avanti.</a:t>
            </a:r>
          </a:p>
        </p:txBody>
      </p:sp>
    </p:spTree>
    <p:extLst>
      <p:ext uri="{BB962C8B-B14F-4D97-AF65-F5344CB8AC3E}">
        <p14:creationId xmlns:p14="http://schemas.microsoft.com/office/powerpoint/2010/main" val="2066190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E2D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DBD2D-0C3E-D2F3-E775-EF4F94224F83}"/>
              </a:ext>
            </a:extLst>
          </p:cNvPr>
          <p:cNvSpPr>
            <a:spLocks noGrp="1"/>
          </p:cNvSpPr>
          <p:nvPr>
            <p:ph type="title"/>
          </p:nvPr>
        </p:nvSpPr>
        <p:spPr/>
        <p:txBody>
          <a:bodyPr/>
          <a:lstStyle/>
          <a:p>
            <a:r>
              <a:rPr lang="it-IT" b="1" dirty="0">
                <a:effectLst>
                  <a:outerShdw blurRad="38100" dist="38100" dir="2700000" algn="tl">
                    <a:srgbClr val="000000">
                      <a:alpha val="43137"/>
                    </a:srgbClr>
                  </a:outerShdw>
                </a:effectLst>
              </a:rPr>
              <a:t>FERMI E IL CONTRIBUTO NELLA FISICA NUCLEARE</a:t>
            </a:r>
          </a:p>
        </p:txBody>
      </p:sp>
      <p:sp>
        <p:nvSpPr>
          <p:cNvPr id="3" name="Segnaposto contenuto 2">
            <a:extLst>
              <a:ext uri="{FF2B5EF4-FFF2-40B4-BE49-F238E27FC236}">
                <a16:creationId xmlns:a16="http://schemas.microsoft.com/office/drawing/2014/main" id="{FED1FBF7-5865-7BE5-F670-9E8AC5CD636D}"/>
              </a:ext>
            </a:extLst>
          </p:cNvPr>
          <p:cNvSpPr>
            <a:spLocks noGrp="1"/>
          </p:cNvSpPr>
          <p:nvPr>
            <p:ph idx="1"/>
          </p:nvPr>
        </p:nvSpPr>
        <p:spPr>
          <a:xfrm>
            <a:off x="838200" y="1957827"/>
            <a:ext cx="10515600" cy="4351338"/>
          </a:xfrm>
        </p:spPr>
        <p:txBody>
          <a:bodyPr/>
          <a:lstStyle/>
          <a:p>
            <a:pPr marL="0" indent="0">
              <a:buNone/>
            </a:pPr>
            <a:r>
              <a:rPr lang="it-IT" dirty="0"/>
              <a:t>Fermi ha contribuito enormemente nel campo della fisica e a lui si attribuiscono le seguenti scoperte:</a:t>
            </a:r>
          </a:p>
          <a:p>
            <a:pPr>
              <a:buFont typeface="Wingdings" panose="05000000000000000000" pitchFamily="2" charset="2"/>
              <a:buChar char="q"/>
            </a:pPr>
            <a:r>
              <a:rPr lang="it-IT" b="1" dirty="0"/>
              <a:t> Pila atomica;</a:t>
            </a:r>
          </a:p>
          <a:p>
            <a:pPr>
              <a:buFont typeface="Wingdings" panose="05000000000000000000" pitchFamily="2" charset="2"/>
              <a:buChar char="q"/>
            </a:pPr>
            <a:r>
              <a:rPr lang="it-IT" b="1" dirty="0"/>
              <a:t> Reazioni a catena nucleare;</a:t>
            </a:r>
          </a:p>
          <a:p>
            <a:pPr>
              <a:buFont typeface="Wingdings" panose="05000000000000000000" pitchFamily="2" charset="2"/>
              <a:buChar char="q"/>
            </a:pPr>
            <a:r>
              <a:rPr lang="it-IT" b="1" dirty="0"/>
              <a:t> Decadimento beta;</a:t>
            </a:r>
          </a:p>
          <a:p>
            <a:pPr>
              <a:buFont typeface="Wingdings" panose="05000000000000000000" pitchFamily="2" charset="2"/>
              <a:buChar char="q"/>
            </a:pPr>
            <a:r>
              <a:rPr lang="it-IT" b="1" dirty="0"/>
              <a:t> Medicina nucleare e radiofarmaci</a:t>
            </a:r>
            <a:r>
              <a:rPr lang="it-IT" dirty="0"/>
              <a:t>.</a:t>
            </a:r>
          </a:p>
          <a:p>
            <a:pPr marL="0" indent="0">
              <a:buNone/>
            </a:pPr>
            <a:r>
              <a:rPr lang="it-IT" dirty="0"/>
              <a:t>Ma il fisico italiano ha anche contribuito al </a:t>
            </a:r>
            <a:r>
              <a:rPr lang="it-IT" b="1" dirty="0"/>
              <a:t>Progetto Manhattan </a:t>
            </a:r>
            <a:r>
              <a:rPr lang="it-IT" dirty="0"/>
              <a:t>e faceva parte del gruppo «</a:t>
            </a:r>
            <a:r>
              <a:rPr lang="it-IT" b="1" dirty="0"/>
              <a:t>I ragazzi di via Panisperna</a:t>
            </a:r>
            <a:r>
              <a:rPr lang="it-IT" dirty="0"/>
              <a:t>».</a:t>
            </a:r>
          </a:p>
        </p:txBody>
      </p:sp>
    </p:spTree>
    <p:extLst>
      <p:ext uri="{BB962C8B-B14F-4D97-AF65-F5344CB8AC3E}">
        <p14:creationId xmlns:p14="http://schemas.microsoft.com/office/powerpoint/2010/main" val="1374528774"/>
      </p:ext>
    </p:extLst>
  </p:cSld>
  <p:clrMapOvr>
    <a:masterClrMapping/>
  </p:clrMapOvr>
  <p:transition spd="slow">
    <p:push dir="u"/>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BB3116252424A47A70C5A9C2AD2960C" ma:contentTypeVersion="12" ma:contentTypeDescription="Creare un nuovo documento." ma:contentTypeScope="" ma:versionID="3fbfa046c34f4cec3b966315b8e63b4d">
  <xsd:schema xmlns:xsd="http://www.w3.org/2001/XMLSchema" xmlns:xs="http://www.w3.org/2001/XMLSchema" xmlns:p="http://schemas.microsoft.com/office/2006/metadata/properties" xmlns:ns2="0186ba50-3796-4462-89d7-01a8b5dae3a9" xmlns:ns3="0483135f-e5c9-465f-aaa3-5e2bc514fcbc" targetNamespace="http://schemas.microsoft.com/office/2006/metadata/properties" ma:root="true" ma:fieldsID="031504d7761321f213146ee060b0ab81" ns2:_="" ns3:_="">
    <xsd:import namespace="0186ba50-3796-4462-89d7-01a8b5dae3a9"/>
    <xsd:import namespace="0483135f-e5c9-465f-aaa3-5e2bc514fc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ba50-3796-4462-89d7-01a8b5da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83135f-e5c9-465f-aaa3-5e2bc514fcb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DAEF29-DEA0-46D2-9EC4-23F8D0271675}"/>
</file>

<file path=customXml/itemProps2.xml><?xml version="1.0" encoding="utf-8"?>
<ds:datastoreItem xmlns:ds="http://schemas.openxmlformats.org/officeDocument/2006/customXml" ds:itemID="{8B251A33-4BA6-4288-8201-E77F998B94CF}"/>
</file>

<file path=customXml/itemProps3.xml><?xml version="1.0" encoding="utf-8"?>
<ds:datastoreItem xmlns:ds="http://schemas.openxmlformats.org/officeDocument/2006/customXml" ds:itemID="{92EC93C3-CFB2-4253-B6C5-0D973D884DD5}"/>
</file>

<file path=docProps/app.xml><?xml version="1.0" encoding="utf-8"?>
<Properties xmlns="http://schemas.openxmlformats.org/officeDocument/2006/extended-properties" xmlns:vt="http://schemas.openxmlformats.org/officeDocument/2006/docPropsVTypes">
  <TotalTime>239</TotalTime>
  <Words>4114</Words>
  <Application>Microsoft Office PowerPoint</Application>
  <PresentationFormat>Widescreen</PresentationFormat>
  <Paragraphs>56</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ENRICO FERMI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FERMI E IL CONTRIBUTO NELLA FISICA NUCLEARE</vt:lpstr>
      <vt:lpstr>REAZIONI A CATENA NUCLEARE E PILA ATOMICA</vt:lpstr>
      <vt:lpstr>Presentazione standard di PowerPoint</vt:lpstr>
      <vt:lpstr>Presentazione standard di PowerPoint</vt:lpstr>
      <vt:lpstr>Presentazione standard di PowerPoint</vt:lpstr>
      <vt:lpstr>Presentazione standard di PowerPoint</vt:lpstr>
      <vt:lpstr>FERMI E I RAGAZZI DI VIA PANISPERNA</vt:lpstr>
      <vt:lpstr>Presentazione standard di PowerPoint</vt:lpstr>
      <vt:lpstr>Presentazione standard di PowerPoint</vt:lpstr>
      <vt:lpstr>FERMI E IL PROGETTO MANHATTAN</vt:lpstr>
      <vt:lpstr>Presentazione standard di PowerPoint</vt:lpstr>
      <vt:lpstr>DECADIMENTO BETA</vt:lpstr>
      <vt:lpstr>Presentazione standard di PowerPoint</vt:lpstr>
      <vt:lpstr>MEDICINA NUCLEARE</vt:lpstr>
      <vt:lpstr>COS’E’ LA MEDICINA NUCLEARE?</vt:lpstr>
      <vt:lpstr>MA COSA SONO I RADIO FARMACI?</vt:lpstr>
      <vt:lpstr>«Non è mai bene fermare il progresso della conoscenza. L’ignoranza non è mai meglio della conoscenza» Enrico Fermi.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ENRICO FERMI</dc:title>
  <dc:creator>Scavone Matilde</dc:creator>
  <cp:lastModifiedBy>Scavone Matilde</cp:lastModifiedBy>
  <cp:revision>19</cp:revision>
  <dcterms:created xsi:type="dcterms:W3CDTF">2022-05-16T13:26:26Z</dcterms:created>
  <dcterms:modified xsi:type="dcterms:W3CDTF">2022-05-17T15:54:57Z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0x0101008BB3116252424A47A70C5A9C2AD2960C</vt:lpwstr>
  </property>
</Properties>
</file>