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87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  <p:sldMasterId id="2147483726" r:id="rId7"/>
    <p:sldMasterId id="2147483739" r:id="rId8"/>
  </p:sld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</p:sldIdLst>
  <p:sldSz cx="9144000" cy="6858000" type="screen4x3"/>
  <p:notesSz cx="6815138" cy="99472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22960" y="14400"/>
            <a:ext cx="7515000" cy="5791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subTitle"/>
          </p:nvPr>
        </p:nvSpPr>
        <p:spPr>
          <a:xfrm>
            <a:off x="822960" y="14400"/>
            <a:ext cx="7515000" cy="5791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2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2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subTitle"/>
          </p:nvPr>
        </p:nvSpPr>
        <p:spPr>
          <a:xfrm>
            <a:off x="822960" y="14400"/>
            <a:ext cx="7515000" cy="5791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4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6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6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subTitle"/>
          </p:nvPr>
        </p:nvSpPr>
        <p:spPr>
          <a:xfrm>
            <a:off x="822960" y="14400"/>
            <a:ext cx="7515000" cy="5791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7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83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8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9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9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95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822960" y="14400"/>
            <a:ext cx="7515000" cy="5791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0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0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0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14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subTitle"/>
          </p:nvPr>
        </p:nvSpPr>
        <p:spPr>
          <a:xfrm>
            <a:off x="822960" y="14400"/>
            <a:ext cx="7515000" cy="5791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2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23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24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27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2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34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3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36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4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4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4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4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4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54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subTitle"/>
          </p:nvPr>
        </p:nvSpPr>
        <p:spPr>
          <a:xfrm>
            <a:off x="822960" y="14400"/>
            <a:ext cx="7515000" cy="5791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59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63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64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67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6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7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74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7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76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7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8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8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8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8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8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94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PlaceHolder 1"/>
          <p:cNvSpPr>
            <a:spLocks noGrp="1"/>
          </p:cNvSpPr>
          <p:nvPr>
            <p:ph type="subTitle"/>
          </p:nvPr>
        </p:nvSpPr>
        <p:spPr>
          <a:xfrm>
            <a:off x="822960" y="14400"/>
            <a:ext cx="7515000" cy="5791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99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0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03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04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0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07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0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1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14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1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16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PlaceHolder 1"/>
          <p:cNvSpPr>
            <a:spLocks noGrp="1"/>
          </p:cNvSpPr>
          <p:nvPr>
            <p:ph type="title"/>
          </p:nvPr>
        </p:nvSpPr>
        <p:spPr>
          <a:xfrm>
            <a:off x="822960" y="14040"/>
            <a:ext cx="751500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1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2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2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2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2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 hidden="1"/>
          <p:cNvSpPr/>
          <p:nvPr/>
        </p:nvSpPr>
        <p:spPr>
          <a:xfrm>
            <a:off x="-2520" y="5050800"/>
            <a:ext cx="3567960" cy="1801080"/>
          </a:xfrm>
          <a:custGeom>
            <a:avLst/>
            <a:gdLst/>
            <a:ahLst/>
            <a:cxnLst/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CustomShape 2" hidden="1"/>
          <p:cNvSpPr/>
          <p:nvPr/>
        </p:nvSpPr>
        <p:spPr>
          <a:xfrm>
            <a:off x="-2520" y="5051160"/>
            <a:ext cx="9140400" cy="1800720"/>
          </a:xfrm>
          <a:custGeom>
            <a:avLst/>
            <a:gdLst/>
            <a:ahLst/>
            <a:cxnLst/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0" y="2647800"/>
            <a:ext cx="3565800" cy="420408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-2520" y="-1080"/>
            <a:ext cx="9140400" cy="6852960"/>
          </a:xfrm>
          <a:custGeom>
            <a:avLst/>
            <a:gdLst/>
            <a:ahLst/>
            <a:cxnLst/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44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-2520" y="5050800"/>
            <a:ext cx="3567960" cy="1801080"/>
          </a:xfrm>
          <a:custGeom>
            <a:avLst/>
            <a:gdLst/>
            <a:ahLst/>
            <a:cxnLst/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2"/>
          <p:cNvSpPr/>
          <p:nvPr/>
        </p:nvSpPr>
        <p:spPr>
          <a:xfrm>
            <a:off x="-2520" y="5051160"/>
            <a:ext cx="9140400" cy="1800720"/>
          </a:xfrm>
          <a:custGeom>
            <a:avLst/>
            <a:gdLst/>
            <a:ahLst/>
            <a:cxnLst/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44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-2520" y="5050800"/>
            <a:ext cx="3567960" cy="1801080"/>
          </a:xfrm>
          <a:custGeom>
            <a:avLst/>
            <a:gdLst/>
            <a:ahLst/>
            <a:cxnLst/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3" name="CustomShape 2"/>
          <p:cNvSpPr/>
          <p:nvPr/>
        </p:nvSpPr>
        <p:spPr>
          <a:xfrm>
            <a:off x="-2520" y="5051160"/>
            <a:ext cx="9140400" cy="1800720"/>
          </a:xfrm>
          <a:custGeom>
            <a:avLst/>
            <a:gdLst/>
            <a:ahLst/>
            <a:cxnLst/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4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44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-2520" y="5050800"/>
            <a:ext cx="3567960" cy="1801080"/>
          </a:xfrm>
          <a:custGeom>
            <a:avLst/>
            <a:gdLst/>
            <a:ahLst/>
            <a:cxnLst/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3" name="CustomShape 2"/>
          <p:cNvSpPr/>
          <p:nvPr/>
        </p:nvSpPr>
        <p:spPr>
          <a:xfrm>
            <a:off x="-2520" y="5051160"/>
            <a:ext cx="9140400" cy="1800720"/>
          </a:xfrm>
          <a:custGeom>
            <a:avLst/>
            <a:gdLst/>
            <a:ahLst/>
            <a:cxnLst/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4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44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-2520" y="5050800"/>
            <a:ext cx="3567960" cy="1801080"/>
          </a:xfrm>
          <a:custGeom>
            <a:avLst/>
            <a:gdLst/>
            <a:ahLst/>
            <a:cxnLst/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3" name="CustomShape 2"/>
          <p:cNvSpPr/>
          <p:nvPr/>
        </p:nvSpPr>
        <p:spPr>
          <a:xfrm>
            <a:off x="-2520" y="5051160"/>
            <a:ext cx="9140400" cy="1800720"/>
          </a:xfrm>
          <a:custGeom>
            <a:avLst/>
            <a:gdLst/>
            <a:ahLst/>
            <a:cxnLst/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4" name="PlaceHolder 3"/>
          <p:cNvSpPr>
            <a:spLocks noGrp="1"/>
          </p:cNvSpPr>
          <p:nvPr>
            <p:ph type="title"/>
          </p:nvPr>
        </p:nvSpPr>
        <p:spPr>
          <a:xfrm>
            <a:off x="822960" y="14400"/>
            <a:ext cx="7515000" cy="1249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18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165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latin typeface="Arial"/>
              </a:rPr>
              <a:t>Secondo livello struttura</a:t>
            </a:r>
          </a:p>
          <a:p>
            <a:pPr marL="1296000" lvl="2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Terzo livello struttura</a:t>
            </a:r>
          </a:p>
          <a:p>
            <a:pPr marL="1728000" lvl="3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latin typeface="Arial"/>
              </a:rPr>
              <a:t>Quarto livello struttura</a:t>
            </a:r>
          </a:p>
          <a:p>
            <a:pPr marL="2160000" lvl="4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Quinto livello struttura</a:t>
            </a:r>
          </a:p>
          <a:p>
            <a:pPr marL="2592000" lvl="5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Sesto livello struttura</a:t>
            </a:r>
          </a:p>
          <a:p>
            <a:pPr marL="3024000" lvl="6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Settimo livello struttura</a:t>
            </a:r>
          </a:p>
        </p:txBody>
      </p:sp>
      <p:sp>
        <p:nvSpPr>
          <p:cNvPr id="166" name="PlaceHolder 5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latin typeface="Arial"/>
              </a:rPr>
              <a:t>Secondo livello struttura</a:t>
            </a:r>
          </a:p>
          <a:p>
            <a:pPr marL="1296000" lvl="2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Terzo livello struttura</a:t>
            </a:r>
          </a:p>
          <a:p>
            <a:pPr marL="1728000" lvl="3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latin typeface="Arial"/>
              </a:rPr>
              <a:t>Quarto livello struttura</a:t>
            </a:r>
          </a:p>
          <a:p>
            <a:pPr marL="2160000" lvl="4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Quinto livello struttura</a:t>
            </a:r>
          </a:p>
          <a:p>
            <a:pPr marL="2592000" lvl="5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Sesto livello struttura</a:t>
            </a:r>
          </a:p>
          <a:p>
            <a:pPr marL="3024000" lvl="6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-2520" y="5050800"/>
            <a:ext cx="3567960" cy="1801080"/>
          </a:xfrm>
          <a:custGeom>
            <a:avLst/>
            <a:gdLst/>
            <a:ahLst/>
            <a:cxnLst/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4" name="CustomShape 2"/>
          <p:cNvSpPr/>
          <p:nvPr/>
        </p:nvSpPr>
        <p:spPr>
          <a:xfrm>
            <a:off x="-2520" y="5051160"/>
            <a:ext cx="9140400" cy="1800720"/>
          </a:xfrm>
          <a:custGeom>
            <a:avLst/>
            <a:gdLst/>
            <a:ahLst/>
            <a:cxnLst/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5" name="PlaceHolder 3"/>
          <p:cNvSpPr>
            <a:spLocks noGrp="1"/>
          </p:cNvSpPr>
          <p:nvPr>
            <p:ph type="title"/>
          </p:nvPr>
        </p:nvSpPr>
        <p:spPr>
          <a:xfrm>
            <a:off x="822960" y="14400"/>
            <a:ext cx="7515000" cy="1249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18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206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latin typeface="Arial"/>
              </a:rPr>
              <a:t>Secondo livello struttura</a:t>
            </a:r>
          </a:p>
          <a:p>
            <a:pPr marL="1296000" lvl="2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Terzo livello struttura</a:t>
            </a:r>
          </a:p>
          <a:p>
            <a:pPr marL="1728000" lvl="3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latin typeface="Arial"/>
              </a:rPr>
              <a:t>Quarto livello struttura</a:t>
            </a:r>
          </a:p>
          <a:p>
            <a:pPr marL="2160000" lvl="4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Quinto livello struttura</a:t>
            </a:r>
          </a:p>
          <a:p>
            <a:pPr marL="2592000" lvl="5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Sesto livello struttura</a:t>
            </a:r>
          </a:p>
          <a:p>
            <a:pPr marL="3024000" lvl="6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Settimo livello struttura</a:t>
            </a:r>
          </a:p>
        </p:txBody>
      </p:sp>
      <p:sp>
        <p:nvSpPr>
          <p:cNvPr id="207" name="PlaceHolder 5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latin typeface="Arial"/>
              </a:rPr>
              <a:t>Secondo livello struttura</a:t>
            </a:r>
          </a:p>
          <a:p>
            <a:pPr marL="1296000" lvl="2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Terzo livello struttura</a:t>
            </a:r>
          </a:p>
          <a:p>
            <a:pPr marL="1728000" lvl="3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latin typeface="Arial"/>
              </a:rPr>
              <a:t>Quarto livello struttura</a:t>
            </a:r>
          </a:p>
          <a:p>
            <a:pPr marL="2160000" lvl="4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Quinto livello struttura</a:t>
            </a:r>
          </a:p>
          <a:p>
            <a:pPr marL="2592000" lvl="5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Sesto livello struttura</a:t>
            </a:r>
          </a:p>
          <a:p>
            <a:pPr marL="3024000" lvl="6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CustomShape 1"/>
          <p:cNvSpPr/>
          <p:nvPr/>
        </p:nvSpPr>
        <p:spPr>
          <a:xfrm>
            <a:off x="-2520" y="5050800"/>
            <a:ext cx="3567960" cy="1801080"/>
          </a:xfrm>
          <a:custGeom>
            <a:avLst/>
            <a:gdLst/>
            <a:ahLst/>
            <a:cxnLst/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5" name="CustomShape 2"/>
          <p:cNvSpPr/>
          <p:nvPr/>
        </p:nvSpPr>
        <p:spPr>
          <a:xfrm>
            <a:off x="-2520" y="5051160"/>
            <a:ext cx="9140400" cy="1800720"/>
          </a:xfrm>
          <a:custGeom>
            <a:avLst/>
            <a:gdLst/>
            <a:ahLst/>
            <a:cxnLst/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44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247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CustomShape 1"/>
          <p:cNvSpPr/>
          <p:nvPr/>
        </p:nvSpPr>
        <p:spPr>
          <a:xfrm>
            <a:off x="-2520" y="5050800"/>
            <a:ext cx="3567960" cy="1801080"/>
          </a:xfrm>
          <a:custGeom>
            <a:avLst/>
            <a:gdLst/>
            <a:ahLst/>
            <a:cxnLst/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5" name="CustomShape 2"/>
          <p:cNvSpPr/>
          <p:nvPr/>
        </p:nvSpPr>
        <p:spPr>
          <a:xfrm>
            <a:off x="-2520" y="5051160"/>
            <a:ext cx="9140400" cy="1800720"/>
          </a:xfrm>
          <a:custGeom>
            <a:avLst/>
            <a:gdLst/>
            <a:ahLst/>
            <a:cxnLst/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6" name="PlaceHolder 3"/>
          <p:cNvSpPr>
            <a:spLocks noGrp="1"/>
          </p:cNvSpPr>
          <p:nvPr>
            <p:ph type="title"/>
          </p:nvPr>
        </p:nvSpPr>
        <p:spPr>
          <a:xfrm>
            <a:off x="822960" y="14400"/>
            <a:ext cx="7515000" cy="1249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18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287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latin typeface="Arial"/>
              </a:rPr>
              <a:t>Secondo livello struttura</a:t>
            </a:r>
          </a:p>
          <a:p>
            <a:pPr marL="1296000" lvl="2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Terzo livello struttura</a:t>
            </a:r>
          </a:p>
          <a:p>
            <a:pPr marL="1728000" lvl="3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latin typeface="Arial"/>
              </a:rPr>
              <a:t>Quarto livello struttura</a:t>
            </a:r>
          </a:p>
          <a:p>
            <a:pPr marL="2160000" lvl="4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Quinto livello struttura</a:t>
            </a:r>
          </a:p>
          <a:p>
            <a:pPr marL="2592000" lvl="5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Sesto livello struttura</a:t>
            </a:r>
          </a:p>
          <a:p>
            <a:pPr marL="3024000" lvl="6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25E08"/>
            </a:gs>
            <a:gs pos="67000">
              <a:srgbClr val="FFBF00"/>
            </a:gs>
            <a:gs pos="100000">
              <a:srgbClr val="FFBF00"/>
            </a:gs>
          </a:gsLst>
          <a:path path="circle">
            <a:fillToRect l="66000" t="33000" r="34000" b="67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CustomShape 1"/>
          <p:cNvSpPr/>
          <p:nvPr/>
        </p:nvSpPr>
        <p:spPr>
          <a:xfrm>
            <a:off x="615960" y="782280"/>
            <a:ext cx="8281800" cy="89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9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it-IT" sz="4800" b="1" strike="noStrike" cap="all" spc="-1">
                <a:solidFill>
                  <a:srgbClr val="000000"/>
                </a:solidFill>
                <a:latin typeface="Century Gothic"/>
                <a:ea typeface="DejaVu Sans"/>
              </a:rPr>
              <a:t>Progetto accoglienza</a:t>
            </a:r>
            <a:endParaRPr lang="it-IT" sz="4800" b="0" strike="noStrike" spc="-1">
              <a:latin typeface="Arial"/>
            </a:endParaRPr>
          </a:p>
        </p:txBody>
      </p:sp>
      <p:sp>
        <p:nvSpPr>
          <p:cNvPr id="325" name="CustomShape 2"/>
          <p:cNvSpPr/>
          <p:nvPr/>
        </p:nvSpPr>
        <p:spPr>
          <a:xfrm rot="16200000">
            <a:off x="835920" y="2522880"/>
            <a:ext cx="3223440" cy="323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" tIns="91440" rIns="45720" bIns="91440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</p:txBody>
      </p:sp>
      <p:sp>
        <p:nvSpPr>
          <p:cNvPr id="326" name="CustomShape 3"/>
          <p:cNvSpPr/>
          <p:nvPr/>
        </p:nvSpPr>
        <p:spPr>
          <a:xfrm rot="10800000">
            <a:off x="994320" y="3657600"/>
            <a:ext cx="3223440" cy="323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7" name="CustomShape 4"/>
          <p:cNvSpPr/>
          <p:nvPr/>
        </p:nvSpPr>
        <p:spPr>
          <a:xfrm>
            <a:off x="582480" y="3429000"/>
            <a:ext cx="7978320" cy="1187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3600" b="1" strike="noStrike" spc="-1">
                <a:solidFill>
                  <a:srgbClr val="13297F"/>
                </a:solidFill>
                <a:latin typeface="Century Gothic"/>
                <a:ea typeface="DejaVu Sans"/>
              </a:rPr>
              <a:t>LICEO MACHIAVELLI FIRENZE </a:t>
            </a:r>
            <a:endParaRPr lang="it-IT" sz="3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3600" b="0" strike="noStrike" spc="-1">
              <a:latin typeface="Arial"/>
            </a:endParaRPr>
          </a:p>
        </p:txBody>
      </p:sp>
      <p:sp>
        <p:nvSpPr>
          <p:cNvPr id="328" name="CustomShape 5"/>
          <p:cNvSpPr/>
          <p:nvPr/>
        </p:nvSpPr>
        <p:spPr>
          <a:xfrm>
            <a:off x="8400960" y="6170760"/>
            <a:ext cx="496800" cy="49680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" tIns="9000" rIns="9000" bIns="9000" anchor="ctr">
            <a:noAutofit/>
          </a:bodyPr>
          <a:lstStyle/>
          <a:p>
            <a:pPr algn="ctr">
              <a:lnSpc>
                <a:spcPct val="100000"/>
              </a:lnSpc>
            </a:pPr>
            <a:fld id="{B00EDE00-A12E-415A-8CBF-84C0876ADBAC}" type="slidenum">
              <a:rPr lang="it-IT" sz="1650" b="0" strike="noStrike" spc="-1">
                <a:solidFill>
                  <a:srgbClr val="FFFFFF"/>
                </a:solidFill>
                <a:latin typeface="Century Gothic"/>
                <a:ea typeface="DejaVu Sans"/>
              </a:rPr>
              <a:pPr algn="ctr">
                <a:lnSpc>
                  <a:spcPct val="100000"/>
                </a:lnSpc>
              </a:pPr>
              <a:t>1</a:t>
            </a:fld>
            <a:endParaRPr lang="it-IT" sz="1650" b="0" strike="noStrike" spc="-1">
              <a:latin typeface="Arial"/>
            </a:endParaRPr>
          </a:p>
        </p:txBody>
      </p:sp>
      <p:sp>
        <p:nvSpPr>
          <p:cNvPr id="329" name="CustomShape 6"/>
          <p:cNvSpPr/>
          <p:nvPr/>
        </p:nvSpPr>
        <p:spPr>
          <a:xfrm>
            <a:off x="670680" y="5023440"/>
            <a:ext cx="399960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3600" b="1" strike="noStrike" spc="-1">
                <a:solidFill>
                  <a:srgbClr val="383838"/>
                </a:solidFill>
                <a:latin typeface="Century Gothic"/>
                <a:ea typeface="DejaVu Sans"/>
              </a:rPr>
              <a:t>A.S. 2021-2022</a:t>
            </a:r>
            <a:endParaRPr lang="it-IT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CustomShape 1"/>
          <p:cNvSpPr/>
          <p:nvPr/>
        </p:nvSpPr>
        <p:spPr>
          <a:xfrm>
            <a:off x="8400960" y="6170760"/>
            <a:ext cx="496800" cy="49680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" tIns="9000" rIns="9000" bIns="9000" anchor="ctr">
            <a:noAutofit/>
          </a:bodyPr>
          <a:lstStyle/>
          <a:p>
            <a:pPr algn="ctr">
              <a:lnSpc>
                <a:spcPct val="100000"/>
              </a:lnSpc>
            </a:pPr>
            <a:fld id="{E46C387F-D71B-4AFA-96B9-9357F7143145}" type="slidenum">
              <a:rPr lang="it-IT" sz="1650" b="0" strike="noStrike" spc="-1">
                <a:solidFill>
                  <a:srgbClr val="FFFFFF"/>
                </a:solidFill>
                <a:latin typeface="Century Gothic"/>
                <a:ea typeface="DejaVu Sans"/>
              </a:rPr>
              <a:pPr algn="ctr">
                <a:lnSpc>
                  <a:spcPct val="100000"/>
                </a:lnSpc>
              </a:pPr>
              <a:t>10</a:t>
            </a:fld>
            <a:endParaRPr lang="it-IT" sz="1650" b="0" strike="noStrike" spc="-1">
              <a:latin typeface="Arial"/>
            </a:endParaRPr>
          </a:p>
        </p:txBody>
      </p:sp>
      <p:sp>
        <p:nvSpPr>
          <p:cNvPr id="365" name="CustomShape 2"/>
          <p:cNvSpPr/>
          <p:nvPr/>
        </p:nvSpPr>
        <p:spPr>
          <a:xfrm>
            <a:off x="762120" y="152280"/>
            <a:ext cx="7575840" cy="679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t/>
            </a:r>
            <a:br/>
            <a:r>
              <a:rPr lang="it-IT" sz="2800" b="1" strike="noStrike" cap="all" spc="-1">
                <a:solidFill>
                  <a:srgbClr val="7030A0"/>
                </a:solidFill>
                <a:latin typeface="Century Gothic"/>
                <a:ea typeface="DejaVu Sans"/>
              </a:rPr>
              <a:t>Progetto Accoglienza classi prime</a:t>
            </a:r>
            <a:r>
              <a:t/>
            </a:r>
            <a:br/>
            <a:endParaRPr lang="it-IT" sz="2800" b="0" strike="noStrike" spc="-1">
              <a:latin typeface="Arial"/>
            </a:endParaRPr>
          </a:p>
        </p:txBody>
      </p:sp>
      <p:sp>
        <p:nvSpPr>
          <p:cNvPr id="366" name="CustomShape 3"/>
          <p:cNvSpPr/>
          <p:nvPr/>
        </p:nvSpPr>
        <p:spPr>
          <a:xfrm>
            <a:off x="609480" y="1676520"/>
            <a:ext cx="3886560" cy="3011400"/>
          </a:xfrm>
          <a:prstGeom prst="rect">
            <a:avLst/>
          </a:prstGeom>
          <a:solidFill>
            <a:srgbClr val="FFFFA6"/>
          </a:solidFill>
          <a:ln w="28440">
            <a:solidFill>
              <a:srgbClr val="7030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/>
          </a:bodyPr>
          <a:lstStyle/>
          <a:p>
            <a:pPr marL="343080" indent="-336960"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800" b="1" strike="noStrike" spc="-1" dirty="0">
                <a:solidFill>
                  <a:srgbClr val="E25E08"/>
                </a:solidFill>
                <a:latin typeface="Century Gothic"/>
                <a:ea typeface="DejaVu Sans"/>
              </a:rPr>
              <a:t>Attività</a:t>
            </a:r>
            <a:endParaRPr lang="it-IT" sz="2800" b="0" strike="noStrike" spc="-1" dirty="0">
              <a:latin typeface="Arial"/>
            </a:endParaRP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buClr>
                <a:srgbClr val="E25E08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Visita guidata da parte delle classi prime, in alternanza, degli spazi della scuola, a cura dei docenti di classe presenti in base all’orario e degli studenti tutor (aule, Biblioteca, cortile, Teatro…)</a:t>
            </a:r>
            <a:endParaRPr lang="it-IT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 dirty="0">
              <a:latin typeface="Arial"/>
            </a:endParaRPr>
          </a:p>
        </p:txBody>
      </p:sp>
      <p:sp>
        <p:nvSpPr>
          <p:cNvPr id="367" name="CustomShape 4"/>
          <p:cNvSpPr/>
          <p:nvPr/>
        </p:nvSpPr>
        <p:spPr>
          <a:xfrm>
            <a:off x="4700160" y="1676520"/>
            <a:ext cx="3194280" cy="3127320"/>
          </a:xfrm>
          <a:prstGeom prst="rect">
            <a:avLst/>
          </a:prstGeom>
          <a:solidFill>
            <a:srgbClr val="FFFFA6"/>
          </a:solidFill>
          <a:ln w="28440">
            <a:solidFill>
              <a:srgbClr val="7030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800" b="1" strike="noStrike" spc="-1">
                <a:solidFill>
                  <a:srgbClr val="E25E08"/>
                </a:solidFill>
                <a:latin typeface="Century Gothic"/>
                <a:ea typeface="DejaVu Sans"/>
              </a:rPr>
              <a:t>Tempi </a:t>
            </a:r>
            <a:endParaRPr lang="it-IT" sz="2800" b="0" strike="noStrike" spc="-1">
              <a:latin typeface="Arial"/>
            </a:endParaRPr>
          </a:p>
          <a:p>
            <a:pPr marL="343080" indent="-336960" algn="just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it-IT" sz="20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60 minuti per gruppo classe</a:t>
            </a:r>
            <a:endParaRPr lang="it-IT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>
              <a:latin typeface="Arial"/>
            </a:endParaRPr>
          </a:p>
        </p:txBody>
      </p:sp>
      <p:sp>
        <p:nvSpPr>
          <p:cNvPr id="368" name="CustomShape 5"/>
          <p:cNvSpPr/>
          <p:nvPr/>
        </p:nvSpPr>
        <p:spPr>
          <a:xfrm>
            <a:off x="1130400" y="774360"/>
            <a:ext cx="6649560" cy="6382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SECONDA, TERZA E QUARTA GIORNATA</a:t>
            </a:r>
            <a:r>
              <a:t/>
            </a:r>
            <a:br/>
            <a:r>
              <a:rPr lang="it-IT" sz="18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GIOVEDI’ 16 - VENERDI’ 17 - SABATO 18 SETTEMBRE</a:t>
            </a:r>
            <a:endParaRPr lang="it-IT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CustomShape 1"/>
          <p:cNvSpPr/>
          <p:nvPr/>
        </p:nvSpPr>
        <p:spPr>
          <a:xfrm>
            <a:off x="4952880" y="2057400"/>
            <a:ext cx="3944880" cy="2356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0" name="CustomShape 2"/>
          <p:cNvSpPr/>
          <p:nvPr/>
        </p:nvSpPr>
        <p:spPr>
          <a:xfrm>
            <a:off x="540000" y="2057400"/>
            <a:ext cx="4025880" cy="2798280"/>
          </a:xfrm>
          <a:prstGeom prst="rect">
            <a:avLst/>
          </a:prstGeom>
          <a:solidFill>
            <a:srgbClr val="FFFFA6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1" name="CustomShape 3"/>
          <p:cNvSpPr/>
          <p:nvPr/>
        </p:nvSpPr>
        <p:spPr>
          <a:xfrm>
            <a:off x="540000" y="2057400"/>
            <a:ext cx="4025880" cy="281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36960" algn="ctr">
              <a:lnSpc>
                <a:spcPct val="100000"/>
              </a:lnSpc>
              <a:tabLst>
                <a:tab pos="0" algn="l"/>
              </a:tabLst>
            </a:pPr>
            <a:r>
              <a:rPr lang="it-IT" sz="2800" b="1" strike="noStrike" spc="-1" dirty="0">
                <a:solidFill>
                  <a:srgbClr val="E25E08"/>
                </a:solidFill>
                <a:latin typeface="Century Gothic"/>
                <a:ea typeface="DejaVu Sans"/>
              </a:rPr>
              <a:t>Attività</a:t>
            </a:r>
            <a:endParaRPr lang="it-IT" sz="2800" b="0" strike="noStrike" spc="-1" dirty="0">
              <a:latin typeface="Arial"/>
            </a:endParaRP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Giochi di presentazione e conoscenza nelle singole classi </a:t>
            </a:r>
            <a:r>
              <a:rPr lang="it-IT" sz="2000" b="0" strike="noStrike" spc="-1" dirty="0">
                <a:solidFill>
                  <a:srgbClr val="FF0000"/>
                </a:solidFill>
                <a:latin typeface="Century Gothic"/>
                <a:ea typeface="DejaVu Sans"/>
              </a:rPr>
              <a:t> </a:t>
            </a: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e prima socializzazione: conoscere i compagni e i professori (con due tutor)</a:t>
            </a:r>
            <a:endParaRPr lang="it-IT" sz="2000" b="0" strike="noStrike" spc="-1" dirty="0">
              <a:latin typeface="Arial"/>
            </a:endParaRP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 dirty="0">
              <a:latin typeface="Arial"/>
            </a:endParaRP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 dirty="0">
              <a:latin typeface="Arial"/>
            </a:endParaRPr>
          </a:p>
          <a:p>
            <a:pPr marL="343080" indent="-336960"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 dirty="0">
              <a:latin typeface="Arial"/>
            </a:endParaRPr>
          </a:p>
        </p:txBody>
      </p:sp>
      <p:sp>
        <p:nvSpPr>
          <p:cNvPr id="372" name="CustomShape 4"/>
          <p:cNvSpPr/>
          <p:nvPr/>
        </p:nvSpPr>
        <p:spPr>
          <a:xfrm>
            <a:off x="4952880" y="2057400"/>
            <a:ext cx="3944880" cy="2356200"/>
          </a:xfrm>
          <a:prstGeom prst="rect">
            <a:avLst/>
          </a:prstGeom>
          <a:solidFill>
            <a:srgbClr val="FFFFA6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43080" indent="-336960"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800" b="1" strike="noStrike" spc="-1" dirty="0">
                <a:solidFill>
                  <a:srgbClr val="E25E08"/>
                </a:solidFill>
                <a:latin typeface="Century Gothic"/>
                <a:ea typeface="DejaVu Sans"/>
              </a:rPr>
              <a:t>Tempi </a:t>
            </a:r>
            <a:endParaRPr lang="it-IT" sz="2800" b="0" strike="noStrike" spc="-1" dirty="0">
              <a:latin typeface="Arial"/>
            </a:endParaRP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2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• </a:t>
            </a: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90 minuti.</a:t>
            </a:r>
            <a:endParaRPr lang="it-IT" sz="2000" b="0" strike="noStrike" spc="-1" dirty="0">
              <a:latin typeface="Arial"/>
            </a:endParaRP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    Contemporaneamente in tutte le classi prime</a:t>
            </a:r>
            <a:endParaRPr lang="it-IT" sz="2000" b="0" strike="noStrike" spc="-1" dirty="0">
              <a:latin typeface="Arial"/>
            </a:endParaRP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 dirty="0">
              <a:latin typeface="Arial"/>
            </a:endParaRPr>
          </a:p>
        </p:txBody>
      </p:sp>
      <p:sp>
        <p:nvSpPr>
          <p:cNvPr id="373" name="CustomShape 5"/>
          <p:cNvSpPr/>
          <p:nvPr/>
        </p:nvSpPr>
        <p:spPr>
          <a:xfrm>
            <a:off x="900000" y="360000"/>
            <a:ext cx="7499520" cy="1076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2800" b="1" strike="noStrike" cap="all" spc="-1">
                <a:solidFill>
                  <a:srgbClr val="7030A0"/>
                </a:solidFill>
                <a:latin typeface="Century Gothic"/>
                <a:ea typeface="DejaVu Sans"/>
              </a:rPr>
              <a:t>Progetto Accoglienza classi prime</a:t>
            </a:r>
            <a:r>
              <a:t/>
            </a:r>
            <a:br/>
            <a:r>
              <a:rPr lang="it-IT" sz="2000" b="1" strike="noStrike" cap="all" spc="-1">
                <a:solidFill>
                  <a:srgbClr val="E25E08"/>
                </a:solidFill>
                <a:latin typeface="Century Gothic"/>
                <a:ea typeface="DejaVu Sans"/>
              </a:rPr>
              <a:t>  </a:t>
            </a:r>
            <a:endParaRPr lang="it-IT" sz="2000" b="0" strike="noStrike" spc="-1">
              <a:latin typeface="Arial"/>
            </a:endParaRPr>
          </a:p>
        </p:txBody>
      </p:sp>
      <p:sp>
        <p:nvSpPr>
          <p:cNvPr id="374" name="CustomShape 6"/>
          <p:cNvSpPr/>
          <p:nvPr/>
        </p:nvSpPr>
        <p:spPr>
          <a:xfrm>
            <a:off x="8400960" y="6170760"/>
            <a:ext cx="496800" cy="49680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" tIns="9000" rIns="9000" bIns="9000" anchor="ctr">
            <a:noAutofit/>
          </a:bodyPr>
          <a:lstStyle/>
          <a:p>
            <a:pPr algn="ctr">
              <a:lnSpc>
                <a:spcPct val="100000"/>
              </a:lnSpc>
            </a:pPr>
            <a:fld id="{99E6B340-1E5A-466C-B323-F8A6C09190D6}" type="slidenum">
              <a:rPr lang="it-IT" sz="1650" b="0" strike="noStrike" spc="-1">
                <a:solidFill>
                  <a:srgbClr val="FFFFFF"/>
                </a:solidFill>
                <a:latin typeface="Century Gothic"/>
                <a:ea typeface="DejaVu Sans"/>
              </a:rPr>
              <a:pPr algn="ctr">
                <a:lnSpc>
                  <a:spcPct val="100000"/>
                </a:lnSpc>
              </a:pPr>
              <a:t>11</a:t>
            </a:fld>
            <a:endParaRPr lang="it-IT" sz="1650" b="0" strike="noStrike" spc="-1">
              <a:latin typeface="Arial"/>
            </a:endParaRPr>
          </a:p>
        </p:txBody>
      </p:sp>
      <p:sp>
        <p:nvSpPr>
          <p:cNvPr id="375" name="CustomShape 7"/>
          <p:cNvSpPr/>
          <p:nvPr/>
        </p:nvSpPr>
        <p:spPr>
          <a:xfrm>
            <a:off x="1688040" y="1074960"/>
            <a:ext cx="6301440" cy="3643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1" strike="noStrike" cap="all" spc="-1">
                <a:solidFill>
                  <a:srgbClr val="000000"/>
                </a:solidFill>
                <a:latin typeface="Century Gothic"/>
                <a:ea typeface="DejaVu Sans"/>
              </a:rPr>
              <a:t>QUINTA giornata - LUNEDI’ 20  SETTEMBRE</a:t>
            </a:r>
            <a:endParaRPr lang="it-IT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CustomShape 1"/>
          <p:cNvSpPr/>
          <p:nvPr/>
        </p:nvSpPr>
        <p:spPr>
          <a:xfrm>
            <a:off x="4905300" y="1851120"/>
            <a:ext cx="3501000" cy="2813400"/>
          </a:xfrm>
          <a:prstGeom prst="rect">
            <a:avLst/>
          </a:prstGeom>
          <a:solidFill>
            <a:srgbClr val="FFFFA6"/>
          </a:solidFill>
          <a:ln w="28440">
            <a:solidFill>
              <a:srgbClr val="7030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43080" indent="-336960"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800" b="1" strike="noStrike" spc="-1" dirty="0">
                <a:solidFill>
                  <a:srgbClr val="E25E08"/>
                </a:solidFill>
                <a:latin typeface="Century Gothic"/>
                <a:ea typeface="DejaVu Sans"/>
              </a:rPr>
              <a:t>Tempi</a:t>
            </a:r>
          </a:p>
          <a:p>
            <a:pPr marL="343080" indent="-336960"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 dirty="0">
              <a:latin typeface="Arial"/>
            </a:endParaRPr>
          </a:p>
          <a:p>
            <a:pPr marL="343080" indent="-336960" algn="just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60 minuti per ciascuna classe.</a:t>
            </a:r>
            <a:endParaRPr lang="it-IT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 dirty="0">
              <a:latin typeface="Arial"/>
            </a:endParaRPr>
          </a:p>
        </p:txBody>
      </p:sp>
      <p:sp>
        <p:nvSpPr>
          <p:cNvPr id="377" name="CustomShape 2"/>
          <p:cNvSpPr/>
          <p:nvPr/>
        </p:nvSpPr>
        <p:spPr>
          <a:xfrm>
            <a:off x="762120" y="533520"/>
            <a:ext cx="7515000" cy="10605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2800" b="1" strike="noStrike" cap="all" spc="-1" dirty="0">
                <a:solidFill>
                  <a:srgbClr val="7030A0"/>
                </a:solidFill>
                <a:latin typeface="Century Gothic"/>
                <a:ea typeface="DejaVu Sans"/>
              </a:rPr>
              <a:t>Progetto Accoglienza classi prime</a:t>
            </a:r>
            <a:r>
              <a:rPr lang="it-IT" sz="2000" b="1" strike="noStrike" cap="all" spc="-1" dirty="0">
                <a:solidFill>
                  <a:srgbClr val="E25E08"/>
                </a:solidFill>
                <a:latin typeface="Century Gothic"/>
                <a:ea typeface="DejaVu Sans"/>
              </a:rPr>
              <a:t> </a:t>
            </a:r>
            <a:r>
              <a:rPr lang="it-IT" sz="2000" b="1" strike="noStrike" cap="all" spc="-1" dirty="0">
                <a:solidFill>
                  <a:srgbClr val="000000"/>
                </a:solidFill>
                <a:latin typeface="Century Gothic"/>
                <a:ea typeface="DejaVu Sans"/>
              </a:rPr>
              <a:t>SESTA giornata</a:t>
            </a:r>
            <a:r>
              <a:rPr dirty="0"/>
              <a:t/>
            </a:r>
            <a:br>
              <a:rPr dirty="0"/>
            </a:br>
            <a:r>
              <a:rPr lang="it-IT" sz="2000" b="1" strike="noStrike" cap="all" spc="-1" dirty="0">
                <a:solidFill>
                  <a:srgbClr val="000000"/>
                </a:solidFill>
                <a:latin typeface="Century Gothic"/>
                <a:ea typeface="DejaVu Sans"/>
              </a:rPr>
              <a:t>MARTEDI’ 21 – </a:t>
            </a:r>
            <a:r>
              <a:rPr lang="it-IT" sz="2000" b="1" strike="noStrike" cap="all" spc="-1" dirty="0" err="1">
                <a:solidFill>
                  <a:srgbClr val="000000"/>
                </a:solidFill>
                <a:latin typeface="Century Gothic"/>
                <a:ea typeface="DejaVu Sans"/>
              </a:rPr>
              <a:t>mercoledi’</a:t>
            </a:r>
            <a:r>
              <a:rPr lang="it-IT" sz="2000" b="1" strike="noStrike" cap="all" spc="-1" dirty="0">
                <a:solidFill>
                  <a:srgbClr val="000000"/>
                </a:solidFill>
                <a:latin typeface="Century Gothic"/>
                <a:ea typeface="DejaVu Sans"/>
              </a:rPr>
              <a:t> 22 – </a:t>
            </a:r>
            <a:r>
              <a:rPr lang="it-IT" sz="2000" b="1" strike="noStrike" cap="all" spc="-1" dirty="0" err="1">
                <a:solidFill>
                  <a:srgbClr val="000000"/>
                </a:solidFill>
                <a:latin typeface="Century Gothic"/>
                <a:ea typeface="DejaVu Sans"/>
              </a:rPr>
              <a:t>giovedi’</a:t>
            </a:r>
            <a:r>
              <a:rPr lang="it-IT" sz="2000" b="1" strike="noStrike" cap="all" spc="-1" dirty="0">
                <a:solidFill>
                  <a:srgbClr val="000000"/>
                </a:solidFill>
                <a:latin typeface="Century Gothic"/>
                <a:ea typeface="DejaVu Sans"/>
              </a:rPr>
              <a:t> 23 settembre</a:t>
            </a:r>
            <a:endParaRPr lang="it-IT" sz="2000" b="0" strike="noStrike" spc="-1" dirty="0">
              <a:latin typeface="Arial"/>
            </a:endParaRPr>
          </a:p>
        </p:txBody>
      </p:sp>
      <p:sp>
        <p:nvSpPr>
          <p:cNvPr id="378" name="CustomShape 3"/>
          <p:cNvSpPr/>
          <p:nvPr/>
        </p:nvSpPr>
        <p:spPr>
          <a:xfrm>
            <a:off x="8400960" y="6170760"/>
            <a:ext cx="496800" cy="49680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" tIns="9000" rIns="9000" bIns="9000" anchor="ctr">
            <a:noAutofit/>
          </a:bodyPr>
          <a:lstStyle/>
          <a:p>
            <a:pPr algn="ctr">
              <a:lnSpc>
                <a:spcPct val="100000"/>
              </a:lnSpc>
            </a:pPr>
            <a:fld id="{75AC7BFD-5B17-4FB3-8046-96B95CD53883}" type="slidenum">
              <a:rPr lang="it-IT" sz="1650" b="0" strike="noStrike" spc="-1">
                <a:solidFill>
                  <a:srgbClr val="FFFFFF"/>
                </a:solidFill>
                <a:latin typeface="Century Gothic"/>
                <a:ea typeface="DejaVu Sans"/>
              </a:rPr>
              <a:pPr algn="ctr">
                <a:lnSpc>
                  <a:spcPct val="100000"/>
                </a:lnSpc>
              </a:pPr>
              <a:t>12</a:t>
            </a:fld>
            <a:endParaRPr lang="it-IT" sz="1650" b="0" strike="noStrike" spc="-1">
              <a:latin typeface="Arial"/>
            </a:endParaRPr>
          </a:p>
        </p:txBody>
      </p:sp>
      <p:sp>
        <p:nvSpPr>
          <p:cNvPr id="379" name="CustomShape 4"/>
          <p:cNvSpPr/>
          <p:nvPr/>
        </p:nvSpPr>
        <p:spPr>
          <a:xfrm>
            <a:off x="872640" y="1851120"/>
            <a:ext cx="3501000" cy="2955600"/>
          </a:xfrm>
          <a:prstGeom prst="rect">
            <a:avLst/>
          </a:prstGeom>
          <a:solidFill>
            <a:srgbClr val="FFFFA6"/>
          </a:solidFill>
          <a:ln w="28575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2800" b="1" strike="noStrike" spc="-1" dirty="0">
                <a:solidFill>
                  <a:srgbClr val="E25E08"/>
                </a:solidFill>
                <a:latin typeface="Century Gothic"/>
                <a:ea typeface="DejaVu Sans"/>
              </a:rPr>
              <a:t>Attività</a:t>
            </a:r>
          </a:p>
          <a:p>
            <a:pPr algn="ctr">
              <a:lnSpc>
                <a:spcPct val="100000"/>
              </a:lnSpc>
            </a:pPr>
            <a:r>
              <a:rPr lang="it-IT" sz="1600" b="1" strike="noStrike" spc="-1" dirty="0">
                <a:solidFill>
                  <a:srgbClr val="E25E08"/>
                </a:solidFill>
                <a:latin typeface="Century Gothic"/>
                <a:ea typeface="DejaVu Sans"/>
              </a:rPr>
              <a:t> </a:t>
            </a:r>
            <a:endParaRPr lang="it-IT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Lettura e spiegazione del Regolamento di Istituto a cura dei docenti di diritto o di un altro docente della classe e due studenti tutor.</a:t>
            </a:r>
            <a:endParaRPr lang="it-IT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CustomShape 1"/>
          <p:cNvSpPr/>
          <p:nvPr/>
        </p:nvSpPr>
        <p:spPr>
          <a:xfrm>
            <a:off x="5150922" y="2630384"/>
            <a:ext cx="2941200" cy="2660760"/>
          </a:xfrm>
          <a:prstGeom prst="rect">
            <a:avLst/>
          </a:prstGeom>
          <a:solidFill>
            <a:srgbClr val="FFFFA6"/>
          </a:solidFill>
          <a:ln w="28440">
            <a:solidFill>
              <a:srgbClr val="7030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43080" indent="-336960"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800" b="1" strike="noStrike" spc="-1" dirty="0">
                <a:solidFill>
                  <a:srgbClr val="E25E08"/>
                </a:solidFill>
                <a:latin typeface="Century Gothic"/>
                <a:ea typeface="DejaVu Sans"/>
              </a:rPr>
              <a:t>Tempi</a:t>
            </a:r>
            <a:endParaRPr lang="it-IT" sz="2800" b="0" strike="noStrike" spc="-1" dirty="0">
              <a:latin typeface="Arial"/>
            </a:endParaRPr>
          </a:p>
          <a:p>
            <a:pPr marL="343080" indent="-336960"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800" b="0" strike="noStrike" spc="-1" dirty="0">
              <a:latin typeface="Arial"/>
            </a:endParaRPr>
          </a:p>
          <a:p>
            <a:pPr marL="343080" indent="-336960"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Mezza giornata</a:t>
            </a:r>
            <a:endParaRPr lang="it-IT" sz="2000" b="0" strike="noStrike" spc="-1" dirty="0">
              <a:latin typeface="Arial"/>
            </a:endParaRP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 dirty="0">
              <a:latin typeface="Arial"/>
            </a:endParaRP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 dirty="0">
              <a:latin typeface="Arial"/>
            </a:endParaRPr>
          </a:p>
        </p:txBody>
      </p:sp>
      <p:sp>
        <p:nvSpPr>
          <p:cNvPr id="381" name="CustomShape 2"/>
          <p:cNvSpPr/>
          <p:nvPr/>
        </p:nvSpPr>
        <p:spPr>
          <a:xfrm>
            <a:off x="872425" y="1334834"/>
            <a:ext cx="7488000" cy="1016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2800" b="1" strike="noStrike" cap="all" spc="-1" dirty="0">
                <a:solidFill>
                  <a:srgbClr val="7030A0"/>
                </a:solidFill>
                <a:latin typeface="Century Gothic"/>
                <a:ea typeface="DejaVu Sans"/>
              </a:rPr>
              <a:t>Progetto Accoglienza classi prime</a:t>
            </a:r>
          </a:p>
          <a:p>
            <a:pPr algn="ctr">
              <a:lnSpc>
                <a:spcPct val="100000"/>
              </a:lnSpc>
            </a:pPr>
            <a:r>
              <a:rPr dirty="0"/>
              <a:t/>
            </a:r>
            <a:br>
              <a:rPr dirty="0"/>
            </a:br>
            <a:r>
              <a:rPr lang="it-IT" sz="2000" b="1" strike="noStrike" cap="all" spc="-1" dirty="0">
                <a:solidFill>
                  <a:srgbClr val="000000"/>
                </a:solidFill>
                <a:latin typeface="Century Gothic"/>
                <a:ea typeface="DejaVu Sans"/>
              </a:rPr>
              <a:t>ATTIVITA’ ESTERNA</a:t>
            </a:r>
            <a:r>
              <a:rPr dirty="0"/>
              <a:t/>
            </a:r>
            <a:br>
              <a:rPr dirty="0"/>
            </a:br>
            <a:r>
              <a:rPr lang="it-IT" b="1" dirty="0"/>
              <a:t>SETTEMBRE/OTTOBRE - </a:t>
            </a:r>
            <a:r>
              <a:rPr lang="it-IT" b="1" cap="all" spc="-1" dirty="0">
                <a:solidFill>
                  <a:srgbClr val="000000"/>
                </a:solidFill>
                <a:latin typeface="Century Gothic"/>
              </a:rPr>
              <a:t>LICEO cl - su - </a:t>
            </a:r>
            <a:r>
              <a:rPr lang="it-IT" b="1" cap="all" spc="-1" dirty="0" err="1">
                <a:solidFill>
                  <a:srgbClr val="000000"/>
                </a:solidFill>
                <a:latin typeface="Century Gothic"/>
              </a:rPr>
              <a:t>les</a:t>
            </a:r>
            <a:r>
              <a:rPr lang="it-IT" b="1" cap="all" spc="-1" dirty="0">
                <a:solidFill>
                  <a:srgbClr val="000000"/>
                </a:solidFill>
                <a:latin typeface="Century Gothic"/>
              </a:rPr>
              <a:t> </a:t>
            </a:r>
          </a:p>
          <a:p>
            <a:pPr algn="ctr">
              <a:lnSpc>
                <a:spcPct val="100000"/>
              </a:lnSpc>
            </a:pPr>
            <a:r>
              <a:rPr lang="it-IT" b="1" cap="all" spc="-1" dirty="0">
                <a:solidFill>
                  <a:srgbClr val="000000"/>
                </a:solidFill>
                <a:latin typeface="Century Gothic"/>
              </a:rPr>
              <a:t>LICEO internazionale</a:t>
            </a:r>
          </a:p>
          <a:p>
            <a:pPr algn="ctr">
              <a:lnSpc>
                <a:spcPct val="100000"/>
              </a:lnSpc>
            </a:pPr>
            <a:r>
              <a:rPr dirty="0"/>
              <a:t/>
            </a:r>
            <a:br>
              <a:rPr dirty="0"/>
            </a:br>
            <a:r>
              <a:rPr lang="it-IT" sz="2000" b="1" strike="noStrike" cap="all" spc="-1" dirty="0">
                <a:solidFill>
                  <a:srgbClr val="000000"/>
                </a:solidFill>
                <a:latin typeface="Century Gothic"/>
                <a:ea typeface="DejaVu Sans"/>
              </a:rPr>
              <a:t>    </a:t>
            </a:r>
            <a:r>
              <a:rPr dirty="0"/>
              <a:t/>
            </a:r>
            <a:br>
              <a:rPr dirty="0"/>
            </a:br>
            <a:endParaRPr lang="it-IT" sz="2000" b="0" strike="noStrike" spc="-1" dirty="0">
              <a:latin typeface="Arial"/>
            </a:endParaRPr>
          </a:p>
        </p:txBody>
      </p:sp>
      <p:sp>
        <p:nvSpPr>
          <p:cNvPr id="382" name="CustomShape 3"/>
          <p:cNvSpPr/>
          <p:nvPr/>
        </p:nvSpPr>
        <p:spPr>
          <a:xfrm>
            <a:off x="457200" y="2554064"/>
            <a:ext cx="4337280" cy="2737080"/>
          </a:xfrm>
          <a:prstGeom prst="rect">
            <a:avLst/>
          </a:prstGeom>
          <a:solidFill>
            <a:srgbClr val="FFFFA6"/>
          </a:solidFill>
          <a:ln w="28440">
            <a:solidFill>
              <a:srgbClr val="7030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43080" indent="-336960"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800" b="1" strike="noStrike" spc="-1" dirty="0">
                <a:solidFill>
                  <a:srgbClr val="E25E08"/>
                </a:solidFill>
                <a:latin typeface="Century Gothic"/>
                <a:ea typeface="DejaVu Sans"/>
              </a:rPr>
              <a:t>Attività </a:t>
            </a:r>
            <a:endParaRPr lang="it-IT" sz="2800" b="0" strike="noStrike" spc="-1" dirty="0">
              <a:latin typeface="Arial"/>
            </a:endParaRP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    Attività esterna all’Istituto con i docenti di Sc. Motorie e Sportive): </a:t>
            </a:r>
            <a:endParaRPr lang="it-IT" sz="2000" b="0" strike="noStrike" spc="-1" dirty="0">
              <a:latin typeface="Arial"/>
            </a:endParaRP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it-IT" sz="16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CL - SU - LES:  </a:t>
            </a:r>
            <a:r>
              <a:rPr lang="it-IT" sz="16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«TEAM BUILDING» </a:t>
            </a:r>
            <a:r>
              <a:rPr lang="it-IT" sz="1600" spc="-1" dirty="0">
                <a:solidFill>
                  <a:srgbClr val="000000"/>
                </a:solidFill>
                <a:latin typeface="Century Gothic"/>
              </a:rPr>
              <a:t>(date da definire</a:t>
            </a:r>
            <a:endParaRPr lang="it-IT" sz="1600" b="0" strike="noStrike" spc="-1" dirty="0">
              <a:latin typeface="Arial"/>
            </a:endParaRP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it-IT" sz="16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INTERNAZIONALE: </a:t>
            </a:r>
            <a:r>
              <a:rPr lang="it-IT" sz="16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«GIORNATA VERDE» - TREKKING </a:t>
            </a:r>
            <a:r>
              <a:rPr lang="it-IT" sz="160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(4-5-7 ottobre)</a:t>
            </a:r>
            <a:endParaRPr lang="it-IT" sz="1600" strike="noStrike" spc="-1" dirty="0">
              <a:latin typeface="Arial"/>
            </a:endParaRPr>
          </a:p>
        </p:txBody>
      </p:sp>
      <p:sp>
        <p:nvSpPr>
          <p:cNvPr id="383" name="CustomShape 4"/>
          <p:cNvSpPr/>
          <p:nvPr/>
        </p:nvSpPr>
        <p:spPr>
          <a:xfrm>
            <a:off x="8400960" y="6170760"/>
            <a:ext cx="496800" cy="49680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" tIns="9000" rIns="9000" bIns="9000" anchor="ctr">
            <a:noAutofit/>
          </a:bodyPr>
          <a:lstStyle/>
          <a:p>
            <a:pPr algn="ctr">
              <a:lnSpc>
                <a:spcPct val="100000"/>
              </a:lnSpc>
            </a:pPr>
            <a:fld id="{B9846AE1-6A9D-4BB4-9673-93931423702E}" type="slidenum">
              <a:rPr lang="it-IT" sz="1650" b="0" strike="noStrike" spc="-1">
                <a:solidFill>
                  <a:srgbClr val="FFFFFF"/>
                </a:solidFill>
                <a:latin typeface="Century Gothic"/>
                <a:ea typeface="DejaVu Sans"/>
              </a:rPr>
              <a:pPr algn="ctr">
                <a:lnSpc>
                  <a:spcPct val="100000"/>
                </a:lnSpc>
              </a:pPr>
              <a:t>13</a:t>
            </a:fld>
            <a:endParaRPr lang="it-IT" sz="165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CustomShape 1"/>
          <p:cNvSpPr/>
          <p:nvPr/>
        </p:nvSpPr>
        <p:spPr>
          <a:xfrm>
            <a:off x="5791320" y="1905120"/>
            <a:ext cx="2484000" cy="2432160"/>
          </a:xfrm>
          <a:prstGeom prst="rect">
            <a:avLst/>
          </a:prstGeom>
          <a:solidFill>
            <a:srgbClr val="FFFFA6"/>
          </a:solidFill>
          <a:ln w="28440">
            <a:solidFill>
              <a:srgbClr val="7030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43080" indent="-336960"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800" b="1" strike="noStrike" spc="-1" dirty="0">
                <a:solidFill>
                  <a:srgbClr val="E25E08"/>
                </a:solidFill>
                <a:latin typeface="Century Gothic"/>
                <a:ea typeface="DejaVu Sans"/>
              </a:rPr>
              <a:t>Tempi</a:t>
            </a:r>
            <a:endParaRPr lang="it-IT" sz="2800" b="0" strike="noStrike" spc="-1" dirty="0">
              <a:latin typeface="Arial"/>
            </a:endParaRPr>
          </a:p>
          <a:p>
            <a:pPr marL="343080" indent="-336960" algn="just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90 minuti </a:t>
            </a:r>
            <a:endParaRPr lang="it-IT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18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per ciascuna classe</a:t>
            </a:r>
            <a:endParaRPr lang="it-IT" sz="1800" b="0" strike="noStrike" spc="-1" dirty="0">
              <a:latin typeface="Arial"/>
            </a:endParaRPr>
          </a:p>
        </p:txBody>
      </p:sp>
      <p:sp>
        <p:nvSpPr>
          <p:cNvPr id="385" name="CustomShape 2"/>
          <p:cNvSpPr/>
          <p:nvPr/>
        </p:nvSpPr>
        <p:spPr>
          <a:xfrm>
            <a:off x="811440" y="533520"/>
            <a:ext cx="7515000" cy="984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2800" b="1" strike="noStrike" cap="all" spc="-1">
                <a:solidFill>
                  <a:srgbClr val="7030A0"/>
                </a:solidFill>
                <a:latin typeface="Century Gothic"/>
                <a:ea typeface="DejaVu Sans"/>
              </a:rPr>
              <a:t>Progetto Accoglienza classi prime</a:t>
            </a:r>
            <a:r>
              <a:t/>
            </a:r>
            <a:br/>
            <a:r>
              <a:rPr lang="it-IT" sz="2000" b="1" strike="noStrike" cap="all" spc="-1">
                <a:solidFill>
                  <a:srgbClr val="000000"/>
                </a:solidFill>
                <a:latin typeface="Century Gothic"/>
                <a:ea typeface="DejaVu Sans"/>
              </a:rPr>
              <a:t>ATTVITA’ MONITORAGGIO</a:t>
            </a:r>
            <a:r>
              <a:t/>
            </a:r>
            <a:br/>
            <a:r>
              <a:rPr lang="it-IT" sz="2000" b="1" strike="noStrike" cap="all" spc="-1">
                <a:solidFill>
                  <a:srgbClr val="000000"/>
                </a:solidFill>
                <a:latin typeface="Century Gothic"/>
                <a:ea typeface="DejaVu Sans"/>
              </a:rPr>
              <a:t>DATE DA DEFINIRE</a:t>
            </a:r>
            <a:endParaRPr lang="it-IT" sz="2000" b="0" strike="noStrike" spc="-1">
              <a:latin typeface="Arial"/>
            </a:endParaRPr>
          </a:p>
        </p:txBody>
      </p:sp>
      <p:sp>
        <p:nvSpPr>
          <p:cNvPr id="386" name="CustomShape 3"/>
          <p:cNvSpPr/>
          <p:nvPr/>
        </p:nvSpPr>
        <p:spPr>
          <a:xfrm>
            <a:off x="540000" y="1905119"/>
            <a:ext cx="4788000" cy="3296273"/>
          </a:xfrm>
          <a:prstGeom prst="rect">
            <a:avLst/>
          </a:prstGeom>
          <a:solidFill>
            <a:srgbClr val="FFFFA6"/>
          </a:solidFill>
          <a:ln w="28440">
            <a:solidFill>
              <a:srgbClr val="7030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43080" indent="-336960"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800" b="1" strike="noStrike" spc="-1" dirty="0">
                <a:solidFill>
                  <a:srgbClr val="E25E08"/>
                </a:solidFill>
                <a:latin typeface="Century Gothic"/>
                <a:ea typeface="DejaVu Sans"/>
              </a:rPr>
              <a:t>Attività</a:t>
            </a:r>
            <a:endParaRPr lang="it-IT" sz="2800" b="0" strike="noStrike" spc="-1" dirty="0">
              <a:latin typeface="Arial"/>
            </a:endParaRP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Incontro con lo psicologo:</a:t>
            </a:r>
            <a:endParaRPr lang="it-IT" sz="2000" b="0" strike="noStrike" spc="-1" dirty="0">
              <a:latin typeface="Arial"/>
            </a:endParaRP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monitoraggio</a:t>
            </a:r>
            <a:r>
              <a:rPr lang="it-IT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 </a:t>
            </a: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del livello di</a:t>
            </a:r>
            <a:endParaRPr lang="it-IT" sz="2000" b="0" strike="noStrike" spc="-1" dirty="0">
              <a:latin typeface="Arial"/>
            </a:endParaRP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integrazione del gruppo</a:t>
            </a:r>
            <a:endParaRPr lang="it-IT" sz="2000" b="0" strike="noStrike" spc="-1" dirty="0">
              <a:latin typeface="Arial"/>
            </a:endParaRP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classe. </a:t>
            </a: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In caso di </a:t>
            </a:r>
            <a:r>
              <a:rPr lang="it-IT" sz="2000" b="0" strike="noStrike" spc="-1" dirty="0" err="1">
                <a:solidFill>
                  <a:srgbClr val="000000"/>
                </a:solidFill>
                <a:latin typeface="Century Gothic"/>
                <a:ea typeface="DejaVu Sans"/>
              </a:rPr>
              <a:t>DaD</a:t>
            </a: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, gli incontri</a:t>
            </a:r>
            <a:endParaRPr lang="it-IT" sz="2000" b="0" strike="noStrike" spc="-1" dirty="0">
              <a:latin typeface="Arial"/>
            </a:endParaRP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000" spc="-1" dirty="0">
                <a:solidFill>
                  <a:srgbClr val="000000"/>
                </a:solidFill>
                <a:latin typeface="Century Gothic"/>
                <a:ea typeface="DejaVu Sans"/>
              </a:rPr>
              <a:t>p</a:t>
            </a: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otranno svolgersi su piattaforma Teams .</a:t>
            </a: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3200" spc="-1" dirty="0">
              <a:solidFill>
                <a:srgbClr val="000000"/>
              </a:solidFill>
              <a:latin typeface="Century Gothic"/>
              <a:ea typeface="DejaVu Sans"/>
            </a:endParaRPr>
          </a:p>
          <a:p>
            <a:pPr marL="343080" indent="-336960" algn="just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600" b="0" strike="noStrike" spc="-1" dirty="0">
              <a:solidFill>
                <a:srgbClr val="000000"/>
              </a:solidFill>
              <a:latin typeface="Century Gothic"/>
              <a:ea typeface="DejaVu Sans"/>
            </a:endParaRPr>
          </a:p>
          <a:p>
            <a:pPr marL="343080" indent="-336960" algn="just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600" b="0" strike="noStrike" spc="-1" dirty="0">
              <a:latin typeface="Arial"/>
            </a:endParaRPr>
          </a:p>
        </p:txBody>
      </p:sp>
      <p:sp>
        <p:nvSpPr>
          <p:cNvPr id="387" name="CustomShape 4"/>
          <p:cNvSpPr/>
          <p:nvPr/>
        </p:nvSpPr>
        <p:spPr>
          <a:xfrm>
            <a:off x="8400960" y="6170760"/>
            <a:ext cx="496800" cy="49680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" tIns="9000" rIns="9000" bIns="9000" anchor="ctr">
            <a:noAutofit/>
          </a:bodyPr>
          <a:lstStyle/>
          <a:p>
            <a:pPr algn="ctr">
              <a:lnSpc>
                <a:spcPct val="100000"/>
              </a:lnSpc>
            </a:pPr>
            <a:fld id="{CAD5CF29-C422-4C1C-932D-30864D8B5B27}" type="slidenum">
              <a:rPr lang="it-IT" sz="1650" b="0" strike="noStrike" spc="-1">
                <a:solidFill>
                  <a:srgbClr val="FFFFFF"/>
                </a:solidFill>
                <a:latin typeface="Century Gothic"/>
                <a:ea typeface="DejaVu Sans"/>
              </a:rPr>
              <a:pPr algn="ctr">
                <a:lnSpc>
                  <a:spcPct val="100000"/>
                </a:lnSpc>
              </a:pPr>
              <a:t>14</a:t>
            </a:fld>
            <a:endParaRPr lang="it-IT" sz="165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CustomShape 1"/>
          <p:cNvSpPr/>
          <p:nvPr/>
        </p:nvSpPr>
        <p:spPr>
          <a:xfrm>
            <a:off x="811440" y="533520"/>
            <a:ext cx="7515000" cy="984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2400" b="1" strike="noStrike" cap="all" spc="-1" dirty="0">
                <a:solidFill>
                  <a:srgbClr val="0070C0"/>
                </a:solidFill>
                <a:latin typeface="Century Gothic"/>
                <a:ea typeface="DejaVu Sans"/>
              </a:rPr>
              <a:t>Progetto Accoglienza classi SECONDE </a:t>
            </a:r>
            <a:endParaRPr lang="it-IT" sz="2400" b="0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400" b="1" strike="noStrike" cap="all" spc="-1" dirty="0">
                <a:solidFill>
                  <a:srgbClr val="0070C0"/>
                </a:solidFill>
                <a:latin typeface="Century Gothic"/>
                <a:ea typeface="DejaVu Sans"/>
              </a:rPr>
              <a:t> CLASSICO, SCIENZE UMANE, ECONOMICO-SOCIALE</a:t>
            </a:r>
            <a:endParaRPr lang="it-IT" sz="2400" b="0" strike="noStrike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389" name="CustomShape 2"/>
          <p:cNvSpPr/>
          <p:nvPr/>
        </p:nvSpPr>
        <p:spPr>
          <a:xfrm>
            <a:off x="8400960" y="6170760"/>
            <a:ext cx="496800" cy="49680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" tIns="9000" rIns="9000" bIns="9000" anchor="ctr">
            <a:noAutofit/>
          </a:bodyPr>
          <a:lstStyle/>
          <a:p>
            <a:pPr algn="ctr">
              <a:lnSpc>
                <a:spcPct val="100000"/>
              </a:lnSpc>
            </a:pPr>
            <a:fld id="{A7F4ABAF-41B4-4E55-BBFF-43141C5C706C}" type="slidenum">
              <a:rPr lang="it-IT" sz="1650" b="0" strike="noStrike" spc="-1">
                <a:solidFill>
                  <a:srgbClr val="FFFFFF"/>
                </a:solidFill>
                <a:latin typeface="Century Gothic"/>
                <a:ea typeface="DejaVu Sans"/>
              </a:rPr>
              <a:pPr algn="ctr">
                <a:lnSpc>
                  <a:spcPct val="100000"/>
                </a:lnSpc>
              </a:pPr>
              <a:t>15</a:t>
            </a:fld>
            <a:endParaRPr lang="it-IT" sz="1650" b="0" strike="noStrike" spc="-1">
              <a:latin typeface="Arial"/>
            </a:endParaRPr>
          </a:p>
        </p:txBody>
      </p:sp>
      <p:sp>
        <p:nvSpPr>
          <p:cNvPr id="390" name="CustomShape 3"/>
          <p:cNvSpPr/>
          <p:nvPr/>
        </p:nvSpPr>
        <p:spPr>
          <a:xfrm>
            <a:off x="340200" y="2114640"/>
            <a:ext cx="8457480" cy="3331080"/>
          </a:xfrm>
          <a:prstGeom prst="rect">
            <a:avLst/>
          </a:prstGeom>
          <a:solidFill>
            <a:srgbClr val="FFC000"/>
          </a:solidFill>
          <a:ln w="28575">
            <a:solidFill>
              <a:srgbClr val="7030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Lunedì 27 settembre </a:t>
            </a:r>
            <a:r>
              <a:rPr lang="it-IT" sz="18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-</a:t>
            </a: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</a:t>
            </a:r>
            <a:r>
              <a:rPr lang="it-IT" sz="18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visita guidata dell’edificio scolastico a gruppo classe della durata di un’ora</a:t>
            </a: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: </a:t>
            </a:r>
            <a:r>
              <a:rPr lang="it-IT" sz="18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docente di classe e due alunni tutor (tre classi seconde in alternanza).</a:t>
            </a:r>
            <a:endParaRPr lang="it-IT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Martedì 28 settembre </a:t>
            </a:r>
            <a:r>
              <a:rPr lang="it-IT" sz="18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– visita guidata dell’edificio scolastico a gruppo classe della durata di un’ora</a:t>
            </a: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: </a:t>
            </a:r>
            <a:r>
              <a:rPr lang="it-IT" sz="18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docente di classe e due alunni tutor (tre classi seconde in alternanza).</a:t>
            </a:r>
            <a:endParaRPr lang="it-IT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Mercoledì 29 settembre</a:t>
            </a:r>
            <a:r>
              <a:rPr lang="it-IT" sz="18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-  visita guidata dell’edificio scolastico a gruppo classe della durata di un’ora</a:t>
            </a: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: </a:t>
            </a:r>
            <a:r>
              <a:rPr lang="it-IT" sz="18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docente di classe e due alunni tutor (tre classi seconde in alternanza).</a:t>
            </a:r>
            <a:endParaRPr lang="it-IT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1800" b="0" strike="noStrike" spc="-1" dirty="0">
              <a:latin typeface="Arial"/>
            </a:endParaRPr>
          </a:p>
        </p:txBody>
      </p:sp>
      <p:sp>
        <p:nvSpPr>
          <p:cNvPr id="391" name="CustomShape 4"/>
          <p:cNvSpPr/>
          <p:nvPr/>
        </p:nvSpPr>
        <p:spPr>
          <a:xfrm>
            <a:off x="2131200" y="1632240"/>
            <a:ext cx="4571280" cy="36432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Scansione temporale </a:t>
            </a:r>
            <a:endParaRPr lang="it-IT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CustomShape 1"/>
          <p:cNvSpPr/>
          <p:nvPr/>
        </p:nvSpPr>
        <p:spPr>
          <a:xfrm>
            <a:off x="811440" y="533520"/>
            <a:ext cx="7515000" cy="984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2400" b="1" strike="noStrike" cap="all" spc="-1" dirty="0">
                <a:solidFill>
                  <a:srgbClr val="0070C0"/>
                </a:solidFill>
                <a:latin typeface="Century Gothic"/>
                <a:ea typeface="DejaVu Sans"/>
              </a:rPr>
              <a:t>Progetto Accoglienza classi SECONDE CLASSICO, SCIENZE UMANE, ECONOMICO-SOCIALE</a:t>
            </a:r>
            <a:endParaRPr lang="it-IT" sz="2400" b="0" strike="noStrike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393" name="CustomShape 2"/>
          <p:cNvSpPr/>
          <p:nvPr/>
        </p:nvSpPr>
        <p:spPr>
          <a:xfrm>
            <a:off x="8400960" y="6170760"/>
            <a:ext cx="496800" cy="49680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" tIns="9000" rIns="9000" bIns="9000" anchor="ctr">
            <a:noAutofit/>
          </a:bodyPr>
          <a:lstStyle/>
          <a:p>
            <a:pPr algn="ctr">
              <a:lnSpc>
                <a:spcPct val="100000"/>
              </a:lnSpc>
            </a:pPr>
            <a:fld id="{31293599-733E-4BE3-A03B-05F360802EC4}" type="slidenum">
              <a:rPr lang="it-IT" sz="1650" b="0" strike="noStrike" spc="-1">
                <a:solidFill>
                  <a:srgbClr val="FFFFFF"/>
                </a:solidFill>
                <a:latin typeface="Century Gothic"/>
                <a:ea typeface="DejaVu Sans"/>
              </a:rPr>
              <a:pPr algn="ctr">
                <a:lnSpc>
                  <a:spcPct val="100000"/>
                </a:lnSpc>
              </a:pPr>
              <a:t>16</a:t>
            </a:fld>
            <a:endParaRPr lang="it-IT" sz="1650" b="0" strike="noStrike" spc="-1">
              <a:latin typeface="Arial"/>
            </a:endParaRPr>
          </a:p>
        </p:txBody>
      </p:sp>
      <p:sp>
        <p:nvSpPr>
          <p:cNvPr id="394" name="CustomShape 3"/>
          <p:cNvSpPr/>
          <p:nvPr/>
        </p:nvSpPr>
        <p:spPr>
          <a:xfrm>
            <a:off x="340200" y="2064600"/>
            <a:ext cx="8457480" cy="4647600"/>
          </a:xfrm>
          <a:prstGeom prst="rect">
            <a:avLst/>
          </a:prstGeom>
          <a:solidFill>
            <a:srgbClr val="FFC000"/>
          </a:solidFill>
          <a:ln w="28575">
            <a:solidFill>
              <a:srgbClr val="7030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Giovedì 30 settembre</a:t>
            </a:r>
            <a:r>
              <a:rPr lang="it-IT" sz="18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- illustrazione del  Regolamento di Istituto nelle singole classi, anche rispetto alle misure per il Covid-19, della durata di un’ora e  dibattito con il docente di classe di diritto o un altro docente e due studenti tutor (3 classi). </a:t>
            </a:r>
            <a:endParaRPr lang="it-IT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Venerdì 1° ottobre </a:t>
            </a:r>
            <a:r>
              <a:rPr lang="it-IT" sz="18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-</a:t>
            </a: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</a:t>
            </a:r>
            <a:r>
              <a:rPr lang="it-IT" sz="18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illustrazione del  Regolamento di Istituto nelle singole classi, anche rispetto alle misure per il Covid-19, della durata di un’ora e  dibattito con il docente di classe di diritto o un altro docente e due studenti tutor (3 classi). </a:t>
            </a:r>
            <a:endParaRPr lang="it-IT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Sabato 2 ottobre </a:t>
            </a:r>
            <a:r>
              <a:rPr lang="it-IT" sz="18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- illustrazione del  Regolamento di Istituto nelle singole classi, anche rispetto alle misure per il Covid-19, della durata di un’ora e  dibattito con il docente di classe di diritto o un altro docente e due studenti tutor (3 classi). </a:t>
            </a:r>
            <a:endParaRPr lang="it-IT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NB: Per Il Liceo SU e per il LES, tale attività può anche essere svolta in giorni diversi durante l’ora di diritto, in base all’organizzazione dell’orario provvisorio delle classi.</a:t>
            </a:r>
            <a:endParaRPr lang="it-IT" sz="1800" b="0" strike="noStrike" spc="-1" dirty="0">
              <a:latin typeface="Arial"/>
            </a:endParaRPr>
          </a:p>
        </p:txBody>
      </p:sp>
      <p:sp>
        <p:nvSpPr>
          <p:cNvPr id="395" name="CustomShape 4"/>
          <p:cNvSpPr/>
          <p:nvPr/>
        </p:nvSpPr>
        <p:spPr>
          <a:xfrm>
            <a:off x="2131200" y="1632240"/>
            <a:ext cx="4571280" cy="36432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Scansione temporale </a:t>
            </a:r>
            <a:endParaRPr lang="it-IT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CustomShape 1"/>
          <p:cNvSpPr/>
          <p:nvPr/>
        </p:nvSpPr>
        <p:spPr>
          <a:xfrm>
            <a:off x="823320" y="1097280"/>
            <a:ext cx="360" cy="3706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it-IT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it-IT" sz="1800" b="0" strike="noStrike" spc="-1">
              <a:latin typeface="Arial"/>
            </a:endParaRPr>
          </a:p>
        </p:txBody>
      </p:sp>
      <p:sp>
        <p:nvSpPr>
          <p:cNvPr id="397" name="CustomShape 2"/>
          <p:cNvSpPr/>
          <p:nvPr/>
        </p:nvSpPr>
        <p:spPr>
          <a:xfrm>
            <a:off x="822240" y="14400"/>
            <a:ext cx="7516080" cy="124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2400" b="1" strike="noStrike" cap="all" spc="-1" dirty="0">
                <a:solidFill>
                  <a:srgbClr val="0070C0"/>
                </a:solidFill>
                <a:latin typeface="Century Gothic"/>
                <a:ea typeface="DejaVu Sans"/>
              </a:rPr>
              <a:t>Progetto Accoglienza classi SECONDE </a:t>
            </a:r>
            <a:r>
              <a:rPr dirty="0">
                <a:solidFill>
                  <a:srgbClr val="0070C0"/>
                </a:solidFill>
              </a:rPr>
              <a:t/>
            </a:r>
            <a:br>
              <a:rPr dirty="0">
                <a:solidFill>
                  <a:srgbClr val="0070C0"/>
                </a:solidFill>
              </a:rPr>
            </a:br>
            <a:r>
              <a:rPr lang="it-IT" sz="2400" b="1" strike="noStrike" cap="all" spc="-1" dirty="0">
                <a:solidFill>
                  <a:srgbClr val="0070C0"/>
                </a:solidFill>
                <a:latin typeface="Century Gothic"/>
                <a:ea typeface="DejaVu Sans"/>
              </a:rPr>
              <a:t>internazionale</a:t>
            </a:r>
            <a:endParaRPr lang="it-IT" sz="2400" b="0" strike="noStrike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398" name="CustomShape 3"/>
          <p:cNvSpPr/>
          <p:nvPr/>
        </p:nvSpPr>
        <p:spPr>
          <a:xfrm>
            <a:off x="466200" y="1840320"/>
            <a:ext cx="8228520" cy="35136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18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Lunedì 4 ottobre</a:t>
            </a:r>
            <a:r>
              <a:rPr lang="it-IT" sz="18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-</a:t>
            </a:r>
            <a:r>
              <a:rPr lang="it-IT" sz="18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 </a:t>
            </a:r>
            <a:r>
              <a:rPr lang="it-IT" sz="18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visita guidata dell’edificio scolastico a gruppo classe della durata di un’ora </a:t>
            </a:r>
            <a:r>
              <a:rPr lang="it-IT" sz="18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: </a:t>
            </a:r>
            <a:r>
              <a:rPr lang="it-IT" sz="18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docente di classe e due alunni tutor (due classi seconde in alternanza).</a:t>
            </a:r>
            <a:endParaRPr lang="it-IT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18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 Martedì 5 ottobre </a:t>
            </a:r>
            <a:r>
              <a:rPr lang="it-IT" sz="18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– visita guidata dell’edificio scolastico a gruppo classe della durata di un’ora </a:t>
            </a:r>
            <a:r>
              <a:rPr lang="it-IT" sz="18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: </a:t>
            </a:r>
            <a:r>
              <a:rPr lang="it-IT" sz="18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docente di classe e due alunni tutor (due classi seconde in alternanza).</a:t>
            </a:r>
            <a:endParaRPr lang="it-IT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18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Mercoledì 6 ottobre </a:t>
            </a:r>
            <a:r>
              <a:rPr lang="it-IT" sz="18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- visita guidata dell’edificio scolastico a gruppo classe della durata di un’ora </a:t>
            </a:r>
            <a:r>
              <a:rPr lang="it-IT" sz="18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: </a:t>
            </a:r>
            <a:r>
              <a:rPr lang="it-IT" sz="18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docente di classe e due alunni tutor (due classi seconde in alternanza).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399" name="CustomShape 4"/>
          <p:cNvSpPr/>
          <p:nvPr/>
        </p:nvSpPr>
        <p:spPr>
          <a:xfrm>
            <a:off x="2187360" y="1263600"/>
            <a:ext cx="4571280" cy="36432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Scansione temporale </a:t>
            </a:r>
            <a:endParaRPr lang="it-IT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CustomShape 1"/>
          <p:cNvSpPr/>
          <p:nvPr/>
        </p:nvSpPr>
        <p:spPr>
          <a:xfrm>
            <a:off x="823140" y="379800"/>
            <a:ext cx="7497360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000" b="1" strike="noStrike" cap="all" spc="-1" dirty="0">
                <a:solidFill>
                  <a:srgbClr val="00B050"/>
                </a:solidFill>
                <a:latin typeface="Century Gothic"/>
                <a:ea typeface="DejaVu Sans"/>
              </a:rPr>
              <a:t>Progetto Accoglienza classi SECONDE </a:t>
            </a:r>
            <a:r>
              <a:rPr sz="2000" dirty="0">
                <a:solidFill>
                  <a:srgbClr val="00B050"/>
                </a:solidFill>
              </a:rPr>
              <a:t/>
            </a:r>
            <a:br>
              <a:rPr sz="2000" dirty="0">
                <a:solidFill>
                  <a:srgbClr val="00B050"/>
                </a:solidFill>
              </a:rPr>
            </a:br>
            <a:r>
              <a:rPr lang="it-IT" sz="2000" b="1" strike="noStrike" cap="all" spc="-1" dirty="0">
                <a:solidFill>
                  <a:srgbClr val="00B050"/>
                </a:solidFill>
                <a:latin typeface="Century Gothic"/>
                <a:ea typeface="DejaVu Sans"/>
              </a:rPr>
              <a:t>internazionale</a:t>
            </a:r>
            <a:endParaRPr lang="it-IT" sz="2000" b="0" strike="noStrike" spc="-1" dirty="0">
              <a:solidFill>
                <a:srgbClr val="00B050"/>
              </a:solidFill>
              <a:latin typeface="Arial"/>
            </a:endParaRPr>
          </a:p>
        </p:txBody>
      </p:sp>
      <p:sp>
        <p:nvSpPr>
          <p:cNvPr id="401" name="CustomShape 2"/>
          <p:cNvSpPr/>
          <p:nvPr/>
        </p:nvSpPr>
        <p:spPr>
          <a:xfrm>
            <a:off x="343080" y="1895646"/>
            <a:ext cx="8457480" cy="4406040"/>
          </a:xfrm>
          <a:prstGeom prst="rect">
            <a:avLst/>
          </a:prstGeom>
          <a:solidFill>
            <a:srgbClr val="92D050"/>
          </a:solidFill>
          <a:ln w="28575">
            <a:solidFill>
              <a:srgbClr val="7030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1600" b="1" strike="noStrike" spc="-1" dirty="0">
              <a:solidFill>
                <a:srgbClr val="000000"/>
              </a:solidFill>
              <a:latin typeface="Century Gothic"/>
              <a:ea typeface="DejaVu Sans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16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Giovedì 7 ottobre</a:t>
            </a:r>
            <a:r>
              <a:rPr lang="it-IT" sz="16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- illustrazione del  Regolamento di Istituto nelle singole classi (3 classi INT/3 classi LES- SU-CL), anche rispetto alle misure per il Covid-19, della durata di un’ora e  dibattito con il docente di classe di diritto o un altro docente e due studenti tutor. </a:t>
            </a:r>
            <a:endParaRPr lang="it-IT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16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Venerdì 8 ottobre </a:t>
            </a:r>
            <a:r>
              <a:rPr lang="it-IT" sz="16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-</a:t>
            </a:r>
            <a:r>
              <a:rPr lang="it-IT" sz="16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</a:t>
            </a:r>
            <a:r>
              <a:rPr lang="it-IT" sz="16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illustrazione del  Regolamento di Istituto nelle singole classi (3 classi INT/3 classi LES- SU-CL), anche rispetto alle misure per il Covid-19, della durata di un’ora e  dibattito con il docente di classe di diritto o un altro docente e due studenti tutor. </a:t>
            </a:r>
            <a:endParaRPr lang="it-IT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16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Sabato 9 ottobre </a:t>
            </a:r>
            <a:r>
              <a:rPr lang="it-IT" sz="16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- illustrazione del  Regolamento di Istituto nelle singole classi (3 classi INT/3 classi LES- SU-CL), anche rispetto alle misure per il Covid-19, della durata di un’ora e  dibattito con il docente di classe di diritto o un altro docente e due studenti tutor. </a:t>
            </a:r>
          </a:p>
          <a:p>
            <a:pPr>
              <a:spcBef>
                <a:spcPts val="799"/>
              </a:spcBef>
              <a:tabLst>
                <a:tab pos="0" algn="l"/>
              </a:tabLst>
            </a:pPr>
            <a:r>
              <a:rPr lang="it-IT" sz="16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Lunedì 10 ottobre – </a:t>
            </a:r>
            <a:r>
              <a:rPr lang="it-IT" sz="16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attività concordata con lo psicologo propost</a:t>
            </a:r>
            <a:r>
              <a:rPr lang="it-IT" sz="1600" spc="-1" dirty="0">
                <a:solidFill>
                  <a:srgbClr val="000000"/>
                </a:solidFill>
                <a:latin typeface="Century Gothic"/>
                <a:ea typeface="DejaVu Sans"/>
              </a:rPr>
              <a:t>a dagli alunni tutor </a:t>
            </a:r>
            <a:r>
              <a:rPr lang="it-IT" sz="16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nelle singole classi della durata di un’ora.</a:t>
            </a:r>
            <a:endParaRPr lang="it-IT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NB: Questa attività può anche essere svolta in giorni diversi durante l’ora di diritto, in base  all’organizzazione dell’orario provvisorio delle classi.</a:t>
            </a:r>
            <a:endParaRPr lang="it-IT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1800" b="0" strike="noStrike" spc="-1" dirty="0">
              <a:latin typeface="Arial"/>
            </a:endParaRPr>
          </a:p>
        </p:txBody>
      </p:sp>
      <p:sp>
        <p:nvSpPr>
          <p:cNvPr id="402" name="CustomShape 3"/>
          <p:cNvSpPr/>
          <p:nvPr/>
        </p:nvSpPr>
        <p:spPr>
          <a:xfrm>
            <a:off x="2077150" y="1308779"/>
            <a:ext cx="4571280" cy="36432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Scansione temporale </a:t>
            </a:r>
            <a:endParaRPr lang="it-IT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CustomShape 1"/>
          <p:cNvSpPr/>
          <p:nvPr/>
        </p:nvSpPr>
        <p:spPr>
          <a:xfrm>
            <a:off x="661320" y="314640"/>
            <a:ext cx="7975080" cy="8295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400" b="1" strike="noStrike" cap="all" spc="-1" dirty="0">
                <a:solidFill>
                  <a:srgbClr val="0070C0"/>
                </a:solidFill>
                <a:latin typeface="Century Gothic"/>
                <a:ea typeface="DejaVu Sans"/>
              </a:rPr>
              <a:t>Progetto Accoglienza classi SECONDE CLASSICO, SCIENZE UMANE, ECONOMICO-SOCIALE</a:t>
            </a:r>
            <a:endParaRPr lang="it-IT" sz="2400" b="0" strike="noStrike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404" name="CustomShape 2"/>
          <p:cNvSpPr/>
          <p:nvPr/>
        </p:nvSpPr>
        <p:spPr>
          <a:xfrm>
            <a:off x="1125000" y="1515240"/>
            <a:ext cx="7510680" cy="638640"/>
          </a:xfrm>
          <a:prstGeom prst="rect">
            <a:avLst/>
          </a:prstGeom>
          <a:solidFill>
            <a:srgbClr val="FFFF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PRIMA, SECONDA E TERZA GIORNATA</a:t>
            </a:r>
            <a:r>
              <a:t/>
            </a:r>
            <a:br/>
            <a:r>
              <a:rPr lang="it-IT" sz="18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LUNEDI’ 27 – MARTEDI’ 28 – MERCOLEDI’ 29 SETTEMBRE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405" name="CustomShape 3"/>
          <p:cNvSpPr/>
          <p:nvPr/>
        </p:nvSpPr>
        <p:spPr>
          <a:xfrm>
            <a:off x="375120" y="2715480"/>
            <a:ext cx="3886560" cy="3011400"/>
          </a:xfrm>
          <a:prstGeom prst="rect">
            <a:avLst/>
          </a:prstGeom>
          <a:solidFill>
            <a:srgbClr val="FFFFA6"/>
          </a:solidFill>
          <a:ln w="28440">
            <a:solidFill>
              <a:schemeClr val="accent3">
                <a:lumMod val="75000"/>
              </a:scheme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/>
          </a:bodyPr>
          <a:lstStyle/>
          <a:p>
            <a:pPr marL="343080" indent="-336960"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800" b="1" strike="noStrike" spc="-1" dirty="0">
                <a:solidFill>
                  <a:srgbClr val="E25E08"/>
                </a:solidFill>
                <a:latin typeface="Century Gothic"/>
                <a:ea typeface="DejaVu Sans"/>
              </a:rPr>
              <a:t>Attività</a:t>
            </a:r>
            <a:endParaRPr lang="it-IT" sz="2800" b="0" strike="noStrike" spc="-1" dirty="0">
              <a:latin typeface="Arial"/>
            </a:endParaRP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buClr>
                <a:srgbClr val="E25E08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Visita guidata da parte  delle classi seconde, in alternanza, degli spazi della scuola a cura dei docenti di classe presenti in base all’orario e degli studenti tutor (aule, Biblioteca, cortile, Teatro…)</a:t>
            </a:r>
            <a:endParaRPr lang="it-IT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 dirty="0">
              <a:latin typeface="Arial"/>
            </a:endParaRPr>
          </a:p>
        </p:txBody>
      </p:sp>
      <p:sp>
        <p:nvSpPr>
          <p:cNvPr id="406" name="CustomShape 4"/>
          <p:cNvSpPr/>
          <p:nvPr/>
        </p:nvSpPr>
        <p:spPr>
          <a:xfrm>
            <a:off x="4742280" y="2599560"/>
            <a:ext cx="3194280" cy="3127320"/>
          </a:xfrm>
          <a:prstGeom prst="rect">
            <a:avLst/>
          </a:prstGeom>
          <a:solidFill>
            <a:srgbClr val="FFFFA6"/>
          </a:solidFill>
          <a:ln w="28440">
            <a:solidFill>
              <a:schemeClr val="accent3">
                <a:lumMod val="75000"/>
              </a:scheme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800" b="1" strike="noStrike" spc="-1">
                <a:solidFill>
                  <a:srgbClr val="E25E08"/>
                </a:solidFill>
                <a:latin typeface="Century Gothic"/>
                <a:ea typeface="DejaVu Sans"/>
              </a:rPr>
              <a:t>Tempi </a:t>
            </a:r>
            <a:endParaRPr lang="it-IT" sz="2800" b="0" strike="noStrike" spc="-1">
              <a:latin typeface="Arial"/>
            </a:endParaRPr>
          </a:p>
          <a:p>
            <a:pPr marL="343080" indent="-336960" algn="just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it-IT" sz="20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60 min. per gruppo classe</a:t>
            </a:r>
            <a:endParaRPr lang="it-IT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2E2E2"/>
            </a:gs>
            <a:gs pos="100000">
              <a:srgbClr val="FFD7D7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CustomShape 1"/>
          <p:cNvSpPr/>
          <p:nvPr/>
        </p:nvSpPr>
        <p:spPr>
          <a:xfrm>
            <a:off x="822960" y="365760"/>
            <a:ext cx="7515000" cy="54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it-IT" sz="2800" b="1" strike="noStrike" cap="all" spc="-1">
                <a:solidFill>
                  <a:srgbClr val="7030A0"/>
                </a:solidFill>
                <a:latin typeface="Century Gothic"/>
                <a:ea typeface="DejaVu Sans"/>
              </a:rPr>
              <a:t>Progetto Accoglienza classi prime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331" name="CustomShape 2"/>
          <p:cNvSpPr/>
          <p:nvPr/>
        </p:nvSpPr>
        <p:spPr>
          <a:xfrm>
            <a:off x="120240" y="1219320"/>
            <a:ext cx="8631000" cy="109636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2" name="CustomShape 3"/>
          <p:cNvSpPr/>
          <p:nvPr/>
        </p:nvSpPr>
        <p:spPr>
          <a:xfrm>
            <a:off x="120240" y="1066680"/>
            <a:ext cx="8809920" cy="984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 fontScale="98000"/>
          </a:bodyPr>
          <a:lstStyle/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1600" b="1" strike="noStrike" cap="all" spc="352" dirty="0">
                <a:solidFill>
                  <a:srgbClr val="000000"/>
                </a:solidFill>
                <a:latin typeface="Century Gothic"/>
                <a:ea typeface="DejaVu Sans"/>
              </a:rPr>
              <a:t>Classi </a:t>
            </a:r>
            <a:r>
              <a:rPr lang="it-IT" sz="1600" b="1" strike="noStrike" cap="all" spc="352" dirty="0" err="1">
                <a:solidFill>
                  <a:srgbClr val="000000"/>
                </a:solidFill>
                <a:latin typeface="Century Gothic"/>
                <a:ea typeface="DejaVu Sans"/>
              </a:rPr>
              <a:t>iNTERESSATE</a:t>
            </a:r>
            <a:r>
              <a:rPr lang="it-IT" sz="1600" b="0" strike="noStrike" cap="all" spc="352" dirty="0">
                <a:solidFill>
                  <a:srgbClr val="000000"/>
                </a:solidFill>
                <a:latin typeface="Century Gothic"/>
                <a:ea typeface="DejaVu Sans"/>
              </a:rPr>
              <a:t>: </a:t>
            </a:r>
            <a:r>
              <a:rPr lang="it-IT" sz="1600" b="1" u="sng" strike="noStrike" cap="all" spc="352" dirty="0">
                <a:solidFill>
                  <a:srgbClr val="000000"/>
                </a:solidFill>
                <a:uFillTx/>
                <a:latin typeface="Century Gothic"/>
                <a:ea typeface="DejaVu Sans"/>
              </a:rPr>
              <a:t>classi </a:t>
            </a:r>
            <a:r>
              <a:rPr lang="it-IT" sz="1600" b="1" u="sng" strike="noStrike" cap="all" spc="352" dirty="0" err="1">
                <a:solidFill>
                  <a:srgbClr val="000000"/>
                </a:solidFill>
                <a:uFillTx/>
                <a:latin typeface="Century Gothic"/>
                <a:ea typeface="DejaVu Sans"/>
              </a:rPr>
              <a:t>primE</a:t>
            </a:r>
            <a:r>
              <a:rPr lang="it-IT" sz="1600" b="1" u="sng" strike="noStrike" cap="all" spc="352" dirty="0">
                <a:solidFill>
                  <a:srgbClr val="000000"/>
                </a:solidFill>
                <a:uFillTx/>
                <a:latin typeface="Century Gothic"/>
                <a:ea typeface="DejaVu Sans"/>
              </a:rPr>
              <a:t> </a:t>
            </a:r>
            <a:r>
              <a:rPr lang="it-IT" sz="1600" b="1" u="sng" cap="all" spc="352" dirty="0">
                <a:solidFill>
                  <a:srgbClr val="000000"/>
                </a:solidFill>
                <a:latin typeface="Century Gothic"/>
                <a:ea typeface="DejaVu Sans"/>
              </a:rPr>
              <a:t>E SECONDE </a:t>
            </a:r>
            <a:r>
              <a:rPr lang="it-IT" sz="1600" b="1" u="sng" strike="noStrike" cap="all" spc="352" dirty="0">
                <a:solidFill>
                  <a:srgbClr val="000000"/>
                </a:solidFill>
                <a:uFillTx/>
                <a:latin typeface="Century Gothic"/>
                <a:ea typeface="DejaVu Sans"/>
              </a:rPr>
              <a:t>cl/SU/LES/  </a:t>
            </a:r>
            <a:r>
              <a:rPr lang="it-IT" sz="1600" b="1" u="sng" strike="noStrike" cap="all" spc="352" dirty="0" err="1">
                <a:solidFill>
                  <a:srgbClr val="000000"/>
                </a:solidFill>
                <a:uFillTx/>
                <a:latin typeface="Century Gothic"/>
                <a:ea typeface="DejaVu Sans"/>
              </a:rPr>
              <a:t>IntERNAZIONALE</a:t>
            </a:r>
            <a:endParaRPr lang="it-IT" sz="1600" b="0" strike="noStrike" spc="-1" dirty="0">
              <a:latin typeface="Arial"/>
            </a:endParaRPr>
          </a:p>
        </p:txBody>
      </p:sp>
      <p:sp>
        <p:nvSpPr>
          <p:cNvPr id="333" name="CustomShape 4"/>
          <p:cNvSpPr/>
          <p:nvPr/>
        </p:nvSpPr>
        <p:spPr>
          <a:xfrm>
            <a:off x="235440" y="2526840"/>
            <a:ext cx="8223480" cy="3076312"/>
          </a:xfrm>
          <a:prstGeom prst="rect">
            <a:avLst/>
          </a:prstGeom>
          <a:solidFill>
            <a:srgbClr val="81D41A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it-IT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6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DOCENTI COINVOLTI:</a:t>
            </a:r>
            <a:endParaRPr lang="it-IT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6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</a:t>
            </a:r>
            <a:endParaRPr lang="it-IT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6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C. </a:t>
            </a:r>
            <a:r>
              <a:rPr lang="it-IT" sz="1600" b="0" strike="noStrike" spc="-1" dirty="0" err="1">
                <a:solidFill>
                  <a:srgbClr val="000000"/>
                </a:solidFill>
                <a:latin typeface="Century Gothic"/>
                <a:ea typeface="DejaVu Sans"/>
              </a:rPr>
              <a:t>Menzà</a:t>
            </a:r>
            <a:r>
              <a:rPr lang="it-IT" sz="16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, R. Fiorillo, M. </a:t>
            </a:r>
            <a:r>
              <a:rPr lang="it-IT" sz="1600" b="0" strike="noStrike" spc="-1" dirty="0" err="1">
                <a:solidFill>
                  <a:srgbClr val="000000"/>
                </a:solidFill>
                <a:latin typeface="Century Gothic"/>
                <a:ea typeface="DejaVu Sans"/>
              </a:rPr>
              <a:t>Magherini</a:t>
            </a:r>
            <a:r>
              <a:rPr lang="it-IT" sz="16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,, docenti di diritto, docenti coordinatori e docenti </a:t>
            </a:r>
            <a:r>
              <a:rPr lang="it-IT" sz="1600" spc="-1" dirty="0">
                <a:solidFill>
                  <a:srgbClr val="000000"/>
                </a:solidFill>
                <a:latin typeface="Century Gothic"/>
                <a:ea typeface="DejaVu Sans"/>
              </a:rPr>
              <a:t>d</a:t>
            </a:r>
            <a:r>
              <a:rPr lang="it-IT" sz="16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elle classi prime </a:t>
            </a:r>
            <a:r>
              <a:rPr lang="it-IT" sz="1600" spc="-1" dirty="0">
                <a:solidFill>
                  <a:srgbClr val="000000"/>
                </a:solidFill>
                <a:latin typeface="Century Gothic"/>
              </a:rPr>
              <a:t>e seconde, docenti di Scienze motorie e sportive </a:t>
            </a:r>
            <a:endParaRPr lang="it-IT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6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STUDENTI COINVOLTI:</a:t>
            </a:r>
            <a:r>
              <a:rPr lang="it-IT" sz="16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classi quarte  del LICEO delle S.U., del L.E.S. </a:t>
            </a:r>
            <a:r>
              <a:rPr lang="it-IT" sz="1600" spc="-1" dirty="0">
                <a:solidFill>
                  <a:srgbClr val="000000"/>
                </a:solidFill>
                <a:latin typeface="Century Gothic"/>
                <a:ea typeface="DejaVu Sans"/>
              </a:rPr>
              <a:t>, </a:t>
            </a:r>
            <a:r>
              <a:rPr lang="it-IT" sz="16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del LICEO CLASSICO e del LICEO INTERNAZIONALE</a:t>
            </a:r>
            <a:endParaRPr lang="it-IT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6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TUTTE LE ATTIVITA’, IN CLASSE  E FUORI, SI INTENDONO SVOLTE ALLA PRESENZA DEI DOCENTI IN ORARIO E DEGLI STUDENTI TUTOR.</a:t>
            </a:r>
            <a:endParaRPr lang="it-IT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600" b="0" strike="noStrike" spc="-1" dirty="0">
              <a:latin typeface="Arial"/>
            </a:endParaRPr>
          </a:p>
        </p:txBody>
      </p:sp>
      <p:sp>
        <p:nvSpPr>
          <p:cNvPr id="334" name="CustomShape 5"/>
          <p:cNvSpPr/>
          <p:nvPr/>
        </p:nvSpPr>
        <p:spPr>
          <a:xfrm>
            <a:off x="8400960" y="6170760"/>
            <a:ext cx="496800" cy="49680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" tIns="9000" rIns="9000" bIns="9000" anchor="ctr">
            <a:noAutofit/>
          </a:bodyPr>
          <a:lstStyle/>
          <a:p>
            <a:pPr algn="ctr">
              <a:lnSpc>
                <a:spcPct val="100000"/>
              </a:lnSpc>
            </a:pPr>
            <a:fld id="{1163193B-A6D1-4452-A944-4850B52AC9B5}" type="slidenum">
              <a:rPr lang="it-IT" sz="1650" b="0" strike="noStrike" spc="-1">
                <a:solidFill>
                  <a:srgbClr val="FFFFFF"/>
                </a:solidFill>
                <a:latin typeface="Century Gothic"/>
                <a:ea typeface="DejaVu Sans"/>
              </a:rPr>
              <a:pPr algn="ctr">
                <a:lnSpc>
                  <a:spcPct val="100000"/>
                </a:lnSpc>
              </a:pPr>
              <a:t>2</a:t>
            </a:fld>
            <a:endParaRPr lang="it-IT" sz="165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CustomShape 1"/>
          <p:cNvSpPr/>
          <p:nvPr/>
        </p:nvSpPr>
        <p:spPr>
          <a:xfrm>
            <a:off x="717480" y="347400"/>
            <a:ext cx="7863120" cy="8295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400" b="1" strike="noStrike" cap="all" spc="-1" dirty="0">
                <a:solidFill>
                  <a:srgbClr val="0070C0"/>
                </a:solidFill>
                <a:latin typeface="Century Gothic"/>
                <a:ea typeface="DejaVu Sans"/>
              </a:rPr>
              <a:t>Progetto Accoglienza classi SECONDE CLASSICO, SCIENZE UMANE, ECONOMICO-SOCIALE</a:t>
            </a:r>
            <a:endParaRPr lang="it-IT" sz="2400" b="0" strike="noStrike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408" name="CustomShape 2"/>
          <p:cNvSpPr/>
          <p:nvPr/>
        </p:nvSpPr>
        <p:spPr>
          <a:xfrm>
            <a:off x="717480" y="2181240"/>
            <a:ext cx="3501000" cy="2495160"/>
          </a:xfrm>
          <a:prstGeom prst="rect">
            <a:avLst/>
          </a:prstGeom>
          <a:solidFill>
            <a:srgbClr val="FFFFA6"/>
          </a:solidFill>
          <a:ln w="28575">
            <a:solidFill>
              <a:schemeClr val="accent3">
                <a:lumMod val="75000"/>
              </a:scheme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2800" b="1" strike="noStrike" spc="-1" dirty="0">
                <a:solidFill>
                  <a:srgbClr val="E25E08"/>
                </a:solidFill>
                <a:latin typeface="Century Gothic"/>
                <a:ea typeface="DejaVu Sans"/>
              </a:rPr>
              <a:t>Attività </a:t>
            </a:r>
            <a:endParaRPr lang="it-IT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Lettura e spiegazione del Regolamento di Istituto a cura dei docenti di diritto o di un altro docente della classe e due studenti tutor.</a:t>
            </a:r>
            <a:endParaRPr lang="it-IT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000" b="0" strike="noStrike" spc="-1" dirty="0">
              <a:latin typeface="Arial"/>
            </a:endParaRPr>
          </a:p>
        </p:txBody>
      </p:sp>
      <p:sp>
        <p:nvSpPr>
          <p:cNvPr id="409" name="CustomShape 3"/>
          <p:cNvSpPr/>
          <p:nvPr/>
        </p:nvSpPr>
        <p:spPr>
          <a:xfrm>
            <a:off x="4954680" y="2181240"/>
            <a:ext cx="3501000" cy="2432160"/>
          </a:xfrm>
          <a:prstGeom prst="rect">
            <a:avLst/>
          </a:prstGeom>
          <a:solidFill>
            <a:srgbClr val="FFFFA6"/>
          </a:solidFill>
          <a:ln w="28440">
            <a:solidFill>
              <a:schemeClr val="accent3">
                <a:lumMod val="75000"/>
              </a:scheme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43080" indent="-336960"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800" b="1" strike="noStrike" spc="-1">
                <a:solidFill>
                  <a:srgbClr val="E25E08"/>
                </a:solidFill>
                <a:latin typeface="Century Gothic"/>
                <a:ea typeface="DejaVu Sans"/>
              </a:rPr>
              <a:t>Tempi</a:t>
            </a:r>
            <a:endParaRPr lang="it-IT" sz="2800" b="0" strike="noStrike" spc="-1">
              <a:latin typeface="Arial"/>
            </a:endParaRPr>
          </a:p>
          <a:p>
            <a:pPr marL="343080" indent="-336960" algn="just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it-IT" sz="20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60 minuti per ciascuna classe.</a:t>
            </a:r>
            <a:endParaRPr lang="it-IT" sz="20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>
              <a:latin typeface="Arial"/>
            </a:endParaRPr>
          </a:p>
        </p:txBody>
      </p:sp>
      <p:sp>
        <p:nvSpPr>
          <p:cNvPr id="410" name="CustomShape 4"/>
          <p:cNvSpPr/>
          <p:nvPr/>
        </p:nvSpPr>
        <p:spPr>
          <a:xfrm>
            <a:off x="1069920" y="1356480"/>
            <a:ext cx="7510680" cy="638640"/>
          </a:xfrm>
          <a:prstGeom prst="rect">
            <a:avLst/>
          </a:prstGeom>
          <a:solidFill>
            <a:srgbClr val="FFFF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QUARTA, QUINTA E SESTA GIORNATA</a:t>
            </a:r>
            <a:r>
              <a:t/>
            </a:r>
            <a:br/>
            <a:r>
              <a:rPr lang="it-IT" sz="18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LUNEDI’ 27 – MARTEDI’ 28 – MERCOLEDI’ 29 SETTEMBRE</a:t>
            </a:r>
            <a:endParaRPr lang="it-IT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CustomShape 1"/>
          <p:cNvSpPr/>
          <p:nvPr/>
        </p:nvSpPr>
        <p:spPr>
          <a:xfrm>
            <a:off x="872280" y="375480"/>
            <a:ext cx="7497360" cy="821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400" b="1" strike="noStrike" cap="all" spc="-1" dirty="0">
                <a:solidFill>
                  <a:srgbClr val="0070C0"/>
                </a:solidFill>
                <a:latin typeface="Century Gothic"/>
                <a:ea typeface="DejaVu Sans"/>
              </a:rPr>
              <a:t>Progetto Accoglienza classi SECONDE </a:t>
            </a:r>
            <a:r>
              <a:rPr dirty="0">
                <a:solidFill>
                  <a:srgbClr val="0070C0"/>
                </a:solidFill>
              </a:rPr>
              <a:t/>
            </a:r>
            <a:br>
              <a:rPr dirty="0">
                <a:solidFill>
                  <a:srgbClr val="0070C0"/>
                </a:solidFill>
              </a:rPr>
            </a:br>
            <a:r>
              <a:rPr lang="it-IT" sz="2400" b="1" strike="noStrike" cap="all" spc="-1" dirty="0">
                <a:solidFill>
                  <a:srgbClr val="0070C0"/>
                </a:solidFill>
                <a:latin typeface="Century Gothic"/>
                <a:ea typeface="DejaVu Sans"/>
              </a:rPr>
              <a:t>internazionale</a:t>
            </a:r>
            <a:endParaRPr lang="it-IT" sz="2400" b="0" strike="noStrike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412" name="CustomShape 2"/>
          <p:cNvSpPr/>
          <p:nvPr/>
        </p:nvSpPr>
        <p:spPr>
          <a:xfrm>
            <a:off x="1125000" y="1515240"/>
            <a:ext cx="7510680" cy="63864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PRIMA, SECONDA E TERZA GIORNATA</a:t>
            </a:r>
            <a:r>
              <a:t/>
            </a:r>
            <a:br/>
            <a:r>
              <a:rPr lang="it-IT" sz="18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LUNEDI’ 4 – MARTEDI’ 5– MERCOLEDI’ 6 OTTOBRE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413" name="CustomShape 3"/>
          <p:cNvSpPr/>
          <p:nvPr/>
        </p:nvSpPr>
        <p:spPr>
          <a:xfrm>
            <a:off x="670133" y="2595591"/>
            <a:ext cx="3886560" cy="3011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440">
            <a:solidFill>
              <a:srgbClr val="7030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lnSpcReduction="10000"/>
          </a:bodyPr>
          <a:lstStyle/>
          <a:p>
            <a:pPr marL="343080" indent="-336960"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800" b="1" strike="noStrike" spc="-1" dirty="0">
                <a:solidFill>
                  <a:srgbClr val="E25E08"/>
                </a:solidFill>
                <a:latin typeface="Century Gothic"/>
                <a:ea typeface="DejaVu Sans"/>
              </a:rPr>
              <a:t>Attività</a:t>
            </a:r>
            <a:endParaRPr lang="it-IT" sz="2800" b="0" strike="noStrike" spc="-1" dirty="0">
              <a:latin typeface="Arial"/>
            </a:endParaRP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buClr>
                <a:srgbClr val="E25E08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Visita guidata da parte delle classi seconde, in alternanza, degli spazi della scuola a cura dei docenti di classe presenti in base all’orario e degli studenti tutor (aule, Biblioteca, …)</a:t>
            </a:r>
            <a:endParaRPr lang="it-IT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 dirty="0">
              <a:latin typeface="Arial"/>
            </a:endParaRPr>
          </a:p>
        </p:txBody>
      </p:sp>
      <p:sp>
        <p:nvSpPr>
          <p:cNvPr id="414" name="CustomShape 4"/>
          <p:cNvSpPr/>
          <p:nvPr/>
        </p:nvSpPr>
        <p:spPr>
          <a:xfrm>
            <a:off x="5161481" y="2599560"/>
            <a:ext cx="3194280" cy="30074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440">
            <a:solidFill>
              <a:srgbClr val="7030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800" b="1" strike="noStrike" spc="-1" dirty="0">
                <a:solidFill>
                  <a:srgbClr val="E25E08"/>
                </a:solidFill>
                <a:latin typeface="Century Gothic"/>
                <a:ea typeface="DejaVu Sans"/>
              </a:rPr>
              <a:t>Tempi </a:t>
            </a:r>
            <a:endParaRPr lang="it-IT" sz="2800" b="0" strike="noStrike" spc="-1" dirty="0">
              <a:latin typeface="Arial"/>
            </a:endParaRPr>
          </a:p>
          <a:p>
            <a:pPr marL="343080" indent="-336960" algn="just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60 min. per gruppo classe</a:t>
            </a:r>
            <a:endParaRPr lang="it-IT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CustomShape 1"/>
          <p:cNvSpPr/>
          <p:nvPr/>
        </p:nvSpPr>
        <p:spPr>
          <a:xfrm>
            <a:off x="872280" y="375480"/>
            <a:ext cx="7497360" cy="821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400" b="1" strike="noStrike" cap="all" spc="-1" dirty="0">
                <a:solidFill>
                  <a:srgbClr val="0070C0"/>
                </a:solidFill>
                <a:latin typeface="Century Gothic"/>
                <a:ea typeface="DejaVu Sans"/>
              </a:rPr>
              <a:t>Progetto Accoglienza classi SECONDE </a:t>
            </a:r>
            <a:r>
              <a:rPr dirty="0">
                <a:solidFill>
                  <a:srgbClr val="0070C0"/>
                </a:solidFill>
              </a:rPr>
              <a:t/>
            </a:r>
            <a:br>
              <a:rPr dirty="0">
                <a:solidFill>
                  <a:srgbClr val="0070C0"/>
                </a:solidFill>
              </a:rPr>
            </a:br>
            <a:r>
              <a:rPr lang="it-IT" sz="2400" b="1" strike="noStrike" cap="all" spc="-1" dirty="0">
                <a:solidFill>
                  <a:srgbClr val="0070C0"/>
                </a:solidFill>
                <a:latin typeface="Century Gothic"/>
                <a:ea typeface="DejaVu Sans"/>
              </a:rPr>
              <a:t>internazionale</a:t>
            </a:r>
            <a:endParaRPr lang="it-IT" sz="2400" b="0" strike="noStrike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416" name="CustomShape 2"/>
          <p:cNvSpPr/>
          <p:nvPr/>
        </p:nvSpPr>
        <p:spPr>
          <a:xfrm>
            <a:off x="1169280" y="1332360"/>
            <a:ext cx="7510680" cy="63864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QUARTA, QUINTA E SESTA GIORNATA</a:t>
            </a:r>
            <a:r>
              <a:rPr dirty="0"/>
              <a:t/>
            </a:r>
            <a:br>
              <a:rPr dirty="0"/>
            </a:b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GIOVEDI’ 7 – VENERDI’ 8 – SABATO 9 OTTOBRE</a:t>
            </a:r>
            <a:endParaRPr lang="it-IT" sz="1800" b="0" strike="noStrike" spc="-1" dirty="0">
              <a:latin typeface="Arial"/>
            </a:endParaRPr>
          </a:p>
        </p:txBody>
      </p:sp>
      <p:sp>
        <p:nvSpPr>
          <p:cNvPr id="417" name="CustomShape 3"/>
          <p:cNvSpPr/>
          <p:nvPr/>
        </p:nvSpPr>
        <p:spPr>
          <a:xfrm>
            <a:off x="717480" y="2438640"/>
            <a:ext cx="3501000" cy="24951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7030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2800" b="1" strike="noStrike" spc="-1" dirty="0">
                <a:solidFill>
                  <a:srgbClr val="E25E08"/>
                </a:solidFill>
                <a:latin typeface="Century Gothic"/>
                <a:ea typeface="DejaVu Sans"/>
              </a:rPr>
              <a:t>Attività</a:t>
            </a:r>
          </a:p>
          <a:p>
            <a:pPr algn="ctr">
              <a:lnSpc>
                <a:spcPct val="100000"/>
              </a:lnSpc>
            </a:pPr>
            <a:r>
              <a:rPr lang="it-IT" sz="2000" b="1" strike="noStrike" spc="-1" dirty="0">
                <a:solidFill>
                  <a:srgbClr val="E25E08"/>
                </a:solidFill>
                <a:latin typeface="Century Gothic"/>
                <a:ea typeface="DejaVu Sans"/>
              </a:rPr>
              <a:t> </a:t>
            </a:r>
            <a:endParaRPr lang="it-IT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Lettura e spiegazione del Regolamento di Istituto a cura dei docenti di diritto o di un altro docente della classe e due studenti tutor.</a:t>
            </a:r>
            <a:endParaRPr lang="it-IT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000" b="0" strike="noStrike" spc="-1" dirty="0">
              <a:latin typeface="Arial"/>
            </a:endParaRPr>
          </a:p>
        </p:txBody>
      </p:sp>
      <p:sp>
        <p:nvSpPr>
          <p:cNvPr id="418" name="CustomShape 4"/>
          <p:cNvSpPr/>
          <p:nvPr/>
        </p:nvSpPr>
        <p:spPr>
          <a:xfrm>
            <a:off x="4924800" y="2469960"/>
            <a:ext cx="3501000" cy="24321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440">
            <a:solidFill>
              <a:srgbClr val="7030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43080" indent="-336960"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800" b="1" strike="noStrike" spc="-1">
                <a:solidFill>
                  <a:srgbClr val="E25E08"/>
                </a:solidFill>
                <a:latin typeface="Century Gothic"/>
                <a:ea typeface="DejaVu Sans"/>
              </a:rPr>
              <a:t>Tempi</a:t>
            </a:r>
            <a:endParaRPr lang="it-IT" sz="2800" b="0" strike="noStrike" spc="-1">
              <a:latin typeface="Arial"/>
            </a:endParaRPr>
          </a:p>
          <a:p>
            <a:pPr marL="343080" indent="-336960" algn="just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it-IT" sz="20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60 minuti per ciascuna classe.</a:t>
            </a:r>
            <a:endParaRPr lang="it-IT" sz="20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>
            <a:extLst>
              <a:ext uri="{FF2B5EF4-FFF2-40B4-BE49-F238E27FC236}">
                <a16:creationId xmlns:a16="http://schemas.microsoft.com/office/drawing/2014/main" xmlns="" id="{049FF232-1BEB-4CCD-A854-6682867ABC78}"/>
              </a:ext>
            </a:extLst>
          </p:cNvPr>
          <p:cNvSpPr/>
          <p:nvPr/>
        </p:nvSpPr>
        <p:spPr>
          <a:xfrm>
            <a:off x="872280" y="375480"/>
            <a:ext cx="7497360" cy="821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400" b="1" strike="noStrike" cap="all" spc="-1" dirty="0">
                <a:solidFill>
                  <a:srgbClr val="0070C0"/>
                </a:solidFill>
                <a:latin typeface="Century Gothic"/>
                <a:ea typeface="DejaVu Sans"/>
              </a:rPr>
              <a:t>Progetto Accoglienza classi SECONDE </a:t>
            </a:r>
            <a:r>
              <a:rPr dirty="0">
                <a:solidFill>
                  <a:srgbClr val="0070C0"/>
                </a:solidFill>
              </a:rPr>
              <a:t/>
            </a:r>
            <a:br>
              <a:rPr dirty="0">
                <a:solidFill>
                  <a:srgbClr val="0070C0"/>
                </a:solidFill>
              </a:rPr>
            </a:br>
            <a:r>
              <a:rPr lang="it-IT" sz="2400" b="1" strike="noStrike" cap="all" spc="-1" dirty="0">
                <a:solidFill>
                  <a:srgbClr val="0070C0"/>
                </a:solidFill>
                <a:latin typeface="Century Gothic"/>
                <a:ea typeface="DejaVu Sans"/>
              </a:rPr>
              <a:t>internazionale</a:t>
            </a:r>
            <a:endParaRPr lang="it-IT" sz="2400" b="0" strike="noStrike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5" name="CustomShape 2">
            <a:extLst>
              <a:ext uri="{FF2B5EF4-FFF2-40B4-BE49-F238E27FC236}">
                <a16:creationId xmlns:a16="http://schemas.microsoft.com/office/drawing/2014/main" xmlns="" id="{380B9223-A626-41AA-B9F3-F6136CCF2082}"/>
              </a:ext>
            </a:extLst>
          </p:cNvPr>
          <p:cNvSpPr/>
          <p:nvPr/>
        </p:nvSpPr>
        <p:spPr>
          <a:xfrm>
            <a:off x="1060996" y="1332360"/>
            <a:ext cx="7510680" cy="63864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SETTIMA GIORNATA GIORNATA</a:t>
            </a:r>
            <a:r>
              <a:rPr dirty="0"/>
              <a:t/>
            </a:r>
            <a:br>
              <a:rPr dirty="0"/>
            </a:b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LUNEDI’ 10 OTTOBRE</a:t>
            </a:r>
            <a:endParaRPr lang="it-IT" sz="1800" b="0" strike="noStrike" spc="-1" dirty="0">
              <a:latin typeface="Arial"/>
            </a:endParaRPr>
          </a:p>
        </p:txBody>
      </p:sp>
      <p:sp>
        <p:nvSpPr>
          <p:cNvPr id="6" name="CustomShape 3">
            <a:extLst>
              <a:ext uri="{FF2B5EF4-FFF2-40B4-BE49-F238E27FC236}">
                <a16:creationId xmlns:a16="http://schemas.microsoft.com/office/drawing/2014/main" xmlns="" id="{6B4DD523-66A6-44A5-8E03-0217A42AA67F}"/>
              </a:ext>
            </a:extLst>
          </p:cNvPr>
          <p:cNvSpPr/>
          <p:nvPr/>
        </p:nvSpPr>
        <p:spPr>
          <a:xfrm>
            <a:off x="540000" y="2057400"/>
            <a:ext cx="4025880" cy="281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36960" algn="ctr">
              <a:lnSpc>
                <a:spcPct val="100000"/>
              </a:lnSpc>
              <a:tabLst>
                <a:tab pos="0" algn="l"/>
              </a:tabLst>
            </a:pPr>
            <a:endParaRPr lang="it-IT" sz="1800" b="0" strike="noStrike" spc="-1" dirty="0">
              <a:latin typeface="Arial"/>
            </a:endParaRPr>
          </a:p>
          <a:p>
            <a:pPr marL="343080" indent="-336960" algn="ctr">
              <a:lnSpc>
                <a:spcPct val="100000"/>
              </a:lnSpc>
              <a:tabLst>
                <a:tab pos="0" algn="l"/>
              </a:tabLst>
            </a:pPr>
            <a:r>
              <a:rPr lang="it-IT" sz="2800" b="1" strike="noStrike" spc="-1" dirty="0">
                <a:solidFill>
                  <a:srgbClr val="E25E08"/>
                </a:solidFill>
                <a:latin typeface="Century Gothic"/>
                <a:ea typeface="DejaVu Sans"/>
              </a:rPr>
              <a:t>Attività</a:t>
            </a:r>
            <a:endParaRPr lang="it-IT" sz="2800" b="0" strike="noStrike" spc="-1" dirty="0">
              <a:latin typeface="Arial"/>
            </a:endParaRP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it-IT" sz="2000" spc="-1" dirty="0">
                <a:solidFill>
                  <a:srgbClr val="000000"/>
                </a:solidFill>
                <a:latin typeface="Century Gothic"/>
                <a:ea typeface="DejaVu Sans"/>
              </a:rPr>
              <a:t>Attività inclusive riguardanti il tema della </a:t>
            </a: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relazione tra pari e dello «star bene» a scuola, proposte dagli studenti tutor.</a:t>
            </a:r>
            <a:endParaRPr lang="it-IT" sz="2000" b="0" strike="noStrike" spc="-1" dirty="0">
              <a:latin typeface="Arial"/>
            </a:endParaRP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 dirty="0">
              <a:latin typeface="Arial"/>
            </a:endParaRPr>
          </a:p>
          <a:p>
            <a:pPr marL="343080" indent="-336960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 dirty="0">
              <a:latin typeface="Arial"/>
            </a:endParaRPr>
          </a:p>
          <a:p>
            <a:pPr marL="343080" indent="-336960"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 dirty="0">
              <a:latin typeface="Arial"/>
            </a:endParaRPr>
          </a:p>
        </p:txBody>
      </p:sp>
      <p:sp>
        <p:nvSpPr>
          <p:cNvPr id="7" name="CustomShape 4">
            <a:extLst>
              <a:ext uri="{FF2B5EF4-FFF2-40B4-BE49-F238E27FC236}">
                <a16:creationId xmlns:a16="http://schemas.microsoft.com/office/drawing/2014/main" xmlns="" id="{89500C43-D6D9-4386-82FB-5742F680B852}"/>
              </a:ext>
            </a:extLst>
          </p:cNvPr>
          <p:cNvSpPr/>
          <p:nvPr/>
        </p:nvSpPr>
        <p:spPr>
          <a:xfrm>
            <a:off x="4924800" y="2469960"/>
            <a:ext cx="3501000" cy="24321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440">
            <a:solidFill>
              <a:srgbClr val="7030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43080" indent="-336960"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800" b="1" strike="noStrike" spc="-1">
                <a:solidFill>
                  <a:srgbClr val="E25E08"/>
                </a:solidFill>
                <a:latin typeface="Century Gothic"/>
                <a:ea typeface="DejaVu Sans"/>
              </a:rPr>
              <a:t>Tempi</a:t>
            </a:r>
            <a:endParaRPr lang="it-IT" sz="2800" b="0" strike="noStrike" spc="-1">
              <a:latin typeface="Arial"/>
            </a:endParaRPr>
          </a:p>
          <a:p>
            <a:pPr marL="343080" indent="-336960" algn="just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it-IT" sz="20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60 minuti per ciascuna classe.</a:t>
            </a:r>
            <a:endParaRPr lang="it-IT" sz="20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3828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8F3D9"/>
            </a:gs>
            <a:gs pos="100000">
              <a:srgbClr val="FFD7D7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CustomShape 1"/>
          <p:cNvSpPr/>
          <p:nvPr/>
        </p:nvSpPr>
        <p:spPr>
          <a:xfrm>
            <a:off x="822960" y="365760"/>
            <a:ext cx="7515000" cy="54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it-IT" sz="2800" b="1" strike="noStrike" cap="all" spc="-1">
                <a:solidFill>
                  <a:srgbClr val="7030A0"/>
                </a:solidFill>
                <a:latin typeface="Century Gothic"/>
                <a:ea typeface="DejaVu Sans"/>
              </a:rPr>
              <a:t>Progetto Accoglienza classi prime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336" name="CustomShape 2"/>
          <p:cNvSpPr/>
          <p:nvPr/>
        </p:nvSpPr>
        <p:spPr>
          <a:xfrm>
            <a:off x="222840" y="1219320"/>
            <a:ext cx="8528400" cy="679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7" name="CustomShape 3"/>
          <p:cNvSpPr/>
          <p:nvPr/>
        </p:nvSpPr>
        <p:spPr>
          <a:xfrm>
            <a:off x="124560" y="970546"/>
            <a:ext cx="3294360" cy="7513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200" b="1" strike="noStrike" cap="all" spc="352" dirty="0">
              <a:solidFill>
                <a:srgbClr val="2A6099"/>
              </a:solidFill>
              <a:latin typeface="Century Gothic"/>
              <a:ea typeface="DejaVu Sans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500" b="1" strike="noStrike" cap="all" spc="352" dirty="0">
                <a:solidFill>
                  <a:srgbClr val="2A6099"/>
                </a:solidFill>
                <a:latin typeface="Century Gothic"/>
                <a:ea typeface="DejaVu Sans"/>
              </a:rPr>
              <a:t>PREMESSA</a:t>
            </a:r>
            <a:r>
              <a:rPr lang="it-IT" sz="2500" b="1" strike="noStrike" cap="all" spc="352" dirty="0">
                <a:solidFill>
                  <a:srgbClr val="000000"/>
                </a:solidFill>
                <a:latin typeface="Century Gothic"/>
                <a:ea typeface="DejaVu Sans"/>
              </a:rPr>
              <a:t>:</a:t>
            </a:r>
            <a:endParaRPr lang="it-IT" sz="25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1600" b="0" strike="noStrike" spc="-1" dirty="0">
              <a:latin typeface="Arial"/>
            </a:endParaRPr>
          </a:p>
        </p:txBody>
      </p:sp>
      <p:sp>
        <p:nvSpPr>
          <p:cNvPr id="338" name="CustomShape 4"/>
          <p:cNvSpPr/>
          <p:nvPr/>
        </p:nvSpPr>
        <p:spPr>
          <a:xfrm>
            <a:off x="59400" y="1600271"/>
            <a:ext cx="8838360" cy="476908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it-IT" sz="16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Il Progetto Accoglienza è rivolto agli studenti delle classi prime e vuole essere una risposta positiva alle difficoltà che inevitabilmente essi incontrano al loro ingresso nella scuola superiore, a maggior ragione se si considera l’impoverimento delle attività di orientamento fruite on line a causa della situazione pandemica. Non solo, in considerazione dei disagi emersi anche tra gli allievi della nostra scuola, è stato ritenuto </a:t>
            </a:r>
            <a:r>
              <a:rPr lang="it-IT" sz="1600" b="1" spc="-1" dirty="0">
                <a:solidFill>
                  <a:srgbClr val="000000"/>
                </a:solidFill>
                <a:latin typeface="Century Gothic"/>
              </a:rPr>
              <a:t>opportuno coinvolgere eccezionalmente </a:t>
            </a:r>
            <a:r>
              <a:rPr lang="it-IT" sz="16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nell’iniziativa le classi seconde di tutti gli indirizzi dell’Istituto.  </a:t>
            </a:r>
            <a:endParaRPr lang="it-IT" sz="1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it-IT" sz="16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Quanto proposto che verrà seguito e guidato dai docenti in orario, dai coordinatori e dai docenti referenti e tutor </a:t>
            </a:r>
            <a:r>
              <a:rPr lang="it-IT" sz="1600" b="1" spc="-1" dirty="0">
                <a:solidFill>
                  <a:srgbClr val="000000"/>
                </a:solidFill>
                <a:latin typeface="Century Gothic"/>
                <a:ea typeface="DejaVu Sans"/>
              </a:rPr>
              <a:t>del </a:t>
            </a:r>
            <a:r>
              <a:rPr lang="it-IT" sz="16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PCTO, deve intendersi come un vero e proprio percorso curricolare. L’analisi delle esperienze degli alunni e delle loro risposte ad esse può fornire, inoltre, informazioni e spunti utili ai Consigli di Classe ai fini di una didattica più rispondente ai bisogni formativi.</a:t>
            </a:r>
            <a:endParaRPr lang="it-IT" sz="1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it-IT" sz="16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La condivisione delle finalità inclusive e degli obiettivi dell’accoglienza degli alunni rappresenta la premessa imprescindibile per la realizzazione del progetto. </a:t>
            </a:r>
            <a:endParaRPr lang="it-IT" sz="1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it-IT" sz="16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Occorre, a questo scopo, un lavoro sinergico e consapevole da parte di tutti i docenti di ciascuna classe interessata. E’ previsto, infatti, un incontro in plenaria (su piattaforma Teams), prima dell’inizio delle lezioni, con tutti i docenti delle classi prime e seconde, in cui lo psicologo della scuola, la Vicepreside e le docenti referenti del progetto forniranno tutte le indicazioni necessarie per lo svolgimento delle attività.</a:t>
            </a:r>
            <a:endParaRPr lang="it-IT" sz="1600" b="0" strike="noStrike" spc="-1" dirty="0">
              <a:latin typeface="Arial"/>
            </a:endParaRPr>
          </a:p>
        </p:txBody>
      </p:sp>
      <p:sp>
        <p:nvSpPr>
          <p:cNvPr id="339" name="CustomShape 5"/>
          <p:cNvSpPr/>
          <p:nvPr/>
        </p:nvSpPr>
        <p:spPr>
          <a:xfrm>
            <a:off x="8400960" y="6170760"/>
            <a:ext cx="496800" cy="49680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" tIns="9000" rIns="9000" bIns="9000" anchor="ctr">
            <a:noAutofit/>
          </a:bodyPr>
          <a:lstStyle/>
          <a:p>
            <a:pPr algn="ctr">
              <a:lnSpc>
                <a:spcPct val="100000"/>
              </a:lnSpc>
            </a:pPr>
            <a:fld id="{7E32D8EA-1B2D-4A91-9C64-D5CEDB9CB011}" type="slidenum">
              <a:rPr lang="it-IT" sz="1650" b="0" strike="noStrike" spc="-1">
                <a:solidFill>
                  <a:srgbClr val="FFFFFF"/>
                </a:solidFill>
                <a:latin typeface="Century Gothic"/>
                <a:ea typeface="DejaVu Sans"/>
              </a:rPr>
              <a:pPr algn="ctr">
                <a:lnSpc>
                  <a:spcPct val="100000"/>
                </a:lnSpc>
              </a:pPr>
              <a:t>3</a:t>
            </a:fld>
            <a:endParaRPr lang="it-IT" sz="165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75000">
              <a:srgbClr val="FFFFFF"/>
            </a:gs>
            <a:gs pos="100000">
              <a:srgbClr val="DDDDDD"/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CustomShape 1"/>
          <p:cNvSpPr/>
          <p:nvPr/>
        </p:nvSpPr>
        <p:spPr>
          <a:xfrm>
            <a:off x="822960" y="365760"/>
            <a:ext cx="7515000" cy="54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it-IT" sz="2800" b="1" strike="noStrike" cap="all" spc="-1">
                <a:solidFill>
                  <a:srgbClr val="7030A0"/>
                </a:solidFill>
                <a:latin typeface="Century Gothic"/>
                <a:ea typeface="DejaVu Sans"/>
              </a:rPr>
              <a:t>Progetto Accoglienza classi prime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341" name="CustomShape 2"/>
          <p:cNvSpPr/>
          <p:nvPr/>
        </p:nvSpPr>
        <p:spPr>
          <a:xfrm>
            <a:off x="540000" y="1800000"/>
            <a:ext cx="7918920" cy="3983400"/>
          </a:xfrm>
          <a:prstGeom prst="rect">
            <a:avLst/>
          </a:prstGeom>
          <a:solidFill>
            <a:srgbClr val="B4C7D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79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"/>
            </a:pPr>
            <a:r>
              <a:rPr lang="it-IT" sz="16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Promuovere l'acquisizione di una maggiore conoscenza di sé per lo sviluppo della propria individualità e per instaurare un adeguato rapporto con il gruppo dei pari e con gli adulti.</a:t>
            </a:r>
            <a:endParaRPr lang="it-IT" sz="1600" b="0" strike="noStrike" spc="-1">
              <a:latin typeface="Arial"/>
            </a:endParaRPr>
          </a:p>
          <a:p>
            <a:pPr marL="285840" indent="-279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"/>
            </a:pPr>
            <a:r>
              <a:rPr lang="it-IT" sz="16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Indirizzare alla conoscenza degli spazi dell’Istituto per consentirne una fruizione consapevole.</a:t>
            </a:r>
            <a:endParaRPr lang="it-IT" sz="1600" b="0" strike="noStrike" spc="-1">
              <a:latin typeface="Arial"/>
            </a:endParaRPr>
          </a:p>
          <a:p>
            <a:pPr marL="285840" indent="-279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"/>
            </a:pPr>
            <a:r>
              <a:rPr lang="it-IT" sz="16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Promuovere  un approccio corretto al Regolamento di Istituto e al rispetto di regole condivise, anche in riferimento al Protocollo Sicurezza Covid a.s. 2021/22 della scuola.</a:t>
            </a:r>
            <a:endParaRPr lang="it-IT" sz="1600" b="0" strike="noStrike" spc="-1">
              <a:latin typeface="Arial"/>
            </a:endParaRPr>
          </a:p>
          <a:p>
            <a:pPr marL="285840" indent="-279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"/>
            </a:pPr>
            <a:r>
              <a:rPr lang="it-IT" sz="16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Sviluppare la consapevolezza della diversità come “valore” da vivere e da condividere.</a:t>
            </a:r>
            <a:endParaRPr lang="it-IT" sz="1600" b="0" strike="noStrike" spc="-1">
              <a:latin typeface="Arial"/>
            </a:endParaRPr>
          </a:p>
          <a:p>
            <a:pPr marL="285840" indent="-279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"/>
            </a:pPr>
            <a:r>
              <a:rPr lang="it-IT" sz="16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Promuovere la capacità di gestione delle proprie emozioni.</a:t>
            </a:r>
            <a:endParaRPr lang="it-IT" sz="1600" b="0" strike="noStrike" spc="-1">
              <a:latin typeface="Arial"/>
            </a:endParaRPr>
          </a:p>
          <a:p>
            <a:pPr marL="285840" indent="-279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"/>
            </a:pPr>
            <a:r>
              <a:rPr lang="it-IT" sz="16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Potenziare la disponibilità a costruire rapporti di amicizia e di cooperazione nel gruppo.</a:t>
            </a:r>
            <a:endParaRPr lang="it-IT" sz="1600" b="0" strike="noStrike" spc="-1">
              <a:latin typeface="Arial"/>
            </a:endParaRPr>
          </a:p>
          <a:p>
            <a:pPr marL="285840" indent="-279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"/>
            </a:pPr>
            <a:r>
              <a:rPr lang="it-IT" sz="16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Rafforzare il senso di identità e di appartenenza alla scuola.</a:t>
            </a:r>
            <a:endParaRPr lang="it-IT" sz="1600" b="0" strike="noStrike" spc="-1">
              <a:latin typeface="Arial"/>
            </a:endParaRPr>
          </a:p>
          <a:p>
            <a:pPr marL="285840" indent="-279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"/>
            </a:pPr>
            <a:r>
              <a:rPr lang="it-IT" sz="16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Realizzare una reale inclusione degli studenti.</a:t>
            </a:r>
            <a:endParaRPr lang="it-IT" sz="16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it-IT" sz="1600" b="0" strike="noStrike" spc="-1">
              <a:latin typeface="Arial"/>
            </a:endParaRPr>
          </a:p>
        </p:txBody>
      </p:sp>
      <p:sp>
        <p:nvSpPr>
          <p:cNvPr id="342" name="CustomShape 3"/>
          <p:cNvSpPr/>
          <p:nvPr/>
        </p:nvSpPr>
        <p:spPr>
          <a:xfrm>
            <a:off x="3780000" y="1202040"/>
            <a:ext cx="1016640" cy="363960"/>
          </a:xfrm>
          <a:prstGeom prst="rect">
            <a:avLst/>
          </a:prstGeom>
          <a:solidFill>
            <a:srgbClr val="81D41A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Finalità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343" name="CustomShape 4"/>
          <p:cNvSpPr/>
          <p:nvPr/>
        </p:nvSpPr>
        <p:spPr>
          <a:xfrm>
            <a:off x="8400960" y="6170760"/>
            <a:ext cx="496800" cy="49680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" tIns="9000" rIns="9000" bIns="9000" anchor="ctr">
            <a:noAutofit/>
          </a:bodyPr>
          <a:lstStyle/>
          <a:p>
            <a:pPr algn="ctr">
              <a:lnSpc>
                <a:spcPct val="100000"/>
              </a:lnSpc>
            </a:pPr>
            <a:fld id="{A738F289-346F-45D4-A19D-B065B4FF5360}" type="slidenum">
              <a:rPr lang="it-IT" sz="1650" b="0" strike="noStrike" spc="-1">
                <a:solidFill>
                  <a:srgbClr val="FFFFFF"/>
                </a:solidFill>
                <a:latin typeface="Century Gothic"/>
                <a:ea typeface="DejaVu Sans"/>
              </a:rPr>
              <a:pPr algn="ctr">
                <a:lnSpc>
                  <a:spcPct val="100000"/>
                </a:lnSpc>
              </a:pPr>
              <a:t>4</a:t>
            </a:fld>
            <a:endParaRPr lang="it-IT" sz="165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CustomShape 1"/>
          <p:cNvSpPr/>
          <p:nvPr/>
        </p:nvSpPr>
        <p:spPr>
          <a:xfrm>
            <a:off x="583560" y="380880"/>
            <a:ext cx="745668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800" b="1" strike="noStrike" cap="all" spc="-1">
                <a:solidFill>
                  <a:srgbClr val="7030A0"/>
                </a:solidFill>
                <a:latin typeface="Century Gothic"/>
                <a:ea typeface="DejaVu Sans"/>
              </a:rPr>
              <a:t>Progetto Accoglienza classi prime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345" name="CustomShape 2"/>
          <p:cNvSpPr/>
          <p:nvPr/>
        </p:nvSpPr>
        <p:spPr>
          <a:xfrm>
            <a:off x="2867040" y="960120"/>
            <a:ext cx="2889360" cy="364320"/>
          </a:xfrm>
          <a:prstGeom prst="rect">
            <a:avLst/>
          </a:prstGeom>
          <a:solidFill>
            <a:srgbClr val="FF542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Scansione temporale 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346" name="CustomShape 3"/>
          <p:cNvSpPr/>
          <p:nvPr/>
        </p:nvSpPr>
        <p:spPr>
          <a:xfrm>
            <a:off x="343080" y="1563480"/>
            <a:ext cx="8457480" cy="4600440"/>
          </a:xfrm>
          <a:prstGeom prst="rect">
            <a:avLst/>
          </a:prstGeom>
          <a:solidFill>
            <a:srgbClr val="FFDE59"/>
          </a:solidFill>
          <a:ln w="28575">
            <a:solidFill>
              <a:srgbClr val="7030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0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Prima settimana </a:t>
            </a:r>
            <a:endParaRPr lang="it-IT" sz="2000" b="0" strike="noStrike" spc="-1" dirty="0">
              <a:latin typeface="Arial"/>
            </a:endParaRPr>
          </a:p>
          <a:p>
            <a:pPr marL="216000" indent="-2134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it-IT" sz="20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Mercoledì 15 settembre </a:t>
            </a: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-</a:t>
            </a:r>
            <a:r>
              <a:rPr lang="it-IT" sz="20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</a:t>
            </a: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saluto della Preside nelle singole classi prime con presentazione degli studenti tutor.</a:t>
            </a:r>
            <a:endParaRPr lang="it-IT" sz="2000" b="0" strike="noStrike" spc="-1" dirty="0">
              <a:latin typeface="Arial"/>
            </a:endParaRPr>
          </a:p>
          <a:p>
            <a:pPr marL="216000" indent="-2134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it-IT" sz="20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Giovedì 16 settembre </a:t>
            </a: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- visita guidata dell’edificio scolastico a gruppo classe della durata di un’ora </a:t>
            </a:r>
            <a:r>
              <a:rPr lang="it-IT" sz="20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: </a:t>
            </a: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docente di classe e due alunni tutor (tre classi prime in alternanza).</a:t>
            </a:r>
            <a:endParaRPr lang="it-IT" sz="2000" b="0" strike="noStrike" spc="-1" dirty="0">
              <a:latin typeface="Arial"/>
            </a:endParaRPr>
          </a:p>
          <a:p>
            <a:pPr marL="216000" indent="-2134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it-IT" sz="20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Venerdì 17 settembre</a:t>
            </a: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-  visita guidata dell’edificio scolastico a gruppo classe della durata di un’ora </a:t>
            </a:r>
            <a:r>
              <a:rPr lang="it-IT" sz="20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: </a:t>
            </a: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docente di classe e due alunni tutor (tre classi prime in alternanza).</a:t>
            </a:r>
            <a:endParaRPr lang="it-IT" sz="2000" b="0" strike="noStrike" spc="-1" dirty="0">
              <a:latin typeface="Arial"/>
            </a:endParaRPr>
          </a:p>
          <a:p>
            <a:pPr marL="216000" indent="-2134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it-IT" sz="20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Sabato 18 settembre</a:t>
            </a: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-  visita guidata dell’edificio scolastico a gruppo classe della durata di un’ora </a:t>
            </a:r>
            <a:r>
              <a:rPr lang="it-IT" sz="20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: </a:t>
            </a: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docente di classe e due alunni tutor (due classi prime in alternanza e due in contemporanea).</a:t>
            </a:r>
            <a:endParaRPr lang="it-IT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 dirty="0">
              <a:latin typeface="Arial"/>
            </a:endParaRPr>
          </a:p>
        </p:txBody>
      </p:sp>
      <p:sp>
        <p:nvSpPr>
          <p:cNvPr id="347" name="CustomShape 4"/>
          <p:cNvSpPr/>
          <p:nvPr/>
        </p:nvSpPr>
        <p:spPr>
          <a:xfrm>
            <a:off x="8400960" y="6170760"/>
            <a:ext cx="496800" cy="49680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" tIns="9000" rIns="9000" bIns="9000" anchor="ctr">
            <a:noAutofit/>
          </a:bodyPr>
          <a:lstStyle/>
          <a:p>
            <a:pPr algn="ctr">
              <a:lnSpc>
                <a:spcPct val="100000"/>
              </a:lnSpc>
            </a:pPr>
            <a:fld id="{93C19818-A65F-4F6B-9932-B8DA341C09B8}" type="slidenum">
              <a:rPr lang="it-IT" sz="1650" b="0" strike="noStrike" spc="-1">
                <a:solidFill>
                  <a:srgbClr val="FFFFFF"/>
                </a:solidFill>
                <a:latin typeface="Century Gothic"/>
                <a:ea typeface="DejaVu Sans"/>
              </a:rPr>
              <a:pPr algn="ctr">
                <a:lnSpc>
                  <a:spcPct val="100000"/>
                </a:lnSpc>
              </a:pPr>
              <a:t>5</a:t>
            </a:fld>
            <a:endParaRPr lang="it-IT" sz="165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CustomShape 1"/>
          <p:cNvSpPr/>
          <p:nvPr/>
        </p:nvSpPr>
        <p:spPr>
          <a:xfrm>
            <a:off x="583560" y="380880"/>
            <a:ext cx="745668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800" b="1" strike="noStrike" cap="all" spc="-1">
                <a:solidFill>
                  <a:srgbClr val="7030A0"/>
                </a:solidFill>
                <a:latin typeface="Century Gothic"/>
                <a:ea typeface="DejaVu Sans"/>
              </a:rPr>
              <a:t>Progetto Accoglienza classi prime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349" name="CustomShape 2"/>
          <p:cNvSpPr/>
          <p:nvPr/>
        </p:nvSpPr>
        <p:spPr>
          <a:xfrm>
            <a:off x="3007440" y="835560"/>
            <a:ext cx="2889360" cy="363960"/>
          </a:xfrm>
          <a:prstGeom prst="rect">
            <a:avLst/>
          </a:prstGeom>
          <a:solidFill>
            <a:srgbClr val="FF4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Scansione temporale 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350" name="CustomShape 3"/>
          <p:cNvSpPr/>
          <p:nvPr/>
        </p:nvSpPr>
        <p:spPr>
          <a:xfrm>
            <a:off x="343080" y="1322280"/>
            <a:ext cx="8457480" cy="5154840"/>
          </a:xfrm>
          <a:prstGeom prst="rect">
            <a:avLst/>
          </a:prstGeom>
          <a:solidFill>
            <a:srgbClr val="FFFFA6"/>
          </a:solidFill>
          <a:ln w="28575">
            <a:solidFill>
              <a:srgbClr val="7030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25000" lnSpcReduction="20000"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30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Seconda settimana</a:t>
            </a:r>
            <a:r>
              <a:rPr lang="it-IT" sz="3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</a:t>
            </a:r>
            <a:endParaRPr lang="it-IT" sz="3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3000" b="0" strike="noStrike" spc="-1" dirty="0">
              <a:latin typeface="Arial"/>
            </a:endParaRPr>
          </a:p>
          <a:p>
            <a:pPr marL="216000" indent="-2134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it-IT" sz="73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Lunedì 20 settembre </a:t>
            </a:r>
            <a:r>
              <a:rPr lang="it-IT" sz="73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-</a:t>
            </a:r>
            <a:r>
              <a:rPr lang="it-IT" sz="73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</a:t>
            </a:r>
            <a:r>
              <a:rPr lang="it-IT" sz="73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giochi di presentazione nelle singole classi della durata di un’ora e  trenta minuti.</a:t>
            </a:r>
            <a:endParaRPr lang="it-IT" sz="7300" b="0" strike="noStrike" spc="-1" dirty="0">
              <a:latin typeface="Arial"/>
            </a:endParaRPr>
          </a:p>
          <a:p>
            <a:pPr marL="216000" indent="-2134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it-IT" sz="73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Martedì 21–</a:t>
            </a:r>
            <a:r>
              <a:rPr lang="it-IT" sz="73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</a:t>
            </a:r>
            <a:r>
              <a:rPr lang="it-IT" sz="73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</a:t>
            </a:r>
            <a:r>
              <a:rPr lang="it-IT" sz="73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illustrazione del  Regolamento di Istituto nelle singole classi (3 classi), anche rispetto alle misure per il Covid-19, della durata di un’ora e  dibattito con il docente di classe di diritto o un altro docente e due studenti tutor. </a:t>
            </a:r>
            <a:endParaRPr lang="it-IT" sz="7300" b="0" strike="noStrike" spc="-1" dirty="0">
              <a:latin typeface="Arial"/>
            </a:endParaRPr>
          </a:p>
          <a:p>
            <a:pPr marL="216000" indent="-2134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it-IT" sz="73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Mercoledì 22 –</a:t>
            </a:r>
            <a:r>
              <a:rPr lang="it-IT" sz="73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</a:t>
            </a:r>
            <a:r>
              <a:rPr lang="it-IT" sz="73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</a:t>
            </a:r>
            <a:r>
              <a:rPr lang="it-IT" sz="73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illustrazione del  Regolamento di Istituto nelle singole classi (3 classi), anche rispetto alle misure per il Covid-19, della durata di un’ora  e  dibattito con il docente di classe di diritto o un altro docente e due studenti tutor. </a:t>
            </a:r>
            <a:endParaRPr lang="it-IT" sz="7300" b="0" strike="noStrike" spc="-1" dirty="0">
              <a:latin typeface="Arial"/>
            </a:endParaRPr>
          </a:p>
          <a:p>
            <a:pPr marL="216000" indent="-2134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it-IT" sz="73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Giovedì 23 settembre –</a:t>
            </a:r>
            <a:r>
              <a:rPr lang="it-IT" sz="73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</a:t>
            </a:r>
            <a:r>
              <a:rPr lang="it-IT" sz="73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</a:t>
            </a:r>
            <a:r>
              <a:rPr lang="it-IT" sz="73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illustrazione del  Regolamento di Istituto nelle singole classi (4 classi), anche rispetto alle misure per il Covid-19, della durata di un’ora e  dibattito con il docente di classe di diritto o un altro docente e due studenti tutor. </a:t>
            </a:r>
            <a:endParaRPr lang="it-IT" sz="73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7300" b="0" strike="noStrike" spc="-1" dirty="0">
              <a:latin typeface="Arial"/>
            </a:endParaRPr>
          </a:p>
          <a:p>
            <a:pPr marL="720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73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NB: Per Il Liceo SU e per il Liceo ES, l’attività inerente al Regolamento di Istituto può anche essere svolta in giorni diversi durante l’ora di diritto, secondo l’organizzazione dell’orario provvisorio.</a:t>
            </a:r>
            <a:endParaRPr lang="it-IT" sz="7300" b="0" strike="noStrike" spc="-1" dirty="0">
              <a:latin typeface="Arial"/>
            </a:endParaRPr>
          </a:p>
          <a:p>
            <a:pPr marL="720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73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	</a:t>
            </a:r>
            <a:endParaRPr lang="it-IT" sz="7300" b="0" strike="noStrike" spc="-1" dirty="0">
              <a:latin typeface="Arial"/>
            </a:endParaRPr>
          </a:p>
          <a:p>
            <a:pPr marL="720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7300" b="0" strike="noStrike" spc="-1" dirty="0">
              <a:latin typeface="Arial"/>
            </a:endParaRPr>
          </a:p>
          <a:p>
            <a:pPr marL="720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3000" b="0" strike="noStrike" spc="-1" dirty="0">
              <a:latin typeface="Arial"/>
            </a:endParaRPr>
          </a:p>
          <a:p>
            <a:pPr marL="720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3000" b="0" strike="noStrike" spc="-1" dirty="0">
              <a:latin typeface="Arial"/>
            </a:endParaRPr>
          </a:p>
        </p:txBody>
      </p:sp>
      <p:sp>
        <p:nvSpPr>
          <p:cNvPr id="351" name="CustomShape 4"/>
          <p:cNvSpPr/>
          <p:nvPr/>
        </p:nvSpPr>
        <p:spPr>
          <a:xfrm>
            <a:off x="8400960" y="6170760"/>
            <a:ext cx="496800" cy="49680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" tIns="9000" rIns="9000" bIns="9000" anchor="ctr">
            <a:noAutofit/>
          </a:bodyPr>
          <a:lstStyle/>
          <a:p>
            <a:pPr algn="ctr">
              <a:lnSpc>
                <a:spcPct val="100000"/>
              </a:lnSpc>
            </a:pPr>
            <a:fld id="{E6E8CD27-C6C2-45A0-A979-B0FD24D89A28}" type="slidenum">
              <a:rPr lang="it-IT" sz="1650" b="0" strike="noStrike" spc="-1">
                <a:solidFill>
                  <a:srgbClr val="FFFFFF"/>
                </a:solidFill>
                <a:latin typeface="Century Gothic"/>
                <a:ea typeface="DejaVu Sans"/>
              </a:rPr>
              <a:pPr algn="ctr">
                <a:lnSpc>
                  <a:spcPct val="100000"/>
                </a:lnSpc>
              </a:pPr>
              <a:t>6</a:t>
            </a:fld>
            <a:endParaRPr lang="it-IT" sz="165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CustomShape 1"/>
          <p:cNvSpPr/>
          <p:nvPr/>
        </p:nvSpPr>
        <p:spPr>
          <a:xfrm>
            <a:off x="8400960" y="6170760"/>
            <a:ext cx="496800" cy="49680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" tIns="9000" rIns="9000" bIns="9000" anchor="ctr">
            <a:noAutofit/>
          </a:bodyPr>
          <a:lstStyle/>
          <a:p>
            <a:pPr algn="ctr">
              <a:lnSpc>
                <a:spcPct val="100000"/>
              </a:lnSpc>
            </a:pPr>
            <a:fld id="{D1420797-3642-4D2D-AAE1-2F84F38B2117}" type="slidenum">
              <a:rPr lang="it-IT" sz="1650" b="0" strike="noStrike" spc="-1">
                <a:solidFill>
                  <a:srgbClr val="FFFFFF"/>
                </a:solidFill>
                <a:latin typeface="Century Gothic"/>
                <a:ea typeface="DejaVu Sans"/>
              </a:rPr>
              <a:pPr algn="ctr">
                <a:lnSpc>
                  <a:spcPct val="100000"/>
                </a:lnSpc>
              </a:pPr>
              <a:t>7</a:t>
            </a:fld>
            <a:endParaRPr lang="it-IT" sz="1650" b="0" strike="noStrike" spc="-1">
              <a:latin typeface="Arial"/>
            </a:endParaRPr>
          </a:p>
        </p:txBody>
      </p:sp>
      <p:sp>
        <p:nvSpPr>
          <p:cNvPr id="353" name="CustomShape 2"/>
          <p:cNvSpPr/>
          <p:nvPr/>
        </p:nvSpPr>
        <p:spPr>
          <a:xfrm>
            <a:off x="803520" y="1026360"/>
            <a:ext cx="7309080" cy="2932560"/>
          </a:xfrm>
          <a:prstGeom prst="rect">
            <a:avLst/>
          </a:prstGeom>
          <a:solidFill>
            <a:srgbClr val="FFFFA6"/>
          </a:solidFill>
          <a:ln w="28575">
            <a:solidFill>
              <a:srgbClr val="7030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4" name="CustomShape 3"/>
          <p:cNvSpPr/>
          <p:nvPr/>
        </p:nvSpPr>
        <p:spPr>
          <a:xfrm>
            <a:off x="540000" y="533520"/>
            <a:ext cx="809532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2800" b="1" strike="noStrike" cap="all" spc="-1">
                <a:solidFill>
                  <a:srgbClr val="7030A0"/>
                </a:solidFill>
                <a:latin typeface="Century Gothic"/>
                <a:ea typeface="DejaVu Sans"/>
              </a:rPr>
              <a:t>Progetto Accoglienza classi PRIME 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355" name="CustomShape 4"/>
          <p:cNvSpPr/>
          <p:nvPr/>
        </p:nvSpPr>
        <p:spPr>
          <a:xfrm>
            <a:off x="878760" y="4127760"/>
            <a:ext cx="7309080" cy="2338920"/>
          </a:xfrm>
          <a:prstGeom prst="rect">
            <a:avLst/>
          </a:prstGeom>
          <a:solidFill>
            <a:srgbClr val="FFFFA6"/>
          </a:solidFill>
          <a:ln w="28575">
            <a:solidFill>
              <a:srgbClr val="7030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</p:txBody>
      </p:sp>
      <p:sp>
        <p:nvSpPr>
          <p:cNvPr id="356" name="CustomShape 5"/>
          <p:cNvSpPr/>
          <p:nvPr/>
        </p:nvSpPr>
        <p:spPr>
          <a:xfrm>
            <a:off x="1080000" y="1079999"/>
            <a:ext cx="6657480" cy="256572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Terza settimana</a:t>
            </a:r>
            <a:r>
              <a:rPr lang="it-IT" sz="18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</a:t>
            </a:r>
            <a:endParaRPr lang="it-IT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Attività esterne</a:t>
            </a:r>
            <a:r>
              <a:rPr lang="it-IT" sz="18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: </a:t>
            </a:r>
            <a:endParaRPr lang="it-IT" sz="1800" b="0" strike="noStrike" spc="-1" dirty="0">
              <a:latin typeface="Arial"/>
            </a:endParaRPr>
          </a:p>
          <a:p>
            <a:pPr marL="216000" indent="-2134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“Team building”</a:t>
            </a:r>
            <a:r>
              <a:rPr lang="it-IT" sz="18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- classi prime LICEO SU – LICEO ES –  LICEO CLASSICO </a:t>
            </a:r>
            <a:r>
              <a:rPr lang="it-IT" spc="-1" dirty="0">
                <a:solidFill>
                  <a:srgbClr val="000000"/>
                </a:solidFill>
                <a:latin typeface="Century Gothic"/>
                <a:ea typeface="DejaVu Sans"/>
              </a:rPr>
              <a:t>(date da definire)</a:t>
            </a:r>
            <a:endParaRPr lang="it-IT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Lunedì 4 – Martedì 5 – venerdì 7 ottobre</a:t>
            </a:r>
            <a:endParaRPr lang="it-IT" sz="1800" b="0" strike="noStrike" spc="-1" dirty="0">
              <a:latin typeface="Arial"/>
            </a:endParaRPr>
          </a:p>
          <a:p>
            <a:pPr marL="216000" indent="-2134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“Giornata verde”</a:t>
            </a:r>
            <a:r>
              <a:rPr lang="it-IT" sz="18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trekking - classi  prime LICEO INTERNAZIONALE</a:t>
            </a:r>
            <a:endParaRPr lang="it-IT" sz="1800" b="0" strike="noStrike" spc="-1" dirty="0">
              <a:latin typeface="Arial"/>
            </a:endParaRPr>
          </a:p>
          <a:p>
            <a:pPr marL="216000" indent="-2134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it-IT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latin typeface="Arial"/>
            </a:endParaRPr>
          </a:p>
        </p:txBody>
      </p:sp>
      <p:sp>
        <p:nvSpPr>
          <p:cNvPr id="357" name="CustomShape 6"/>
          <p:cNvSpPr/>
          <p:nvPr/>
        </p:nvSpPr>
        <p:spPr>
          <a:xfrm>
            <a:off x="1049040" y="4320000"/>
            <a:ext cx="6689880" cy="1978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Novembre/prima settimana dicembre (date da definire) : </a:t>
            </a:r>
            <a:endParaRPr lang="it-IT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Incontri con lo psicologo della scuola e gli alunni tutor</a:t>
            </a:r>
            <a:r>
              <a:rPr lang="it-IT" sz="18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: attività di monitoraggio del livello di integrazione delle classi prime. In caso di didattica a distanza, gli incontri potranno avvenire su piattaforma Teams.</a:t>
            </a:r>
            <a:endParaRPr lang="it-IT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75000">
              <a:srgbClr val="FFFFFF"/>
            </a:gs>
            <a:gs pos="100000">
              <a:srgbClr val="DDDDDD"/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CustomShape 1"/>
          <p:cNvSpPr/>
          <p:nvPr/>
        </p:nvSpPr>
        <p:spPr>
          <a:xfrm>
            <a:off x="822960" y="14760"/>
            <a:ext cx="7515000" cy="124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2800" b="1" strike="noStrike" cap="all" spc="-1">
                <a:solidFill>
                  <a:srgbClr val="7030A0"/>
                </a:solidFill>
                <a:latin typeface="Century Gothic"/>
                <a:ea typeface="DejaVu Sans"/>
              </a:rPr>
              <a:t>Progetto Accoglienza classi prime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359" name="CustomShape 2"/>
          <p:cNvSpPr/>
          <p:nvPr/>
        </p:nvSpPr>
        <p:spPr>
          <a:xfrm>
            <a:off x="540000" y="1440000"/>
            <a:ext cx="8097480" cy="290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MOMENTI DI FORMAZIONE</a:t>
            </a:r>
            <a:r>
              <a:rPr lang="it-I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:</a:t>
            </a:r>
            <a:endParaRPr lang="it-IT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1.</a:t>
            </a:r>
            <a:r>
              <a:rPr lang="it-IT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FORMAZIONE DEGLI ALUNNI TUTOR</a:t>
            </a:r>
            <a:r>
              <a:rPr lang="it-I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CON LO PSICOLOGO DELLA SCUOLA E I DOCENTI REFERENTI DEL PROGETTO (4 ORE DI PCTO)</a:t>
            </a:r>
            <a:endParaRPr lang="it-IT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Le ore che gli alunni tutor svolgeranno nelle classi prime e seconde, rientreranno nel PCTO, in aggiunta alle quattro di formazione.</a:t>
            </a:r>
            <a:endParaRPr lang="it-IT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2. </a:t>
            </a:r>
            <a:r>
              <a:rPr lang="it-IT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FORMAZIONE DEI DOCENTI</a:t>
            </a:r>
            <a:r>
              <a:rPr lang="it-I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DELLE CLASSI PRIME E SECONDE CON LO PSICOLOGO, I DOCENTI REFERENTI DEL PROGETTO E LA VICEPRESIDE (2 ORE DI AGGIORNAMENTO CON CERTIFICAZIONE). </a:t>
            </a:r>
            <a:endParaRPr lang="it-IT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CustomShape 1"/>
          <p:cNvSpPr/>
          <p:nvPr/>
        </p:nvSpPr>
        <p:spPr>
          <a:xfrm>
            <a:off x="5358240" y="1905120"/>
            <a:ext cx="2941200" cy="2813400"/>
          </a:xfrm>
          <a:prstGeom prst="rect">
            <a:avLst/>
          </a:prstGeom>
          <a:solidFill>
            <a:srgbClr val="FFFFA6"/>
          </a:solidFill>
          <a:ln w="28440">
            <a:solidFill>
              <a:srgbClr val="7030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43080" indent="-336960"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800" b="1" strike="noStrike" spc="-1">
                <a:solidFill>
                  <a:srgbClr val="E25E08"/>
                </a:solidFill>
                <a:latin typeface="Century Gothic"/>
                <a:ea typeface="DejaVu Sans"/>
              </a:rPr>
              <a:t>Tempi</a:t>
            </a:r>
            <a:endParaRPr lang="it-IT" sz="2800" b="0" strike="noStrike" spc="-1">
              <a:latin typeface="Arial"/>
            </a:endParaRPr>
          </a:p>
          <a:p>
            <a:pPr marL="343080" indent="-336960" algn="just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it-IT" sz="20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10 min. circa per  ciascuna classe</a:t>
            </a:r>
            <a:endParaRPr lang="it-IT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>
              <a:latin typeface="Arial"/>
            </a:endParaRPr>
          </a:p>
        </p:txBody>
      </p:sp>
      <p:sp>
        <p:nvSpPr>
          <p:cNvPr id="361" name="CustomShape 2"/>
          <p:cNvSpPr/>
          <p:nvPr/>
        </p:nvSpPr>
        <p:spPr>
          <a:xfrm>
            <a:off x="838080" y="457200"/>
            <a:ext cx="7515000" cy="984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2800" b="1" strike="noStrike" cap="all" spc="-1">
                <a:solidFill>
                  <a:srgbClr val="7030A0"/>
                </a:solidFill>
                <a:latin typeface="Century Gothic"/>
                <a:ea typeface="DejaVu Sans"/>
              </a:rPr>
              <a:t>Progetto Accoglienza classi prime</a:t>
            </a:r>
            <a:r>
              <a:t/>
            </a:r>
            <a:br/>
            <a:r>
              <a:rPr lang="it-IT" sz="2000" b="1" strike="noStrike" cap="all" spc="-1">
                <a:solidFill>
                  <a:srgbClr val="000000"/>
                </a:solidFill>
                <a:latin typeface="Century Gothic"/>
                <a:ea typeface="DejaVu Sans"/>
              </a:rPr>
              <a:t>prima giornata</a:t>
            </a:r>
            <a:r>
              <a:t/>
            </a:r>
            <a:br/>
            <a:r>
              <a:rPr lang="it-IT" sz="2000" b="1" strike="noStrike" cap="all" spc="-1">
                <a:solidFill>
                  <a:srgbClr val="000000"/>
                </a:solidFill>
                <a:latin typeface="Century Gothic"/>
                <a:ea typeface="DejaVu Sans"/>
              </a:rPr>
              <a:t> MERCOLEDI’ 15 SETTEMBRE</a:t>
            </a:r>
            <a:endParaRPr lang="it-IT" sz="2000" b="0" strike="noStrike" spc="-1">
              <a:latin typeface="Arial"/>
            </a:endParaRPr>
          </a:p>
        </p:txBody>
      </p:sp>
      <p:sp>
        <p:nvSpPr>
          <p:cNvPr id="362" name="CustomShape 3"/>
          <p:cNvSpPr/>
          <p:nvPr/>
        </p:nvSpPr>
        <p:spPr>
          <a:xfrm>
            <a:off x="762120" y="1926360"/>
            <a:ext cx="4413600" cy="2791800"/>
          </a:xfrm>
          <a:prstGeom prst="rect">
            <a:avLst/>
          </a:prstGeom>
          <a:solidFill>
            <a:srgbClr val="FFFFA6"/>
          </a:solidFill>
          <a:ln w="28440">
            <a:solidFill>
              <a:srgbClr val="7030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43080" indent="-336960"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r>
              <a:rPr lang="it-IT" sz="2800" b="1" strike="noStrike" spc="-1" dirty="0">
                <a:solidFill>
                  <a:srgbClr val="E25E08"/>
                </a:solidFill>
                <a:latin typeface="Century Gothic"/>
                <a:ea typeface="DejaVu Sans"/>
              </a:rPr>
              <a:t>Attività</a:t>
            </a:r>
            <a:endParaRPr lang="it-IT" sz="2800" b="0" strike="noStrike" spc="-1" dirty="0">
              <a:latin typeface="Arial"/>
            </a:endParaRPr>
          </a:p>
          <a:p>
            <a:pPr marL="457200" indent="-451080">
              <a:lnSpc>
                <a:spcPct val="11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it-IT" sz="20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Saluto della Preside nelle classi prime (CL-SU-LES) con presentazione degli studenti tutor (due per classe)</a:t>
            </a:r>
            <a:endParaRPr lang="it-IT" sz="2000" b="0" strike="noStrike" spc="-1" dirty="0">
              <a:latin typeface="Arial"/>
            </a:endParaRPr>
          </a:p>
          <a:p>
            <a:pPr marL="343080" indent="-336960" algn="ctr"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it-IT" sz="2000" b="0" strike="noStrike" spc="-1" dirty="0">
              <a:latin typeface="Arial"/>
            </a:endParaRPr>
          </a:p>
        </p:txBody>
      </p:sp>
      <p:sp>
        <p:nvSpPr>
          <p:cNvPr id="363" name="CustomShape 4"/>
          <p:cNvSpPr/>
          <p:nvPr/>
        </p:nvSpPr>
        <p:spPr>
          <a:xfrm>
            <a:off x="8400960" y="6170760"/>
            <a:ext cx="496800" cy="49680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" tIns="9000" rIns="9000" bIns="9000" anchor="ctr">
            <a:noAutofit/>
          </a:bodyPr>
          <a:lstStyle/>
          <a:p>
            <a:pPr algn="ctr">
              <a:lnSpc>
                <a:spcPct val="100000"/>
              </a:lnSpc>
            </a:pPr>
            <a:fld id="{3CB62C6D-C431-4464-AAA2-43A96347E11B}" type="slidenum">
              <a:rPr lang="it-IT" sz="1650" b="0" strike="noStrike" spc="-1">
                <a:solidFill>
                  <a:srgbClr val="FFFFFF"/>
                </a:solidFill>
                <a:latin typeface="Century Gothic"/>
                <a:ea typeface="DejaVu Sans"/>
              </a:rPr>
              <a:pPr algn="ctr">
                <a:lnSpc>
                  <a:spcPct val="100000"/>
                </a:lnSpc>
              </a:pPr>
              <a:t>9</a:t>
            </a:fld>
            <a:endParaRPr lang="it-IT" sz="165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062E3"/>
      </a:dk2>
      <a:lt2>
        <a:srgbClr val="C7E4F8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062E3"/>
      </a:dk2>
      <a:lt2>
        <a:srgbClr val="C7E4F8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062E3"/>
      </a:dk2>
      <a:lt2>
        <a:srgbClr val="C7E4F8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062E3"/>
      </a:dk2>
      <a:lt2>
        <a:srgbClr val="C7E4F8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062E3"/>
      </a:dk2>
      <a:lt2>
        <a:srgbClr val="C7E4F8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062E3"/>
      </a:dk2>
      <a:lt2>
        <a:srgbClr val="C7E4F8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062E3"/>
      </a:dk2>
      <a:lt2>
        <a:srgbClr val="C7E4F8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062E3"/>
      </a:dk2>
      <a:lt2>
        <a:srgbClr val="C7E4F8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1566</TotalTime>
  <Words>2083</Words>
  <Application>Microsoft Office PowerPoint</Application>
  <PresentationFormat>Presentazione su schermo (4:3)</PresentationFormat>
  <Paragraphs>209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8</vt:i4>
      </vt:variant>
      <vt:variant>
        <vt:lpstr>Titoli diapositive</vt:lpstr>
      </vt:variant>
      <vt:variant>
        <vt:i4>23</vt:i4>
      </vt:variant>
    </vt:vector>
  </HeadingPairs>
  <TitlesOfParts>
    <vt:vector size="31" baseType="lpstr"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accoglienza</dc:title>
  <dc:creator>vincenzo</dc:creator>
  <cp:lastModifiedBy>rossella de Simone</cp:lastModifiedBy>
  <cp:revision>256</cp:revision>
  <cp:lastPrinted>2021-09-11T12:00:27Z</cp:lastPrinted>
  <dcterms:created xsi:type="dcterms:W3CDTF">2018-06-11T21:11:16Z</dcterms:created>
  <dcterms:modified xsi:type="dcterms:W3CDTF">2021-09-13T09:23:36Z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Presentazione su schermo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22</vt:i4>
  </property>
</Properties>
</file>